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5.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6.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tags/tag7.xml" ContentType="application/vnd.openxmlformats-officedocument.presentationml.tags+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tags/tag8.xml" ContentType="application/vnd.openxmlformats-officedocument.presentationml.tags+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709" r:id="rId4"/>
  </p:sldMasterIdLst>
  <p:notesMasterIdLst>
    <p:notesMasterId r:id="rId120"/>
  </p:notesMasterIdLst>
  <p:sldIdLst>
    <p:sldId id="379" r:id="rId5"/>
    <p:sldId id="381" r:id="rId6"/>
    <p:sldId id="382" r:id="rId7"/>
    <p:sldId id="383" r:id="rId8"/>
    <p:sldId id="385" r:id="rId9"/>
    <p:sldId id="388" r:id="rId10"/>
    <p:sldId id="384" r:id="rId11"/>
    <p:sldId id="256" r:id="rId12"/>
    <p:sldId id="387" r:id="rId13"/>
    <p:sldId id="257" r:id="rId14"/>
    <p:sldId id="269" r:id="rId15"/>
    <p:sldId id="402" r:id="rId16"/>
    <p:sldId id="403" r:id="rId17"/>
    <p:sldId id="270" r:id="rId18"/>
    <p:sldId id="271" r:id="rId19"/>
    <p:sldId id="272" r:id="rId20"/>
    <p:sldId id="273" r:id="rId21"/>
    <p:sldId id="377" r:id="rId22"/>
    <p:sldId id="404" r:id="rId23"/>
    <p:sldId id="440" r:id="rId24"/>
    <p:sldId id="390" r:id="rId25"/>
    <p:sldId id="258" r:id="rId26"/>
    <p:sldId id="363" r:id="rId27"/>
    <p:sldId id="267" r:id="rId28"/>
    <p:sldId id="266" r:id="rId29"/>
    <p:sldId id="303" r:id="rId30"/>
    <p:sldId id="304" r:id="rId31"/>
    <p:sldId id="305" r:id="rId32"/>
    <p:sldId id="306" r:id="rId33"/>
    <p:sldId id="307" r:id="rId34"/>
    <p:sldId id="259" r:id="rId35"/>
    <p:sldId id="299" r:id="rId36"/>
    <p:sldId id="298" r:id="rId37"/>
    <p:sldId id="312" r:id="rId38"/>
    <p:sldId id="294" r:id="rId39"/>
    <p:sldId id="408" r:id="rId40"/>
    <p:sldId id="409" r:id="rId41"/>
    <p:sldId id="410" r:id="rId42"/>
    <p:sldId id="295" r:id="rId43"/>
    <p:sldId id="442" r:id="rId44"/>
    <p:sldId id="411" r:id="rId45"/>
    <p:sldId id="296" r:id="rId46"/>
    <p:sldId id="260" r:id="rId47"/>
    <p:sldId id="284" r:id="rId48"/>
    <p:sldId id="282" r:id="rId49"/>
    <p:sldId id="280" r:id="rId50"/>
    <p:sldId id="412" r:id="rId51"/>
    <p:sldId id="397" r:id="rId52"/>
    <p:sldId id="287" r:id="rId53"/>
    <p:sldId id="396" r:id="rId54"/>
    <p:sldId id="288" r:id="rId55"/>
    <p:sldId id="289" r:id="rId56"/>
    <p:sldId id="290" r:id="rId57"/>
    <p:sldId id="291" r:id="rId58"/>
    <p:sldId id="292" r:id="rId59"/>
    <p:sldId id="398" r:id="rId60"/>
    <p:sldId id="399" r:id="rId61"/>
    <p:sldId id="400" r:id="rId62"/>
    <p:sldId id="265" r:id="rId63"/>
    <p:sldId id="261" r:id="rId64"/>
    <p:sldId id="344" r:id="rId65"/>
    <p:sldId id="435" r:id="rId66"/>
    <p:sldId id="343" r:id="rId67"/>
    <p:sldId id="436" r:id="rId68"/>
    <p:sldId id="263" r:id="rId69"/>
    <p:sldId id="439" r:id="rId70"/>
    <p:sldId id="274" r:id="rId71"/>
    <p:sldId id="278" r:id="rId72"/>
    <p:sldId id="279" r:id="rId73"/>
    <p:sldId id="324" r:id="rId74"/>
    <p:sldId id="338" r:id="rId75"/>
    <p:sldId id="339" r:id="rId76"/>
    <p:sldId id="340" r:id="rId77"/>
    <p:sldId id="437" r:id="rId78"/>
    <p:sldId id="325" r:id="rId79"/>
    <p:sldId id="327" r:id="rId80"/>
    <p:sldId id="438" r:id="rId81"/>
    <p:sldId id="331" r:id="rId82"/>
    <p:sldId id="329" r:id="rId83"/>
    <p:sldId id="391" r:id="rId84"/>
    <p:sldId id="443" r:id="rId85"/>
    <p:sldId id="392" r:id="rId86"/>
    <p:sldId id="394" r:id="rId87"/>
    <p:sldId id="395" r:id="rId88"/>
    <p:sldId id="262" r:id="rId89"/>
    <p:sldId id="429" r:id="rId90"/>
    <p:sldId id="432" r:id="rId91"/>
    <p:sldId id="430" r:id="rId92"/>
    <p:sldId id="316" r:id="rId93"/>
    <p:sldId id="441" r:id="rId94"/>
    <p:sldId id="342" r:id="rId95"/>
    <p:sldId id="431" r:id="rId96"/>
    <p:sldId id="420" r:id="rId97"/>
    <p:sldId id="419" r:id="rId98"/>
    <p:sldId id="414" r:id="rId99"/>
    <p:sldId id="417" r:id="rId100"/>
    <p:sldId id="348" r:id="rId101"/>
    <p:sldId id="347" r:id="rId102"/>
    <p:sldId id="352" r:id="rId103"/>
    <p:sldId id="351" r:id="rId104"/>
    <p:sldId id="333" r:id="rId105"/>
    <p:sldId id="357" r:id="rId106"/>
    <p:sldId id="359" r:id="rId107"/>
    <p:sldId id="361" r:id="rId108"/>
    <p:sldId id="421" r:id="rId109"/>
    <p:sldId id="323" r:id="rId110"/>
    <p:sldId id="422" r:id="rId111"/>
    <p:sldId id="423" r:id="rId112"/>
    <p:sldId id="424" r:id="rId113"/>
    <p:sldId id="425" r:id="rId114"/>
    <p:sldId id="427" r:id="rId115"/>
    <p:sldId id="426" r:id="rId116"/>
    <p:sldId id="428" r:id="rId117"/>
    <p:sldId id="309" r:id="rId118"/>
    <p:sldId id="311" r:id="rId119"/>
  </p:sldIdLst>
  <p:sldSz cx="9144000" cy="6858000" type="screen4x3"/>
  <p:notesSz cx="6858000" cy="9144000"/>
  <p:custDataLst>
    <p:tags r:id="rId12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3605"/>
    <a:srgbClr val="000000"/>
    <a:srgbClr val="005E5C"/>
    <a:srgbClr val="008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81215" autoAdjust="0"/>
  </p:normalViewPr>
  <p:slideViewPr>
    <p:cSldViewPr>
      <p:cViewPr>
        <p:scale>
          <a:sx n="57" d="100"/>
          <a:sy n="57" d="100"/>
        </p:scale>
        <p:origin x="1564" y="-8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7072"/>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openxmlformats.org/officeDocument/2006/relationships/slide" Target="slides/slide108.xml"/><Relationship Id="rId16" Type="http://schemas.openxmlformats.org/officeDocument/2006/relationships/slide" Target="slides/slide12.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viewProps" Target="viewProp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13" Type="http://schemas.openxmlformats.org/officeDocument/2006/relationships/slide" Target="slides/slide109.xml"/><Relationship Id="rId118" Type="http://schemas.openxmlformats.org/officeDocument/2006/relationships/slide" Target="slides/slide11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tags" Target="tags/tag1.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slide" Target="slides/slide99.xml"/><Relationship Id="rId108" Type="http://schemas.openxmlformats.org/officeDocument/2006/relationships/slide" Target="slides/slide104.xml"/><Relationship Id="rId116" Type="http://schemas.openxmlformats.org/officeDocument/2006/relationships/slide" Target="slides/slide112.xml"/><Relationship Id="rId124"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11" Type="http://schemas.openxmlformats.org/officeDocument/2006/relationships/slide" Target="slides/slide107.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slide" Target="slides/slide102.xml"/><Relationship Id="rId114" Type="http://schemas.openxmlformats.org/officeDocument/2006/relationships/slide" Target="slides/slide110.xml"/><Relationship Id="rId119" Type="http://schemas.openxmlformats.org/officeDocument/2006/relationships/slide" Target="slides/slide115.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notesMaster" Target="notesMasters/notesMaster1.xml"/><Relationship Id="rId125" Type="http://schemas.openxmlformats.org/officeDocument/2006/relationships/tableStyles" Target="tableStyles.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3BCA55-E73B-485D-A03A-5F944618008A}" type="datetimeFigureOut">
              <a:rPr lang="en-US" smtClean="0"/>
              <a:t>8/27/2019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7B02D4C-9429-4E94-8704-AD2B5F56B7F0}" type="slidenum">
              <a:rPr lang="en-US" smtClean="0"/>
              <a:t>‹#›</a:t>
            </a:fld>
            <a:endParaRPr lang="en-US"/>
          </a:p>
        </p:txBody>
      </p:sp>
    </p:spTree>
    <p:extLst>
      <p:ext uri="{BB962C8B-B14F-4D97-AF65-F5344CB8AC3E}">
        <p14:creationId xmlns:p14="http://schemas.microsoft.com/office/powerpoint/2010/main" val="28286449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www.gov.uk/government/publications/health-profile-for-england/chapter-1-life-expectancy-and-healthy-life-expectancy#fn:1"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heart.org/HEARTORG/Conditions/Cholesterol/WhyCholesterolMatters/Atherosclerosis_UCM_305564_Article.jsp"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n.wikipedia.org/wiki/Chromosom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8" Type="http://schemas.openxmlformats.org/officeDocument/2006/relationships/hyperlink" Target="https://en.wikipedia.org/wiki/Cerebral_hemisphere" TargetMode="External"/><Relationship Id="rId13" Type="http://schemas.openxmlformats.org/officeDocument/2006/relationships/hyperlink" Target="https://en.wikipedia.org/wiki/Cerebral_cortex" TargetMode="External"/><Relationship Id="rId18" Type="http://schemas.openxmlformats.org/officeDocument/2006/relationships/hyperlink" Target="https://en.wikipedia.org/wiki/Medial_temporal_lobe" TargetMode="External"/><Relationship Id="rId26" Type="http://schemas.openxmlformats.org/officeDocument/2006/relationships/hyperlink" Target="https://en.wikipedia.org/wiki/Encephalitis" TargetMode="External"/><Relationship Id="rId3" Type="http://schemas.openxmlformats.org/officeDocument/2006/relationships/hyperlink" Target="https://en.wikipedia.org/wiki/Seahorse" TargetMode="External"/><Relationship Id="rId21" Type="http://schemas.openxmlformats.org/officeDocument/2006/relationships/hyperlink" Target="https://en.wikipedia.org/wiki/Dentate_gyrus" TargetMode="External"/><Relationship Id="rId7" Type="http://schemas.openxmlformats.org/officeDocument/2006/relationships/hyperlink" Target="https://en.wikipedia.org/wiki/Vertebrates" TargetMode="External"/><Relationship Id="rId12" Type="http://schemas.openxmlformats.org/officeDocument/2006/relationships/hyperlink" Target="https://en.wikipedia.org/wiki/Spatial_memory" TargetMode="External"/><Relationship Id="rId17" Type="http://schemas.openxmlformats.org/officeDocument/2006/relationships/hyperlink" Target="https://en.wikipedia.org/wiki/Hippocampus#cite_note-Amaral2007-1b-3" TargetMode="External"/><Relationship Id="rId25" Type="http://schemas.openxmlformats.org/officeDocument/2006/relationships/hyperlink" Target="https://en.wikipedia.org/wiki/Hypoxia_(medical)" TargetMode="External"/><Relationship Id="rId2" Type="http://schemas.openxmlformats.org/officeDocument/2006/relationships/slide" Target="../slides/slide33.xml"/><Relationship Id="rId16" Type="http://schemas.openxmlformats.org/officeDocument/2006/relationships/hyperlink" Target="https://en.wikipedia.org/wiki/Hippocampus#cite_note-Amaral2007-1a-2" TargetMode="External"/><Relationship Id="rId20" Type="http://schemas.openxmlformats.org/officeDocument/2006/relationships/hyperlink" Target="https://en.wikipedia.org/wiki/Hippocampus#cite_note-Pearce01-4" TargetMode="External"/><Relationship Id="rId29" Type="http://schemas.openxmlformats.org/officeDocument/2006/relationships/hyperlink" Target="https://en.wikipedia.org/wiki/Memory" TargetMode="External"/><Relationship Id="rId1" Type="http://schemas.openxmlformats.org/officeDocument/2006/relationships/notesMaster" Target="../notesMasters/notesMaster1.xml"/><Relationship Id="rId6" Type="http://schemas.openxmlformats.org/officeDocument/2006/relationships/hyperlink" Target="https://en.wikipedia.org/wiki/Human" TargetMode="External"/><Relationship Id="rId11" Type="http://schemas.openxmlformats.org/officeDocument/2006/relationships/hyperlink" Target="https://en.wikipedia.org/wiki/Long-term_memory" TargetMode="External"/><Relationship Id="rId24" Type="http://schemas.openxmlformats.org/officeDocument/2006/relationships/hyperlink" Target="https://en.wikipedia.org/wiki/Disorientation" TargetMode="External"/><Relationship Id="rId5" Type="http://schemas.openxmlformats.org/officeDocument/2006/relationships/hyperlink" Target="https://en.wikipedia.org/wiki/Brain" TargetMode="External"/><Relationship Id="rId15" Type="http://schemas.openxmlformats.org/officeDocument/2006/relationships/hyperlink" Target="https://en.wikipedia.org/wiki/Hippocampus#cite_note-Martin2003-1" TargetMode="External"/><Relationship Id="rId23" Type="http://schemas.openxmlformats.org/officeDocument/2006/relationships/hyperlink" Target="https://en.wikipedia.org/wiki/Dementia" TargetMode="External"/><Relationship Id="rId28" Type="http://schemas.openxmlformats.org/officeDocument/2006/relationships/hyperlink" Target="https://en.wikipedia.org/wiki/Anterograde_amnesia" TargetMode="External"/><Relationship Id="rId10" Type="http://schemas.openxmlformats.org/officeDocument/2006/relationships/hyperlink" Target="https://en.wikipedia.org/wiki/Short-term_memory" TargetMode="External"/><Relationship Id="rId19" Type="http://schemas.openxmlformats.org/officeDocument/2006/relationships/hyperlink" Target="https://en.wikipedia.org/wiki/Hippocampus_proper" TargetMode="External"/><Relationship Id="rId4" Type="http://schemas.openxmlformats.org/officeDocument/2006/relationships/hyperlink" Target="https://en.wikipedia.org/wiki/Ancient_Greek" TargetMode="External"/><Relationship Id="rId9" Type="http://schemas.openxmlformats.org/officeDocument/2006/relationships/hyperlink" Target="https://en.wikipedia.org/wiki/Limbic_system" TargetMode="External"/><Relationship Id="rId14" Type="http://schemas.openxmlformats.org/officeDocument/2006/relationships/hyperlink" Target="https://en.wikipedia.org/wiki/Allocortex" TargetMode="External"/><Relationship Id="rId22" Type="http://schemas.openxmlformats.org/officeDocument/2006/relationships/hyperlink" Target="https://en.wikipedia.org/wiki/Alzheimer's_disease" TargetMode="External"/><Relationship Id="rId27" Type="http://schemas.openxmlformats.org/officeDocument/2006/relationships/hyperlink" Target="https://en.wikipedia.org/wiki/Medial_temporal_lobe_epilepsy" TargetMode="Externa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who.int/news-room/detail/29-09-2016-discrimination-and-negative-attitudes-about-ageing-are-bad-for-your-health"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agewell.orbmedia.org/" TargetMode="Externa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rsph.org.uk/uploads/assets/uploaded/010d3159-0d36-4707-aee54e29047c8e3a.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faculty.sites.uci.edu/pressman/publications/" TargetMode="External"/><Relationship Id="rId2" Type="http://schemas.openxmlformats.org/officeDocument/2006/relationships/slide" Target="../slides/slide56.xml"/><Relationship Id="rId1" Type="http://schemas.openxmlformats.org/officeDocument/2006/relationships/notesMaster" Target="../notesMasters/notesMaster1.xml"/><Relationship Id="rId5" Type="http://schemas.openxmlformats.org/officeDocument/2006/relationships/hyperlink" Target="https://hbr.org/search?term=marissa%20king" TargetMode="External"/><Relationship Id="rId4" Type="http://schemas.openxmlformats.org/officeDocument/2006/relationships/hyperlink" Target="https://hbr.org/search?term=emma%20sepp%E4l%E4" TargetMode="External"/></Relationships>
</file>

<file path=ppt/notesSlides/_rels/notesSlide56.xml.rels><?xml version="1.0" encoding="UTF-8" standalone="yes"?>
<Relationships xmlns="http://schemas.openxmlformats.org/package/2006/relationships"><Relationship Id="rId3" Type="http://schemas.openxmlformats.org/officeDocument/2006/relationships/hyperlink" Target="http://faculty.sites.uci.edu/pressman/publications/" TargetMode="External"/><Relationship Id="rId2" Type="http://schemas.openxmlformats.org/officeDocument/2006/relationships/slide" Target="../slides/slide57.xml"/><Relationship Id="rId1" Type="http://schemas.openxmlformats.org/officeDocument/2006/relationships/notesMaster" Target="../notesMasters/notesMaster1.xml"/><Relationship Id="rId5" Type="http://schemas.openxmlformats.org/officeDocument/2006/relationships/hyperlink" Target="https://hbr.org/search?term=marissa%20king" TargetMode="External"/><Relationship Id="rId4" Type="http://schemas.openxmlformats.org/officeDocument/2006/relationships/hyperlink" Target="https://hbr.org/search?term=emma%20sepp%E4l%E4" TargetMode="Externa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rsph.org.uk/uploads/assets/uploaded/010d3159-0d36-4707-aee54e29047c8e3a.pdf"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medscape.com/medline/abstract/22297952"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blsa.nih.gov/"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3" Type="http://schemas.openxmlformats.org/officeDocument/2006/relationships/hyperlink" Target="https://ods.od.nih.gov/factsheets/Calcium/" TargetMode="External"/><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3" Type="http://schemas.openxmlformats.org/officeDocument/2006/relationships/hyperlink" Target="https://ods.od.nih.gov/factsheets/Calciu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3" Type="http://schemas.openxmlformats.org/officeDocument/2006/relationships/hyperlink" Target="https://ods.od.nih.gov/factsheets/VitaminD-HealthProfessional/#en1"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3" Type="http://schemas.openxmlformats.org/officeDocument/2006/relationships/hyperlink" Target="http://response.jwatch.org/t?ctl=1F0EC:687751A6CF1E9147D62488478A453045&amp;" TargetMode="External"/><Relationship Id="rId2" Type="http://schemas.openxmlformats.org/officeDocument/2006/relationships/slide" Target="../slides/slide87.xml"/><Relationship Id="rId1" Type="http://schemas.openxmlformats.org/officeDocument/2006/relationships/notesMaster" Target="../notesMasters/notesMaster1.xml"/><Relationship Id="rId5" Type="http://schemas.openxmlformats.org/officeDocument/2006/relationships/hyperlink" Target="http://response.jwatch.org/t?ctl=1F0EE:687751A6CF1E9147D62488478A453045&amp;" TargetMode="External"/><Relationship Id="rId4" Type="http://schemas.openxmlformats.org/officeDocument/2006/relationships/hyperlink" Target="http://response.jwatch.org/t?ctl=1F0ED:687751A6CF1E9147D62488478A453045&amp;" TargetMode="Externa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hyperlink" Target="http://dx.doi.org/10.1016/j.bbi.2016.12.017" TargetMode="External"/><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dirty="0"/>
              <a:t>Este es el Trabant o el Trabi, ícono y orgullo de la Alemania Oriental. Es cierto, cuando llovía mucho, el techo se reblandecía porque estaba hecho de Duraplast, una resina reciclada con algodón de ropa vieja. Eso sí, con el mantenimiento apropiado podía ser heredado de generación en generación.</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1</a:t>
            </a:fld>
            <a:endParaRPr lang="en-US"/>
          </a:p>
        </p:txBody>
      </p:sp>
    </p:spTree>
    <p:extLst>
      <p:ext uri="{BB962C8B-B14F-4D97-AF65-F5344CB8AC3E}">
        <p14:creationId xmlns:p14="http://schemas.microsoft.com/office/powerpoint/2010/main" val="26572387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Y como introducción me pareció pertinente hablar, no sólo de la expectativa de vida, sino también de expectativa de vida saludable, que agrega el componente de calidad de vida a las estimaciones</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10</a:t>
            </a:fld>
            <a:endParaRPr lang="en-US"/>
          </a:p>
        </p:txBody>
      </p:sp>
    </p:spTree>
    <p:extLst>
      <p:ext uri="{BB962C8B-B14F-4D97-AF65-F5344CB8AC3E}">
        <p14:creationId xmlns:p14="http://schemas.microsoft.com/office/powerpoint/2010/main" val="282765629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pPr algn="just"/>
            <a:r>
              <a:rPr lang="es-GT" sz="1200" b="0" i="0" u="none" strike="noStrike" kern="1200" baseline="0" dirty="0">
                <a:solidFill>
                  <a:schemeClr val="tx1"/>
                </a:solidFill>
                <a:latin typeface="+mn-lt"/>
                <a:ea typeface="+mn-ea"/>
                <a:cs typeface="+mn-cs"/>
              </a:rPr>
              <a:t>Pero de nuevo, más que vivir más, me interesa la calidad de vida y por eso disfruto de este estudio evaluando incapacidad y mortalidad de corredores seguidos por 21 años. En promedio, los corredores vivieron 7 años más que los controles</a:t>
            </a:r>
            <a:endParaRPr lang="en-US" sz="1200" b="0" i="0" u="none" strike="noStrike" kern="1200" baseline="0" dirty="0">
              <a:solidFill>
                <a:schemeClr val="tx1"/>
              </a:solidFill>
              <a:latin typeface="+mn-lt"/>
              <a:ea typeface="+mn-ea"/>
              <a:cs typeface="+mn-cs"/>
            </a:endParaRPr>
          </a:p>
          <a:p>
            <a:pPr algn="just"/>
            <a:endParaRPr lang="en-US" sz="1200" b="1" i="0" u="none" strike="noStrike" kern="1200" baseline="0" dirty="0">
              <a:solidFill>
                <a:schemeClr val="tx1"/>
              </a:solidFill>
              <a:latin typeface="+mn-lt"/>
              <a:ea typeface="+mn-ea"/>
              <a:cs typeface="+mn-cs"/>
            </a:endParaRPr>
          </a:p>
          <a:p>
            <a:pPr algn="just"/>
            <a:r>
              <a:rPr lang="en-US" sz="1200" b="1" i="0" u="none" strike="noStrike" kern="1200" baseline="0" dirty="0">
                <a:solidFill>
                  <a:schemeClr val="tx1"/>
                </a:solidFill>
                <a:latin typeface="+mn-lt"/>
                <a:ea typeface="+mn-ea"/>
                <a:cs typeface="+mn-cs"/>
              </a:rPr>
              <a:t>Reduced Disability and Mortality among Aging Runners: a 21-year Longitudinal Study</a:t>
            </a:r>
          </a:p>
          <a:p>
            <a:pPr algn="just"/>
            <a:r>
              <a:rPr lang="en-US" sz="1200" b="1" i="0" u="none" strike="noStrike" kern="1200" baseline="0" dirty="0">
                <a:solidFill>
                  <a:schemeClr val="tx1"/>
                </a:solidFill>
                <a:latin typeface="+mn-lt"/>
                <a:ea typeface="+mn-ea"/>
                <a:cs typeface="+mn-cs"/>
              </a:rPr>
              <a:t>Eliza F. Chakravarty, MD, MS</a:t>
            </a:r>
            <a:r>
              <a:rPr lang="en-US" sz="1200" b="0" i="0" u="none" strike="noStrike" kern="1200" baseline="0" dirty="0">
                <a:solidFill>
                  <a:schemeClr val="tx1"/>
                </a:solidFill>
                <a:latin typeface="+mn-lt"/>
                <a:ea typeface="+mn-ea"/>
                <a:cs typeface="+mn-cs"/>
              </a:rPr>
              <a:t>, </a:t>
            </a:r>
            <a:r>
              <a:rPr lang="en-US" sz="1200" b="1" i="0" u="none" strike="noStrike" kern="1200" baseline="0" dirty="0">
                <a:solidFill>
                  <a:schemeClr val="tx1"/>
                </a:solidFill>
                <a:latin typeface="+mn-lt"/>
                <a:ea typeface="+mn-ea"/>
                <a:cs typeface="+mn-cs"/>
              </a:rPr>
              <a:t>Helen B. Hubert, Ph.D.</a:t>
            </a:r>
            <a:r>
              <a:rPr lang="en-US" sz="1200" b="0" i="0" u="none" strike="noStrike" kern="1200" baseline="0" dirty="0">
                <a:solidFill>
                  <a:schemeClr val="tx1"/>
                </a:solidFill>
                <a:latin typeface="+mn-lt"/>
                <a:ea typeface="+mn-ea"/>
                <a:cs typeface="+mn-cs"/>
              </a:rPr>
              <a:t>, </a:t>
            </a:r>
            <a:r>
              <a:rPr lang="en-US" sz="1200" b="1" i="0" u="none" strike="noStrike" kern="1200" baseline="0" dirty="0" err="1">
                <a:solidFill>
                  <a:schemeClr val="tx1"/>
                </a:solidFill>
                <a:latin typeface="+mn-lt"/>
                <a:ea typeface="+mn-ea"/>
                <a:cs typeface="+mn-cs"/>
              </a:rPr>
              <a:t>Vijaya</a:t>
            </a:r>
            <a:r>
              <a:rPr lang="en-US" sz="1200" b="1" i="0" u="none" strike="noStrike" kern="1200" baseline="0" dirty="0">
                <a:solidFill>
                  <a:schemeClr val="tx1"/>
                </a:solidFill>
                <a:latin typeface="+mn-lt"/>
                <a:ea typeface="+mn-ea"/>
                <a:cs typeface="+mn-cs"/>
              </a:rPr>
              <a:t> B. Lingala, Ph.D.</a:t>
            </a:r>
            <a:r>
              <a:rPr lang="en-US" sz="1200" b="0" i="0" u="none" strike="noStrike" kern="1200" baseline="0" dirty="0">
                <a:solidFill>
                  <a:schemeClr val="tx1"/>
                </a:solidFill>
                <a:latin typeface="+mn-lt"/>
                <a:ea typeface="+mn-ea"/>
                <a:cs typeface="+mn-cs"/>
              </a:rPr>
              <a:t>, and </a:t>
            </a:r>
            <a:r>
              <a:rPr lang="en-US" sz="1200" b="1" i="0" u="none" strike="noStrike" kern="1200" baseline="0" dirty="0">
                <a:solidFill>
                  <a:schemeClr val="tx1"/>
                </a:solidFill>
                <a:latin typeface="+mn-lt"/>
                <a:ea typeface="+mn-ea"/>
                <a:cs typeface="+mn-cs"/>
              </a:rPr>
              <a:t>James F. Fries, MD</a:t>
            </a:r>
          </a:p>
          <a:p>
            <a:pPr algn="just"/>
            <a:r>
              <a:rPr lang="en-US" sz="1200" b="0" i="0" u="none" strike="noStrike" kern="1200" baseline="0" dirty="0">
                <a:solidFill>
                  <a:schemeClr val="tx1"/>
                </a:solidFill>
                <a:latin typeface="+mn-lt"/>
                <a:ea typeface="+mn-ea"/>
                <a:cs typeface="+mn-cs"/>
              </a:rPr>
              <a:t>Division of Immunology and Rheumatology; Department of Medicine; Stanford University School of Medicine, Stanford, CA</a:t>
            </a:r>
          </a:p>
          <a:p>
            <a:pPr algn="just"/>
            <a:r>
              <a:rPr lang="en-US" sz="1200" b="1" i="0" u="none" strike="noStrike" kern="1200" baseline="0" dirty="0">
                <a:solidFill>
                  <a:schemeClr val="tx1"/>
                </a:solidFill>
                <a:latin typeface="+mn-lt"/>
                <a:ea typeface="+mn-ea"/>
                <a:cs typeface="+mn-cs"/>
              </a:rPr>
              <a:t>Abstract</a:t>
            </a:r>
          </a:p>
          <a:p>
            <a:pPr algn="just"/>
            <a:r>
              <a:rPr lang="en-US" sz="1200" b="1" i="0" u="none" strike="noStrike" kern="1200" baseline="0" dirty="0">
                <a:solidFill>
                  <a:schemeClr val="tx1"/>
                </a:solidFill>
                <a:latin typeface="+mn-lt"/>
                <a:ea typeface="+mn-ea"/>
                <a:cs typeface="+mn-cs"/>
              </a:rPr>
              <a:t>Background—</a:t>
            </a:r>
            <a:r>
              <a:rPr lang="en-US" sz="1200" b="0" i="0" u="none" strike="noStrike" kern="1200" baseline="0" dirty="0">
                <a:solidFill>
                  <a:schemeClr val="tx1"/>
                </a:solidFill>
                <a:latin typeface="+mn-lt"/>
                <a:ea typeface="+mn-ea"/>
                <a:cs typeface="+mn-cs"/>
              </a:rPr>
              <a:t>Exercise has been shown to improve many health outcomes and well-being of people of all ages. Long-term studies in older adults are needed to confirm disability and survival benefits of exercise.</a:t>
            </a:r>
          </a:p>
          <a:p>
            <a:pPr algn="just"/>
            <a:r>
              <a:rPr lang="en-US" sz="1200" b="1" i="0" u="none" strike="noStrike" kern="1200" baseline="0" dirty="0">
                <a:solidFill>
                  <a:schemeClr val="tx1"/>
                </a:solidFill>
                <a:latin typeface="+mn-lt"/>
                <a:ea typeface="+mn-ea"/>
                <a:cs typeface="+mn-cs"/>
              </a:rPr>
              <a:t>Methods—</a:t>
            </a:r>
            <a:r>
              <a:rPr lang="en-US" sz="1200" b="0" i="0" u="none" strike="noStrike" kern="1200" baseline="0" dirty="0">
                <a:solidFill>
                  <a:schemeClr val="tx1"/>
                </a:solidFill>
                <a:latin typeface="+mn-lt"/>
                <a:ea typeface="+mn-ea"/>
                <a:cs typeface="+mn-cs"/>
              </a:rPr>
              <a:t>Annual self-administered questionnaires were sent to 538 members of a nationwide running club and 423 healthy controls from Northern California aged 50 years and older beginning in 1984. Data included running and exercise frequency, body mass index (BMI), and disability assessed by the Health Assessment Questionnaire Disability Index (HAQ-DI scored 0–3) through 2005. 284 runners and 156 controls completed 21-years of follow-up. Causes of death through 2003 were ascertained using the National Death Index. Multivariable regression techniques compared groups on disability and mortality.</a:t>
            </a:r>
          </a:p>
          <a:p>
            <a:pPr algn="just"/>
            <a:r>
              <a:rPr lang="en-US" sz="1200" b="1" i="0" u="none" strike="noStrike" kern="1200" baseline="0" dirty="0">
                <a:solidFill>
                  <a:schemeClr val="tx1"/>
                </a:solidFill>
                <a:latin typeface="+mn-lt"/>
                <a:ea typeface="+mn-ea"/>
                <a:cs typeface="+mn-cs"/>
              </a:rPr>
              <a:t>Results—</a:t>
            </a:r>
            <a:r>
              <a:rPr lang="en-US" sz="1200" b="0" i="0" u="none" strike="noStrike" kern="1200" baseline="0" dirty="0">
                <a:solidFill>
                  <a:schemeClr val="tx1"/>
                </a:solidFill>
                <a:latin typeface="+mn-lt"/>
                <a:ea typeface="+mn-ea"/>
                <a:cs typeface="+mn-cs"/>
              </a:rPr>
              <a:t>At baseline, runners were younger, leaner, and less likely to smoke than controls. HAQ-DI was higher for controls than runners at all time points and increased with age in both groups, but to a lesser degree in runners (0.17, SD 0.34) than controls (0.36, SD 0.55, p&lt;0.001). Multivariable analyses showed that runners had significantly lower risk of HAQ-DI=0.5 (HR 0.62, 95% CI 0.46–0.84). At 19 years, 15% of runners had died compared to 34% of controls. After adjustment for covariates, runners demonstrated a survival benefit (HR 0.61, 95% CI 0.45–0.82). Disability and survival curves continued to diverge between groups after 21-years of follow-up as participants approached their ninth decade of life.</a:t>
            </a:r>
          </a:p>
          <a:p>
            <a:pPr algn="just"/>
            <a:r>
              <a:rPr lang="en-US" sz="1200" b="1" i="0" u="none" strike="noStrike" kern="1200" baseline="0" dirty="0">
                <a:solidFill>
                  <a:schemeClr val="tx1"/>
                </a:solidFill>
                <a:latin typeface="+mn-lt"/>
                <a:ea typeface="+mn-ea"/>
                <a:cs typeface="+mn-cs"/>
              </a:rPr>
              <a:t>Conclusions—</a:t>
            </a:r>
            <a:r>
              <a:rPr lang="en-US" sz="1200" b="0" i="0" u="none" strike="noStrike" kern="1200" baseline="0" dirty="0">
                <a:solidFill>
                  <a:schemeClr val="tx1"/>
                </a:solidFill>
                <a:latin typeface="+mn-lt"/>
                <a:ea typeface="+mn-ea"/>
                <a:cs typeface="+mn-cs"/>
              </a:rPr>
              <a:t>Vigorous exercise (running) at middle and older ages is associated with reduced disability in later life and a notable survival advantage.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C7BBB-232D-4BC7-86C5-8EC044F596B3}"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7617448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es-GT" sz="1200" kern="1200" noProof="0" dirty="0">
                <a:solidFill>
                  <a:schemeClr val="tx1"/>
                </a:solidFill>
                <a:effectLst/>
                <a:latin typeface="+mn-lt"/>
                <a:ea typeface="+mn-ea"/>
                <a:cs typeface="+mn-cs"/>
              </a:rPr>
              <a:t>Pero lo más importante, tardaron de 11 a 16 años más comparados con los controles para alcanzar cualquier puntaje de incapacidad. Repitamos estos número de manera diferente: cuando los corredores llegaban a la edad de 80, su calidad de vida independiente correspondía a la de una persona de 65 a 70 años de edad.</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2008, Fries published a major paper in the American Medical Association’s </a:t>
            </a:r>
            <a:r>
              <a:rPr lang="en-US" sz="1200" i="1" kern="1200" dirty="0">
                <a:solidFill>
                  <a:schemeClr val="tx1"/>
                </a:solidFill>
                <a:effectLst/>
                <a:latin typeface="+mn-lt"/>
                <a:ea typeface="+mn-ea"/>
                <a:cs typeface="+mn-cs"/>
              </a:rPr>
              <a:t>Archives of Internal Medicine</a:t>
            </a:r>
            <a:r>
              <a:rPr lang="en-US" sz="1200" kern="1200" dirty="0">
                <a:solidFill>
                  <a:schemeClr val="tx1"/>
                </a:solidFill>
                <a:effectLst/>
                <a:latin typeface="+mn-lt"/>
                <a:ea typeface="+mn-ea"/>
                <a:cs typeface="+mn-cs"/>
              </a:rPr>
              <a:t>. Titled “Reduced Disability and Mortality among Aging Runners: a 21-Year Longitudinal Study,” the paper summarized his results from 1984 to 2005. The typical surviving subject was then 80 years old. Twenty percent of the Controls had died, but only 15 percent of Runners. On average, the Runners were living seven years longer than the Controls. </a:t>
            </a:r>
            <a:r>
              <a:rPr lang="en-US" sz="1200" b="1" kern="1200" dirty="0">
                <a:solidFill>
                  <a:schemeClr val="tx1"/>
                </a:solidFill>
                <a:effectLst/>
                <a:latin typeface="+mn-lt"/>
                <a:ea typeface="+mn-ea"/>
                <a:cs typeface="+mn-cs"/>
              </a:rPr>
              <a:t>That wasn’t the big news</a:t>
            </a:r>
            <a:r>
              <a:rPr lang="en-US" sz="1200" kern="1200" dirty="0">
                <a:solidFill>
                  <a:schemeClr val="tx1"/>
                </a:solidFill>
                <a:effectLst/>
                <a:latin typeface="+mn-lt"/>
                <a:ea typeface="+mn-ea"/>
                <a:cs typeface="+mn-cs"/>
              </a:rPr>
              <a:t>, however.</a:t>
            </a:r>
          </a:p>
          <a:p>
            <a:pPr algn="just"/>
            <a:r>
              <a:rPr lang="en-US" sz="1200" kern="1200" dirty="0">
                <a:solidFill>
                  <a:schemeClr val="tx1"/>
                </a:solidFill>
                <a:effectLst/>
                <a:latin typeface="+mn-lt"/>
                <a:ea typeface="+mn-ea"/>
                <a:cs typeface="+mn-cs"/>
              </a:rPr>
              <a:t>Contrary to everything I had been told in 1963, the Runners also had less disability. They weren’t crippled from their lifetime of running. Quite the opposite. It took them 11 to 16 years longer to reach any given disability score on a tool called the Health Assessment Questionnaire—Can you put on your own clothes? Can you cook your own food?—than the Controls. When the Runners’ chronological age hit 80, their quality-of-independent-living age was more like 65 to 70.</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repeat those numbers. They deserve the emphasis. On average, the Runners were living seven years longer, and reporting that they felt almost 14 years younger. Wow.</a:t>
            </a:r>
          </a:p>
          <a:p>
            <a:pPr algn="just">
              <a:lnSpc>
                <a:spcPct val="140000"/>
              </a:lnSpc>
            </a:pPr>
            <a:r>
              <a:rPr lang="es-GT" sz="1200" dirty="0"/>
              <a:t>Artículo resume los resultados del 1984 al 2005</a:t>
            </a:r>
          </a:p>
          <a:p>
            <a:pPr algn="just">
              <a:lnSpc>
                <a:spcPct val="140000"/>
              </a:lnSpc>
            </a:pPr>
            <a:r>
              <a:rPr lang="es-GT" sz="1200" dirty="0"/>
              <a:t>20% de controles fallecieron, 15% de los corredores</a:t>
            </a:r>
          </a:p>
          <a:p>
            <a:pPr algn="just">
              <a:lnSpc>
                <a:spcPct val="140000"/>
              </a:lnSpc>
            </a:pPr>
            <a:r>
              <a:rPr lang="es-GT" sz="1200" dirty="0"/>
              <a:t>Corredores vivieron 7 años más que los controles</a:t>
            </a:r>
          </a:p>
          <a:p>
            <a:pPr algn="just">
              <a:lnSpc>
                <a:spcPct val="140000"/>
              </a:lnSpc>
            </a:pPr>
            <a:r>
              <a:rPr lang="es-GT" sz="1200" b="1" dirty="0">
                <a:solidFill>
                  <a:srgbClr val="FF0000"/>
                </a:solidFill>
              </a:rPr>
              <a:t>Tomó 11 a 16 años más a los corredores alcanzar cualquier puntaje de incapacidad</a:t>
            </a:r>
          </a:p>
          <a:p>
            <a:pPr algn="just">
              <a:lnSpc>
                <a:spcPct val="140000"/>
              </a:lnSpc>
            </a:pPr>
            <a:r>
              <a:rPr lang="es-GT" sz="1200" dirty="0"/>
              <a:t>Cuando los corredores llegaban a la edad de 80, su calidad de vida independiente correspondía a la de una persona de 65 a 70 años de edad</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lgn="just"/>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2105903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Señores y señoras…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1544859"/>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20126177"/>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5632763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42628101"/>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408790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8749297"/>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24316167"/>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734599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Según un reporte reciente del Reino Unido…</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085900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https://www.google.com.gt/url?sa=i&amp;rct=j&amp;q=&amp;esrc=s&amp;source=images&amp;cd=&amp;cad=rja&amp;uact=8&amp;ved=0ahUKEwjZxuzOuYnXAhXGeSYKHZ14AnIQjRwIBw&amp;url=http%3A%2F%2Fwww.azquotes.com%2Fquote%2F1213127&amp;psig=AOvVaw3D6PiN2xUclOUrCbI3bo_r&amp;ust=1508940963721081</a:t>
            </a:r>
          </a:p>
        </p:txBody>
      </p:sp>
      <p:sp>
        <p:nvSpPr>
          <p:cNvPr id="4" name="Slide Number Placeholder 3"/>
          <p:cNvSpPr>
            <a:spLocks noGrp="1"/>
          </p:cNvSpPr>
          <p:nvPr>
            <p:ph type="sldNum" sz="quarter" idx="10"/>
          </p:nvPr>
        </p:nvSpPr>
        <p:spPr/>
        <p:txBody>
          <a:bodyPr/>
          <a:lstStyle/>
          <a:p>
            <a:fld id="{77B02D4C-9429-4E94-8704-AD2B5F56B7F0}" type="slidenum">
              <a:rPr lang="en-US" smtClean="0"/>
              <a:t>114</a:t>
            </a:fld>
            <a:endParaRPr lang="en-US"/>
          </a:p>
        </p:txBody>
      </p:sp>
    </p:spTree>
    <p:extLst>
      <p:ext uri="{BB962C8B-B14F-4D97-AF65-F5344CB8AC3E}">
        <p14:creationId xmlns:p14="http://schemas.microsoft.com/office/powerpoint/2010/main" val="3729887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b="0" dirty="0"/>
              <a:t>Claro, esto dependerá de las circunstancias y en Guatemala estamos unos años por detrás según un estudio patrocinado por la fundación de Bill &amp; Melinda Gates.</a:t>
            </a:r>
            <a:endParaRPr lang="en-US"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12674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es-GT" sz="1200" kern="1200" dirty="0">
                <a:solidFill>
                  <a:schemeClr val="tx1"/>
                </a:solidFill>
                <a:effectLst/>
                <a:latin typeface="+mn-lt"/>
                <a:ea typeface="+mn-ea"/>
                <a:cs typeface="+mn-cs"/>
              </a:rPr>
              <a:t>Aumentaremos nuestra expectativa por unos años para el 2040 como lo hará el resto del planeta con una excepción: Estados Unidos ha continuado disminuyendo sus expectativas por segundo año consecutivo</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 life expectancy at birth has declined for the second year in a row, from 78.7 years in 2015 to 78.6 years in 2016, according to the latest CDC data.</a:t>
            </a:r>
          </a:p>
          <a:p>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People in Spain will have an average life expectancy of 85.8 years in 2040</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Lesotho, in South Africa, will have the lowest, with just 57.3 years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The UK will rise from 26th to 23rd place, with a future lifespan of 83.3 years</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And the US will drop 21 places for 43rd to 64th place, increasing by only a year </a:t>
            </a:r>
          </a:p>
          <a:p>
            <a:pPr marL="171450" indent="-171450">
              <a:buFont typeface="Arial" panose="020B0604020202020204" pitchFamily="34" charset="0"/>
              <a:buChar char="•"/>
            </a:pPr>
            <a:r>
              <a:rPr lang="en-US" sz="1200" b="0" i="0" kern="1200" dirty="0">
                <a:solidFill>
                  <a:schemeClr val="tx1"/>
                </a:solidFill>
                <a:effectLst/>
                <a:latin typeface="+mn-lt"/>
                <a:ea typeface="+mn-ea"/>
                <a:cs typeface="+mn-cs"/>
              </a:rPr>
              <a:t>Experts predict a rise in deaths from obesity, cancer and heart and lung disease</a:t>
            </a:r>
          </a:p>
          <a:p>
            <a:r>
              <a:rPr lang="en-US" sz="1200" b="1" i="0" kern="1200" dirty="0">
                <a:solidFill>
                  <a:schemeClr val="tx1"/>
                </a:solidFill>
                <a:effectLst/>
                <a:latin typeface="+mn-lt"/>
                <a:ea typeface="+mn-ea"/>
                <a:cs typeface="+mn-cs"/>
              </a:rPr>
              <a:t> </a:t>
            </a:r>
            <a:endParaRPr lang="en-US" sz="1200" b="0" i="0" kern="1200" dirty="0">
              <a:solidFill>
                <a:schemeClr val="tx1"/>
              </a:solidFill>
              <a:effectLst/>
              <a:latin typeface="+mn-lt"/>
              <a:ea typeface="+mn-ea"/>
              <a:cs typeface="+mn-cs"/>
            </a:endParaRPr>
          </a:p>
          <a:p>
            <a:pPr algn="just"/>
            <a:r>
              <a:rPr lang="en-US" sz="1200" b="0" i="0" kern="1200" dirty="0">
                <a:solidFill>
                  <a:schemeClr val="tx1"/>
                </a:solidFill>
                <a:effectLst/>
                <a:latin typeface="+mn-lt"/>
                <a:ea typeface="+mn-ea"/>
                <a:cs typeface="+mn-cs"/>
              </a:rPr>
              <a:t>Spain will overtake Japan's long-held position at the top of the world's life expectancy table by 2040, while the United States is set to take a big fall in rankings, new research finds.</a:t>
            </a:r>
          </a:p>
          <a:p>
            <a:pPr algn="just"/>
            <a:r>
              <a:rPr lang="en-US" sz="1200" b="0" i="0" kern="1200" dirty="0">
                <a:solidFill>
                  <a:schemeClr val="tx1"/>
                </a:solidFill>
                <a:effectLst/>
                <a:latin typeface="+mn-lt"/>
                <a:ea typeface="+mn-ea"/>
                <a:cs typeface="+mn-cs"/>
              </a:rPr>
              <a:t>People in Spain will live for 85.8 years on average, marginally edging out expected lifespans in</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Japan (85.7), Singapore (85.4) and Switzerland (85.2).</a:t>
            </a:r>
          </a:p>
          <a:p>
            <a:pPr algn="just"/>
            <a:r>
              <a:rPr lang="en-US" sz="1200" b="0" i="0" kern="1200" dirty="0">
                <a:solidFill>
                  <a:schemeClr val="tx1"/>
                </a:solidFill>
                <a:effectLst/>
                <a:latin typeface="+mn-lt"/>
                <a:ea typeface="+mn-ea"/>
                <a:cs typeface="+mn-cs"/>
              </a:rPr>
              <a:t>The United States will take the biggest drop in ranking of all high-income countries, falling from 43rd in 2016 to 64th by 2040, with an average life expectancy of 79.8.</a:t>
            </a:r>
          </a:p>
          <a:p>
            <a:pPr algn="just"/>
            <a:r>
              <a:rPr lang="en-US" sz="1200" b="0" i="0" kern="1200" dirty="0">
                <a:solidFill>
                  <a:schemeClr val="tx1"/>
                </a:solidFill>
                <a:effectLst/>
                <a:latin typeface="+mn-lt"/>
                <a:ea typeface="+mn-ea"/>
                <a:cs typeface="+mn-cs"/>
              </a:rPr>
              <a:t>The US will be overtaken by China, which rises 29 places to 39th in the table.</a:t>
            </a:r>
          </a:p>
          <a:p>
            <a:pPr algn="just"/>
            <a:r>
              <a:rPr lang="en-US" sz="1200" b="0" i="0" kern="1200" dirty="0">
                <a:solidFill>
                  <a:schemeClr val="tx1"/>
                </a:solidFill>
                <a:effectLst/>
                <a:latin typeface="+mn-lt"/>
                <a:ea typeface="+mn-ea"/>
                <a:cs typeface="+mn-cs"/>
              </a:rPr>
              <a:t>Americans will live only 1.1 years longer on average in 2040 compared to 2016, well below</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the average global rise of 4.4 years over that same period.</a:t>
            </a:r>
          </a:p>
          <a:p>
            <a:pPr algn="just"/>
            <a:r>
              <a:rPr lang="en-US" sz="1200" b="0" i="0" kern="1200" dirty="0">
                <a:solidFill>
                  <a:schemeClr val="tx1"/>
                </a:solidFill>
                <a:effectLst/>
                <a:latin typeface="+mn-lt"/>
                <a:ea typeface="+mn-ea"/>
                <a:cs typeface="+mn-cs"/>
              </a:rPr>
              <a:t>Neighboring Portugal was the biggest riser in the top 20, forecasted to add 3.6 years to its average life expectancy and rising from 23rd to fifth. Italy moved up one spot from seventh to sixth.</a:t>
            </a:r>
          </a:p>
          <a:p>
            <a:pPr algn="just"/>
            <a:r>
              <a:rPr lang="en-US" sz="1200" b="0" i="0" kern="1200" dirty="0">
                <a:solidFill>
                  <a:schemeClr val="tx1"/>
                </a:solidFill>
                <a:effectLst/>
                <a:latin typeface="+mn-lt"/>
                <a:ea typeface="+mn-ea"/>
                <a:cs typeface="+mn-cs"/>
              </a:rPr>
              <a:t>Syria is forecast to see the largest rise globally, adding more than 10 years to its average lifespan (to 78.6 years) and climbing from 137th to 80th, assuming its devastating civil war comes to an end.</a:t>
            </a:r>
          </a:p>
          <a:p>
            <a:br>
              <a:rPr lang="en-US" dirty="0"/>
            </a:br>
            <a:endParaRPr lang="en-US"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787440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GT" sz="1200" kern="1200" dirty="0">
                <a:solidFill>
                  <a:srgbClr val="000000"/>
                </a:solidFill>
                <a:effectLst/>
                <a:latin typeface="+mn-lt"/>
                <a:ea typeface="+mn-ea"/>
                <a:cs typeface="+mn-cs"/>
              </a:rPr>
              <a:t>Ahora bien, más que cuánto viviremos, me parece vital menciona cuánto tiempo viviremos manteniendo una vida saludable. Las estimaciones del RU son 63 años para hombres y 564 para mujeres. ¿Cómo podemos traducir esta información? Bueno…</a:t>
            </a:r>
            <a:endParaRPr lang="en-US" sz="1200" kern="1200" dirty="0">
              <a:solidFill>
                <a:srgbClr val="000000"/>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rgbClr val="000000"/>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rgbClr val="000000"/>
                </a:solidFill>
                <a:effectLst/>
                <a:latin typeface="+mn-lt"/>
                <a:ea typeface="+mn-ea"/>
                <a:cs typeface="+mn-cs"/>
              </a:rPr>
              <a:t>Since 2000 to 2002, life expectancy has increased by more years than healthy life expectancy and therefore the number of years lived in poor health has also increased slightly. </a:t>
            </a:r>
            <a:r>
              <a:rPr lang="en-US" sz="1200" kern="1200" dirty="0">
                <a:solidFill>
                  <a:schemeClr val="tx1"/>
                </a:solidFill>
                <a:effectLst/>
                <a:latin typeface="+mn-lt"/>
                <a:ea typeface="+mn-ea"/>
                <a:cs typeface="+mn-cs"/>
              </a:rPr>
              <a:t>Although females still live longer than males, the gap between the sexes has decreased over time and is now 3.6 years. However, the majority of these extra years of life among females were spent in poor health; females lived 3.6 years longer than males in 2013 to 2015, but only had 0.7 years longer in good health. ). Less than a century ago, deaths from infectious diseases were common </a:t>
            </a:r>
            <a:r>
              <a:rPr lang="en-US" sz="1200" kern="1200" baseline="30000" dirty="0">
                <a:solidFill>
                  <a:schemeClr val="tx1"/>
                </a:solidFill>
                <a:effectLst/>
                <a:latin typeface="+mn-lt"/>
                <a:ea typeface="+mn-ea"/>
                <a:cs typeface="+mn-cs"/>
                <a:hlinkClick r:id="rId3"/>
              </a:rPr>
              <a:t>1</a:t>
            </a:r>
            <a:r>
              <a:rPr lang="en-US" sz="1200" kern="1200" dirty="0">
                <a:solidFill>
                  <a:schemeClr val="tx1"/>
                </a:solidFill>
                <a:effectLst/>
                <a:latin typeface="+mn-lt"/>
                <a:ea typeface="+mn-ea"/>
                <a:cs typeface="+mn-cs"/>
              </a:rPr>
              <a:t> and often death would follow a relatively short period of illness. However, chronic non-communicable diseases are now the leading causes of death (chapter 2) and long periods of moderate and severe ill health often precede death.</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7090869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GT" sz="1200" kern="1200" dirty="0">
                <a:solidFill>
                  <a:schemeClr val="tx1"/>
                </a:solidFill>
                <a:effectLst/>
                <a:latin typeface="+mn-lt"/>
                <a:ea typeface="+mn-ea"/>
                <a:cs typeface="+mn-cs"/>
              </a:rPr>
              <a:t>El último 20% de nuestra vida podríamos mantenernos enfermos </a:t>
            </a:r>
            <a:endParaRPr lang="en-US" sz="1200" kern="1200" dirty="0">
              <a:solidFill>
                <a:schemeClr val="tx1"/>
              </a:solidFill>
              <a:effectLst/>
              <a:latin typeface="+mn-lt"/>
              <a:ea typeface="+mn-ea"/>
              <a:cs typeface="+mn-cs"/>
            </a:endParaRPr>
          </a:p>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497640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La pregunta clave de esta situación sería…¿Cómo quiero vivir este último 20%? Si la respuesta es lo más sano, activo e independiente que me sea posible, debería seguir las 7 reglas propuestas por la sociedad americana del corazón. Estas son…</a:t>
            </a:r>
            <a:endParaRPr lang="en-US" dirty="0"/>
          </a:p>
        </p:txBody>
      </p:sp>
      <p:sp>
        <p:nvSpPr>
          <p:cNvPr id="4" name="Slide Number Placeholder 3"/>
          <p:cNvSpPr>
            <a:spLocks noGrp="1"/>
          </p:cNvSpPr>
          <p:nvPr>
            <p:ph type="sldNum" sz="quarter" idx="10"/>
          </p:nvPr>
        </p:nvSpPr>
        <p:spPr/>
        <p:txBody>
          <a:bodyPr/>
          <a:lstStyle/>
          <a:p>
            <a:fld id="{55C01BED-A90D-4026-935B-38A93AA1151B}" type="slidenum">
              <a:rPr lang="en-US" smtClean="0"/>
              <a:pPr/>
              <a:t>16</a:t>
            </a:fld>
            <a:endParaRPr lang="en-US"/>
          </a:p>
        </p:txBody>
      </p:sp>
    </p:spTree>
    <p:extLst>
      <p:ext uri="{BB962C8B-B14F-4D97-AF65-F5344CB8AC3E}">
        <p14:creationId xmlns:p14="http://schemas.microsoft.com/office/powerpoint/2010/main" val="29622094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sz="1200" kern="1200" dirty="0">
                <a:solidFill>
                  <a:schemeClr val="tx1"/>
                </a:solidFill>
                <a:effectLst/>
                <a:latin typeface="+mn-lt"/>
                <a:ea typeface="+mn-ea"/>
                <a:cs typeface="+mn-cs"/>
              </a:rPr>
              <a:t>Y el valor agregado de estas reglas es que, con ellas, no solo promovemos nuestra salud cardiovascular, sino que también disminuimos nuestro riesgo de accidentes cerebrales vasculares, demencia y Alzheimer</a:t>
            </a:r>
            <a:endParaRPr lang="en-US" sz="1200" kern="1200" dirty="0">
              <a:solidFill>
                <a:schemeClr val="tx1"/>
              </a:solidFill>
              <a:effectLst/>
              <a:latin typeface="+mn-lt"/>
              <a:ea typeface="+mn-ea"/>
              <a:cs typeface="+mn-cs"/>
            </a:endParaRP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A set of simple steps that promote heart health, called Life’s Simple 7, can also foster ideal brain health, an expert panel says. Improving your health status with Life’s Simple 7 may reduce the risk of dementia caused by strokes, vascular dementia and Alzheimer’s disease. Both the heart and brain need adequate blood flow, but in many people, blood vessels slowly become narrowed or blocked over the course of their life, a disease process known as </a:t>
            </a:r>
            <a:r>
              <a:rPr lang="en-US" sz="1200" u="none" strike="noStrike" kern="1200" dirty="0">
                <a:solidFill>
                  <a:schemeClr val="tx1"/>
                </a:solidFill>
                <a:effectLst/>
                <a:latin typeface="+mn-lt"/>
                <a:ea typeface="+mn-ea"/>
                <a:cs typeface="+mn-cs"/>
                <a:hlinkClick r:id="rId3" tooltip="atherosclerosis "/>
              </a:rPr>
              <a:t>atherosclerosis,</a:t>
            </a:r>
            <a:r>
              <a:rPr lang="en-US" sz="1200" kern="1200" dirty="0">
                <a:solidFill>
                  <a:schemeClr val="tx1"/>
                </a:solidFill>
                <a:effectLst/>
                <a:latin typeface="+mn-lt"/>
                <a:ea typeface="+mn-ea"/>
                <a:cs typeface="+mn-cs"/>
              </a:rPr>
              <a:t> the cause of many heart attacks and strokes. Many risk factors for atherosclerosis can be modified by following a healthy diet, getting enough physical activity, avoiding tobacco products and other strategies.</a:t>
            </a:r>
          </a:p>
          <a:p>
            <a:pPr algn="just"/>
            <a:r>
              <a:rPr lang="en-US" sz="1200" kern="1200" dirty="0">
                <a:solidFill>
                  <a:schemeClr val="tx1"/>
                </a:solidFill>
                <a:effectLst/>
                <a:latin typeface="+mn-lt"/>
                <a:ea typeface="+mn-ea"/>
                <a:cs typeface="+mn-cs"/>
              </a:rPr>
              <a:t>“Research summarized in the advisory convincingly demonstrates that the same risk factors that cause atherosclerosis, are also major contributors to late-life cognitive impairment and Alzheimer’s disease. By following seven simple steps — Life's Simple 7 — not only can we prevent heart attack and stroke, we may also be able to prevent cognitive impairment,” said vascular neurologist Philip </a:t>
            </a:r>
            <a:r>
              <a:rPr lang="en-US" sz="1200" kern="1200" dirty="0" err="1">
                <a:solidFill>
                  <a:schemeClr val="tx1"/>
                </a:solidFill>
                <a:effectLst/>
                <a:latin typeface="+mn-lt"/>
                <a:ea typeface="+mn-ea"/>
                <a:cs typeface="+mn-cs"/>
              </a:rPr>
              <a:t>Gorelick</a:t>
            </a:r>
            <a:r>
              <a:rPr lang="en-US" sz="1200" kern="1200" dirty="0">
                <a:solidFill>
                  <a:schemeClr val="tx1"/>
                </a:solidFill>
                <a:effectLst/>
                <a:latin typeface="+mn-lt"/>
                <a:ea typeface="+mn-ea"/>
                <a:cs typeface="+mn-cs"/>
              </a:rPr>
              <a:t>, M.D., M.P.H., the chair of the advisory’s writing group and executive medical director of Mercy Health </a:t>
            </a:r>
            <a:r>
              <a:rPr lang="en-US" sz="1200" kern="1200" dirty="0" err="1">
                <a:solidFill>
                  <a:schemeClr val="tx1"/>
                </a:solidFill>
                <a:effectLst/>
                <a:latin typeface="+mn-lt"/>
                <a:ea typeface="+mn-ea"/>
                <a:cs typeface="+mn-cs"/>
              </a:rPr>
              <a:t>Hauenstein</a:t>
            </a:r>
            <a:r>
              <a:rPr lang="en-US" sz="1200" kern="1200" dirty="0">
                <a:solidFill>
                  <a:schemeClr val="tx1"/>
                </a:solidFill>
                <a:effectLst/>
                <a:latin typeface="+mn-lt"/>
                <a:ea typeface="+mn-ea"/>
                <a:cs typeface="+mn-cs"/>
              </a:rPr>
              <a:t> Neurosciences in Grand Rapids, Michigan. The advisory, which is published in the American Heart Association’s journal </a:t>
            </a:r>
            <a:r>
              <a:rPr lang="en-US" sz="1200" i="1" kern="1200" dirty="0">
                <a:solidFill>
                  <a:schemeClr val="tx1"/>
                </a:solidFill>
                <a:effectLst/>
                <a:latin typeface="+mn-lt"/>
                <a:ea typeface="+mn-ea"/>
                <a:cs typeface="+mn-cs"/>
              </a:rPr>
              <a:t>Stroke,</a:t>
            </a:r>
            <a:r>
              <a:rPr lang="en-US" sz="1200" kern="1200" dirty="0">
                <a:solidFill>
                  <a:schemeClr val="tx1"/>
                </a:solidFill>
                <a:effectLst/>
                <a:latin typeface="+mn-lt"/>
                <a:ea typeface="+mn-ea"/>
                <a:cs typeface="+mn-cs"/>
              </a:rPr>
              <a:t> stresses the importance of taking steps to keep your brain healthy as early as possible, because atherosclerosis -- the narrowing of the arteries that causes many heart attacks, heart failure and strokes -- can begin in childhood.</a:t>
            </a:r>
          </a:p>
          <a:p>
            <a:pPr algn="just"/>
            <a:r>
              <a:rPr lang="en-US" sz="1200" kern="1200" dirty="0">
                <a:solidFill>
                  <a:schemeClr val="tx1"/>
                </a:solidFill>
                <a:effectLst/>
                <a:latin typeface="+mn-lt"/>
                <a:ea typeface="+mn-ea"/>
                <a:cs typeface="+mn-cs"/>
              </a:rPr>
              <a:t>Previously, experts believed problems with thinking caused by Alzheimer’s disease and other, similar conditions were entirely separate from stroke, but “over time we have learned that the same risk factors for stroke that are referred to in Life’s Simple 7 are also risk factors for Alzheimer’s disease and possibly for some of the other neurodegenerative disorders,” </a:t>
            </a:r>
            <a:r>
              <a:rPr lang="en-US" sz="1200" kern="1200" dirty="0" err="1">
                <a:solidFill>
                  <a:schemeClr val="tx1"/>
                </a:solidFill>
                <a:effectLst/>
                <a:latin typeface="+mn-lt"/>
                <a:ea typeface="+mn-ea"/>
                <a:cs typeface="+mn-cs"/>
              </a:rPr>
              <a:t>Gorelick</a:t>
            </a:r>
            <a:r>
              <a:rPr lang="en-US" sz="1200" kern="1200" dirty="0">
                <a:solidFill>
                  <a:schemeClr val="tx1"/>
                </a:solidFill>
                <a:effectLst/>
                <a:latin typeface="+mn-lt"/>
                <a:ea typeface="+mn-ea"/>
                <a:cs typeface="+mn-cs"/>
              </a:rPr>
              <a:t> said.</a:t>
            </a:r>
          </a:p>
          <a:p>
            <a:pPr algn="just"/>
            <a:r>
              <a:rPr lang="en-US" sz="1200" kern="1200" dirty="0">
                <a:solidFill>
                  <a:schemeClr val="tx1"/>
                </a:solidFill>
                <a:effectLst/>
                <a:latin typeface="+mn-lt"/>
                <a:ea typeface="+mn-ea"/>
                <a:cs typeface="+mn-cs"/>
              </a:rPr>
              <a:t>Dementia is costly to treat. Direct care expenses are higher than for cancer and about the same for heart disease, estimates show. Plus, the value of unpaid caregiving for dementia patients may exceed $200 billion a year.</a:t>
            </a:r>
          </a:p>
          <a:p>
            <a:pPr lvl="0"/>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17</a:t>
            </a:fld>
            <a:endParaRPr lang="en-US"/>
          </a:p>
        </p:txBody>
      </p:sp>
    </p:spTree>
    <p:extLst>
      <p:ext uri="{BB962C8B-B14F-4D97-AF65-F5344CB8AC3E}">
        <p14:creationId xmlns:p14="http://schemas.microsoft.com/office/powerpoint/2010/main" val="371719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kern="1200" dirty="0">
                <a:solidFill>
                  <a:schemeClr val="tx1"/>
                </a:solidFill>
                <a:effectLst/>
                <a:latin typeface="+mn-lt"/>
                <a:ea typeface="+mn-ea"/>
                <a:cs typeface="+mn-cs"/>
              </a:rPr>
              <a:t>7 habits make for a healthy heart – and brain, too. In a French study published in the Journal of the American Medical Association, researchers found that older people who follow the American Heart Association’s seven measures for optimal heart health are less likely to develop dementia. “These results offer new insights on the way to formulate recommendations for dementia interventions at both collective and individual levels,” said </a:t>
            </a:r>
            <a:r>
              <a:rPr lang="en-US" sz="1200" b="0" i="0" kern="1200" dirty="0" err="1">
                <a:solidFill>
                  <a:schemeClr val="tx1"/>
                </a:solidFill>
                <a:effectLst/>
                <a:latin typeface="+mn-lt"/>
                <a:ea typeface="+mn-ea"/>
                <a:cs typeface="+mn-cs"/>
              </a:rPr>
              <a:t>Cécilia</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Samieri</a:t>
            </a:r>
            <a:r>
              <a:rPr lang="en-US" sz="1200" b="0" i="0" kern="1200" dirty="0">
                <a:solidFill>
                  <a:schemeClr val="tx1"/>
                </a:solidFill>
                <a:effectLst/>
                <a:latin typeface="+mn-lt"/>
                <a:ea typeface="+mn-ea"/>
                <a:cs typeface="+mn-cs"/>
              </a:rPr>
              <a:t>, lead author of the study and an epidemiologist and researcher at Bordeaux University in France.</a:t>
            </a:r>
          </a:p>
          <a:p>
            <a:pPr algn="just"/>
            <a:r>
              <a:rPr lang="en-US" sz="1200" b="0" i="0" kern="1200" dirty="0">
                <a:solidFill>
                  <a:schemeClr val="tx1"/>
                </a:solidFill>
                <a:effectLst/>
                <a:latin typeface="+mn-lt"/>
                <a:ea typeface="+mn-ea"/>
                <a:cs typeface="+mn-cs"/>
              </a:rPr>
              <a:t>Researchers followed 6,626 adults age 65 and older who did not have a history of dementia, heart disease or stroke at the start of the study. Patients were rated for heart health using the AHA’s Life’s Simple 7 measures: exercising regularly, eating a healthy diet, not smoking, avoiding excess weight, and keeping blood pressure, cholesterol and blood sugar levels within a healthy range.</a:t>
            </a:r>
          </a:p>
          <a:p>
            <a:pPr algn="just"/>
            <a:r>
              <a:rPr lang="en-US" sz="1200" b="0" i="0" kern="1200" dirty="0">
                <a:solidFill>
                  <a:schemeClr val="tx1"/>
                </a:solidFill>
                <a:effectLst/>
                <a:latin typeface="+mn-lt"/>
                <a:ea typeface="+mn-ea"/>
                <a:cs typeface="+mn-cs"/>
              </a:rPr>
              <a:t>After an average of 8.5 years, 12.7 percent of people who met only zero to two measures developed dementia, compared to 7.9 percent who met five to all seven of the metrics. For each additional measure achieved, dementia risk dropped by about 10 percent.</a:t>
            </a:r>
          </a:p>
          <a:p>
            <a:endParaRPr lang="en-US" b="0" dirty="0"/>
          </a:p>
        </p:txBody>
      </p:sp>
      <p:sp>
        <p:nvSpPr>
          <p:cNvPr id="4" name="Slide Number Placeholder 3"/>
          <p:cNvSpPr>
            <a:spLocks noGrp="1"/>
          </p:cNvSpPr>
          <p:nvPr>
            <p:ph type="sldNum" sz="quarter" idx="10"/>
          </p:nvPr>
        </p:nvSpPr>
        <p:spPr/>
        <p:txBody>
          <a:bodyPr/>
          <a:lstStyle/>
          <a:p>
            <a:fld id="{77B02D4C-9429-4E94-8704-AD2B5F56B7F0}" type="slidenum">
              <a:rPr lang="en-US" smtClean="0"/>
              <a:t>19</a:t>
            </a:fld>
            <a:endParaRPr lang="en-US"/>
          </a:p>
        </p:txBody>
      </p:sp>
    </p:spTree>
    <p:extLst>
      <p:ext uri="{BB962C8B-B14F-4D97-AF65-F5344CB8AC3E}">
        <p14:creationId xmlns:p14="http://schemas.microsoft.com/office/powerpoint/2010/main" val="42078831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Retrospective cohort study that included adults of European ancestry aged at least 60 years without cognitive impairment or dementia at baseline. Participants joined the UK Biobank study from 2006 to 2010 and were followed up until 2016 or 2017. A total of 196 383 individuals. </a:t>
            </a:r>
            <a:r>
              <a:rPr lang="en-US" sz="1200" kern="1200" dirty="0">
                <a:solidFill>
                  <a:schemeClr val="tx1"/>
                </a:solidFill>
                <a:effectLst/>
                <a:latin typeface="+mn-lt"/>
                <a:ea typeface="+mn-ea"/>
                <a:cs typeface="+mn-cs"/>
              </a:rPr>
              <a:t>If the relationship is causal, the authors write, one case of dementia "would be prevented for each 121 individuals per 10 years with high genetic risk who improved their lifestyle from unfavorable to favorable."</a:t>
            </a:r>
            <a:endParaRPr lang="en-US" b="0" dirty="0"/>
          </a:p>
        </p:txBody>
      </p:sp>
      <p:sp>
        <p:nvSpPr>
          <p:cNvPr id="4" name="Slide Number Placeholder 3"/>
          <p:cNvSpPr>
            <a:spLocks noGrp="1"/>
          </p:cNvSpPr>
          <p:nvPr>
            <p:ph type="sldNum" sz="quarter" idx="10"/>
          </p:nvPr>
        </p:nvSpPr>
        <p:spPr/>
        <p:txBody>
          <a:bodyPr/>
          <a:lstStyle/>
          <a:p>
            <a:fld id="{77B02D4C-9429-4E94-8704-AD2B5F56B7F0}" type="slidenum">
              <a:rPr lang="en-US" smtClean="0"/>
              <a:t>20</a:t>
            </a:fld>
            <a:endParaRPr lang="en-US"/>
          </a:p>
        </p:txBody>
      </p:sp>
    </p:spTree>
    <p:extLst>
      <p:ext uri="{BB962C8B-B14F-4D97-AF65-F5344CB8AC3E}">
        <p14:creationId xmlns:p14="http://schemas.microsoft.com/office/powerpoint/2010/main" val="4223690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dirty="0"/>
              <a:t>Todavía no había nacido el concepto de la obsolescencia programada en el que se determina el fin de la vida útil de un producto, tras un período de tiempo calculado por el fabricante, luego del cual el objeto se torna obsoleto, no funcional, inútil o inservible.</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2</a:t>
            </a:fld>
            <a:endParaRPr lang="en-US"/>
          </a:p>
        </p:txBody>
      </p:sp>
    </p:spTree>
    <p:extLst>
      <p:ext uri="{BB962C8B-B14F-4D97-AF65-F5344CB8AC3E}">
        <p14:creationId xmlns:p14="http://schemas.microsoft.com/office/powerpoint/2010/main" val="1053370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dirty="0"/>
              <a:t>Todos tenemos dos vidas señores y señoras, la segunda…tenemos en nuestras manos hacer la diferencia. Yo podría terminar mi presentación en este momento y alguien podría decir. Si, esto está muy bien, podemos mejorar en algo ese último 20%, pero al final del día estamos predeterminados a un deterioro inevitable. Por esta razón, quiero durante el resto de mi presentación refutar muchos de los paradigmas aprendidos que nos conducen a concepciones  negativas</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21</a:t>
            </a:fld>
            <a:endParaRPr lang="en-US"/>
          </a:p>
        </p:txBody>
      </p:sp>
    </p:spTree>
    <p:extLst>
      <p:ext uri="{BB962C8B-B14F-4D97-AF65-F5344CB8AC3E}">
        <p14:creationId xmlns:p14="http://schemas.microsoft.com/office/powerpoint/2010/main" val="16200773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In short, epigenetic space consists of causal sources, direction of their flow and their effects between the genotype and the phenotype spaces as originally conceived by Wright (1934)</a:t>
            </a:r>
          </a:p>
          <a:p>
            <a:pPr algn="just"/>
            <a:r>
              <a:rPr lang="en-US" dirty="0"/>
              <a:t>Much of the contemporary research on epigenetics focuses on measuring changes in chromatin structure (methylation patterns) that influence age-specific cellular epigenetic landscape (Goldberg et al., 2007). Centenarians showed relatively greater levels of hypomethylation compared to the newborns, and the “DNA obtained from a 103-year-old donor was more unmethylated overall than DNA from the same cell type obtained from a neonate.”</a:t>
            </a:r>
          </a:p>
        </p:txBody>
      </p:sp>
      <p:sp>
        <p:nvSpPr>
          <p:cNvPr id="4" name="Slide Number Placeholder 3"/>
          <p:cNvSpPr>
            <a:spLocks noGrp="1"/>
          </p:cNvSpPr>
          <p:nvPr>
            <p:ph type="sldNum" sz="quarter" idx="10"/>
          </p:nvPr>
        </p:nvSpPr>
        <p:spPr/>
        <p:txBody>
          <a:bodyPr/>
          <a:lstStyle/>
          <a:p>
            <a:fld id="{77B02D4C-9429-4E94-8704-AD2B5F56B7F0}" type="slidenum">
              <a:rPr lang="en-US" smtClean="0"/>
              <a:t>22</a:t>
            </a:fld>
            <a:endParaRPr lang="en-US"/>
          </a:p>
        </p:txBody>
      </p:sp>
    </p:spTree>
    <p:extLst>
      <p:ext uri="{BB962C8B-B14F-4D97-AF65-F5344CB8AC3E}">
        <p14:creationId xmlns:p14="http://schemas.microsoft.com/office/powerpoint/2010/main" val="3274066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A single sequence –TTAGGG – repeated over and over again, hundreds or even thousands of times. They're worn down a small amount in each round of DNA replication. they shorten during DNA replication, and the enzyme telomerase can be used to extend them. Part of the DNA at the end of a eukaryotic chromosome goes uncopied in each round of replication. Some cells have the ability to reverse telomere shortening by expressing </a:t>
            </a:r>
            <a:r>
              <a:rPr lang="en-US" sz="1200" b="1" kern="1200" dirty="0">
                <a:solidFill>
                  <a:schemeClr val="tx1"/>
                </a:solidFill>
                <a:effectLst/>
                <a:latin typeface="+mn-lt"/>
                <a:ea typeface="+mn-ea"/>
                <a:cs typeface="+mn-cs"/>
              </a:rPr>
              <a:t>telomerase</a:t>
            </a:r>
            <a:r>
              <a:rPr lang="en-US" sz="1200" kern="1200" dirty="0">
                <a:solidFill>
                  <a:schemeClr val="tx1"/>
                </a:solidFill>
                <a:effectLst/>
                <a:latin typeface="+mn-lt"/>
                <a:ea typeface="+mn-ea"/>
                <a:cs typeface="+mn-cs"/>
              </a:rPr>
              <a:t>, an enzyme that extends the telomeres of chromosomes. Telomerase is an RNA-dependent DNA polymerase, meaning an enzyme that can make DNA using RNA as a template. It extends (adds nucleotides to) the overhanging strand of the telomere DNA using this complementary RNA as a template.</a:t>
            </a:r>
            <a:endParaRPr lang="en-US" dirty="0"/>
          </a:p>
          <a:p>
            <a:pPr algn="just"/>
            <a:r>
              <a:rPr lang="en-US" dirty="0"/>
              <a:t>https://www.zmescience.com/medicine/genetic/genetics-predicts-how-long-you-live-42332432/</a:t>
            </a:r>
          </a:p>
        </p:txBody>
      </p:sp>
      <p:sp>
        <p:nvSpPr>
          <p:cNvPr id="4" name="Slide Number Placeholder 3"/>
          <p:cNvSpPr>
            <a:spLocks noGrp="1"/>
          </p:cNvSpPr>
          <p:nvPr>
            <p:ph type="sldNum" sz="quarter" idx="10"/>
          </p:nvPr>
        </p:nvSpPr>
        <p:spPr/>
        <p:txBody>
          <a:bodyPr/>
          <a:lstStyle/>
          <a:p>
            <a:fld id="{77B02D4C-9429-4E94-8704-AD2B5F56B7F0}" type="slidenum">
              <a:rPr lang="en-US" smtClean="0"/>
              <a:t>23</a:t>
            </a:fld>
            <a:endParaRPr lang="en-US"/>
          </a:p>
        </p:txBody>
      </p:sp>
    </p:spTree>
    <p:extLst>
      <p:ext uri="{BB962C8B-B14F-4D97-AF65-F5344CB8AC3E}">
        <p14:creationId xmlns:p14="http://schemas.microsoft.com/office/powerpoint/2010/main" val="7328265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Human </a:t>
            </a:r>
            <a:r>
              <a:rPr lang="en-US" sz="1200" b="0" i="0" u="none" strike="noStrike" kern="1200" dirty="0">
                <a:solidFill>
                  <a:schemeClr val="tx1"/>
                </a:solidFill>
                <a:effectLst/>
                <a:latin typeface="+mn-lt"/>
                <a:ea typeface="+mn-ea"/>
                <a:cs typeface="+mn-cs"/>
                <a:hlinkClick r:id="rId3" tooltip="Chromosome"/>
              </a:rPr>
              <a:t>chromosomes</a:t>
            </a:r>
            <a:r>
              <a:rPr lang="en-US" sz="1200" b="0" i="0" kern="1200" dirty="0">
                <a:solidFill>
                  <a:schemeClr val="tx1"/>
                </a:solidFill>
                <a:effectLst/>
                <a:latin typeface="+mn-lt"/>
                <a:ea typeface="+mn-ea"/>
                <a:cs typeface="+mn-cs"/>
              </a:rPr>
              <a:t> (grey) capped by telomeres (white)</a:t>
            </a:r>
            <a:r>
              <a:rPr lang="en-US" dirty="0"/>
              <a:t>By U.S. Department of Energy Human Genome Program - http://science.nasa.gov/media/medialibrary/2006/03/16/22mar_telomeres_resources/caps.gif, Public Domain, https://commons.wikimedia.org/w/index.php?curid=5234303</a:t>
            </a:r>
          </a:p>
        </p:txBody>
      </p:sp>
      <p:sp>
        <p:nvSpPr>
          <p:cNvPr id="4" name="Slide Number Placeholder 3"/>
          <p:cNvSpPr>
            <a:spLocks noGrp="1"/>
          </p:cNvSpPr>
          <p:nvPr>
            <p:ph type="sldNum" sz="quarter" idx="10"/>
          </p:nvPr>
        </p:nvSpPr>
        <p:spPr/>
        <p:txBody>
          <a:bodyPr/>
          <a:lstStyle/>
          <a:p>
            <a:fld id="{77B02D4C-9429-4E94-8704-AD2B5F56B7F0}" type="slidenum">
              <a:rPr lang="en-US" smtClean="0"/>
              <a:t>24</a:t>
            </a:fld>
            <a:endParaRPr lang="en-US"/>
          </a:p>
        </p:txBody>
      </p:sp>
    </p:spTree>
    <p:extLst>
      <p:ext uri="{BB962C8B-B14F-4D97-AF65-F5344CB8AC3E}">
        <p14:creationId xmlns:p14="http://schemas.microsoft.com/office/powerpoint/2010/main" val="3453255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They shorten with age and are like a biological clock. Chronic stress is associated with accelerated telomere shortening, adverse health outcomes, and possibly more rapid biological aging.</a:t>
            </a:r>
          </a:p>
          <a:p>
            <a:pPr algn="just"/>
            <a:r>
              <a:rPr lang="en-US" dirty="0"/>
              <a:t>However, although panels of functional and physiological markers reflecting physical capability, musculoskeletal function, cognitive function, cardiovascular and lung function, glucose metabolism, endocrine function, inflammation, and other molecular markers (e.g., telomere length and features of cell senescence) have been proposed, there is currently no consensus as to how to best measure biological age (</a:t>
            </a:r>
            <a:r>
              <a:rPr lang="en-US" dirty="0" err="1"/>
              <a:t>Mitnitski</a:t>
            </a:r>
            <a:r>
              <a:rPr lang="en-US" dirty="0"/>
              <a:t> et al., 2015). This likely reflects the complex, multi-dimensional nature of aging and the qualitative, not just quantitative, inter-individual variations in the aging process.</a:t>
            </a:r>
          </a:p>
          <a:p>
            <a:pPr algn="just"/>
            <a:r>
              <a:rPr lang="en-US" dirty="0"/>
              <a:t>Despite these complexities, recent studies have indicated that the difference between apparent DNA methylation age and true chronological age (referred to as </a:t>
            </a:r>
            <a:r>
              <a:rPr lang="en-US" dirty="0" err="1"/>
              <a:t>Dage</a:t>
            </a:r>
            <a:r>
              <a:rPr lang="en-US" dirty="0"/>
              <a:t>) reflects biological age, at least to some extent. In other words, if an individual has a chronological age of 55 years but a calculated methylation age of 62 years, then he or she can be considered to be biologically older than the chronological age would suggest. Several lines of evidence support this idea. HIV infection is associated with methylation age advancement, concordant with phenotypic and functional data indicative of premature biological aging in HIV-infected individuals</a:t>
            </a:r>
            <a:endParaRPr lang="en-US" sz="1200" b="0" i="0" u="none" strike="noStrike" kern="1200" baseline="0" dirty="0">
              <a:solidFill>
                <a:schemeClr val="tx1"/>
              </a:solidFill>
              <a:latin typeface="+mn-lt"/>
              <a:ea typeface="+mn-ea"/>
              <a:cs typeface="+mn-cs"/>
            </a:endParaRPr>
          </a:p>
          <a:p>
            <a:pPr algn="just"/>
            <a:endParaRPr lang="en-US" sz="1200" b="0" i="0" u="none" strike="noStrike" kern="1200" baseline="0" dirty="0">
              <a:solidFill>
                <a:schemeClr val="tx1"/>
              </a:solidFill>
              <a:latin typeface="+mn-lt"/>
              <a:ea typeface="+mn-ea"/>
              <a:cs typeface="+mn-cs"/>
            </a:endParaRP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25</a:t>
            </a:fld>
            <a:endParaRPr lang="en-US"/>
          </a:p>
        </p:txBody>
      </p:sp>
    </p:spTree>
    <p:extLst>
      <p:ext uri="{BB962C8B-B14F-4D97-AF65-F5344CB8AC3E}">
        <p14:creationId xmlns:p14="http://schemas.microsoft.com/office/powerpoint/2010/main" val="4289930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76C2EB-B0DF-4404-AD19-931AEB893CC4}" type="slidenum">
              <a:rPr lang="en-US" smtClean="0"/>
              <a:pPr/>
              <a:t>26</a:t>
            </a:fld>
            <a:endParaRPr lang="en-US"/>
          </a:p>
        </p:txBody>
      </p:sp>
    </p:spTree>
    <p:extLst>
      <p:ext uri="{BB962C8B-B14F-4D97-AF65-F5344CB8AC3E}">
        <p14:creationId xmlns:p14="http://schemas.microsoft.com/office/powerpoint/2010/main" val="41051257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939470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55505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6C2EB-B0DF-4404-AD19-931AEB893C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59861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Por encima de la genética, la modificación de la telomerasa puede conducir al acortamiento o la extensión del telómero.</a:t>
            </a:r>
          </a:p>
          <a:p>
            <a:r>
              <a:rPr lang="es-GT" dirty="0"/>
              <a:t>Nuestro estilo de vida puede desafiar la génetica y el destino</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6C2EB-B0DF-4404-AD19-931AEB893C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386022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dirty="0"/>
              <a:t> Después de 50 años del origen de la obsolescencia programada nos hemos infectado.</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6574530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Siguiendo la misma línea, quiero hablar de neurogénesis. Cuando la mayoría de los estamos acá, estudiamos medicina, nos enseñaron que las célualas nerviosas no se regeneraba. La evidencia actual desafía en forma clara esta preocupación</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31</a:t>
            </a:fld>
            <a:endParaRPr lang="en-US"/>
          </a:p>
        </p:txBody>
      </p:sp>
    </p:spTree>
    <p:extLst>
      <p:ext uri="{BB962C8B-B14F-4D97-AF65-F5344CB8AC3E}">
        <p14:creationId xmlns:p14="http://schemas.microsoft.com/office/powerpoint/2010/main" val="268797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Para hacer el punto quiero hablarles del hipocampo y con ello no me refiero al caballito de mar, </a:t>
            </a:r>
            <a:r>
              <a:rPr lang="es-GT" b="1" dirty="0"/>
              <a:t>aunque, aunque…</a:t>
            </a:r>
            <a:endParaRPr lang="en-US" b="1" dirty="0"/>
          </a:p>
        </p:txBody>
      </p:sp>
      <p:sp>
        <p:nvSpPr>
          <p:cNvPr id="4" name="Slide Number Placeholder 3"/>
          <p:cNvSpPr>
            <a:spLocks noGrp="1"/>
          </p:cNvSpPr>
          <p:nvPr>
            <p:ph type="sldNum" sz="quarter" idx="5"/>
          </p:nvPr>
        </p:nvSpPr>
        <p:spPr/>
        <p:txBody>
          <a:bodyPr/>
          <a:lstStyle/>
          <a:p>
            <a:fld id="{77B02D4C-9429-4E94-8704-AD2B5F56B7F0}" type="slidenum">
              <a:rPr lang="en-US" smtClean="0"/>
              <a:t>32</a:t>
            </a:fld>
            <a:endParaRPr lang="en-US"/>
          </a:p>
        </p:txBody>
      </p:sp>
    </p:spTree>
    <p:extLst>
      <p:ext uri="{BB962C8B-B14F-4D97-AF65-F5344CB8AC3E}">
        <p14:creationId xmlns:p14="http://schemas.microsoft.com/office/powerpoint/2010/main" val="57028968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kern="1200" dirty="0">
                <a:solidFill>
                  <a:schemeClr val="tx1"/>
                </a:solidFill>
                <a:effectLst/>
                <a:latin typeface="+mn-lt"/>
                <a:ea typeface="+mn-ea"/>
                <a:cs typeface="+mn-cs"/>
              </a:rPr>
              <a:t>The </a:t>
            </a:r>
            <a:r>
              <a:rPr lang="en-US" sz="1200" b="1" i="0" kern="1200" dirty="0">
                <a:solidFill>
                  <a:schemeClr val="tx1"/>
                </a:solidFill>
                <a:effectLst/>
                <a:latin typeface="+mn-lt"/>
                <a:ea typeface="+mn-ea"/>
                <a:cs typeface="+mn-cs"/>
              </a:rPr>
              <a:t>hippocampus</a:t>
            </a:r>
            <a:r>
              <a:rPr lang="en-US" sz="1200" b="0" i="0" kern="1200" dirty="0">
                <a:solidFill>
                  <a:schemeClr val="tx1"/>
                </a:solidFill>
                <a:effectLst/>
                <a:latin typeface="+mn-lt"/>
                <a:ea typeface="+mn-ea"/>
                <a:cs typeface="+mn-cs"/>
              </a:rPr>
              <a:t> (named after its resemblance to the </a:t>
            </a:r>
            <a:r>
              <a:rPr lang="en-US" sz="1200" b="0" i="0" u="none" strike="noStrike" kern="1200" dirty="0">
                <a:solidFill>
                  <a:schemeClr val="tx1"/>
                </a:solidFill>
                <a:effectLst/>
                <a:latin typeface="+mn-lt"/>
                <a:ea typeface="+mn-ea"/>
                <a:cs typeface="+mn-cs"/>
                <a:hlinkClick r:id="rId3" tooltip="Seahorse"/>
              </a:rPr>
              <a:t>seahorse</a:t>
            </a:r>
            <a:r>
              <a:rPr lang="en-US" sz="1200" b="0" i="0" kern="1200" dirty="0">
                <a:solidFill>
                  <a:schemeClr val="tx1"/>
                </a:solidFill>
                <a:effectLst/>
                <a:latin typeface="+mn-lt"/>
                <a:ea typeface="+mn-ea"/>
                <a:cs typeface="+mn-cs"/>
              </a:rPr>
              <a:t>, from the </a:t>
            </a:r>
            <a:r>
              <a:rPr lang="en-US" sz="1200" b="0" i="0" u="none" strike="noStrike" kern="1200" dirty="0">
                <a:solidFill>
                  <a:schemeClr val="tx1"/>
                </a:solidFill>
                <a:effectLst/>
                <a:latin typeface="+mn-lt"/>
                <a:ea typeface="+mn-ea"/>
                <a:cs typeface="+mn-cs"/>
                <a:hlinkClick r:id="rId4" tooltip="Ancient Greek"/>
              </a:rPr>
              <a:t>Greek</a:t>
            </a:r>
            <a:r>
              <a:rPr lang="en-US" sz="1200" b="0" i="0" kern="1200" dirty="0">
                <a:solidFill>
                  <a:schemeClr val="tx1"/>
                </a:solidFill>
                <a:effectLst/>
                <a:latin typeface="+mn-lt"/>
                <a:ea typeface="+mn-ea"/>
                <a:cs typeface="+mn-cs"/>
              </a:rPr>
              <a:t> ἱππ</a:t>
            </a:r>
            <a:r>
              <a:rPr lang="en-US" sz="1200" b="0" i="0" kern="1200" dirty="0" err="1">
                <a:solidFill>
                  <a:schemeClr val="tx1"/>
                </a:solidFill>
                <a:effectLst/>
                <a:latin typeface="+mn-lt"/>
                <a:ea typeface="+mn-ea"/>
                <a:cs typeface="+mn-cs"/>
              </a:rPr>
              <a:t>όκ</a:t>
            </a:r>
            <a:r>
              <a:rPr lang="en-US" sz="1200" b="0" i="0" kern="1200" dirty="0">
                <a:solidFill>
                  <a:schemeClr val="tx1"/>
                </a:solidFill>
                <a:effectLst/>
                <a:latin typeface="+mn-lt"/>
                <a:ea typeface="+mn-ea"/>
                <a:cs typeface="+mn-cs"/>
              </a:rPr>
              <a:t>αμπος, "seahorse" from ἵππος </a:t>
            </a:r>
            <a:r>
              <a:rPr lang="en-US" sz="1200" b="0" i="1" kern="1200" dirty="0">
                <a:solidFill>
                  <a:schemeClr val="tx1"/>
                </a:solidFill>
                <a:effectLst/>
                <a:latin typeface="+mn-lt"/>
                <a:ea typeface="+mn-ea"/>
                <a:cs typeface="+mn-cs"/>
              </a:rPr>
              <a:t>hippos</a:t>
            </a:r>
            <a:r>
              <a:rPr lang="en-US" sz="1200" b="0" i="0" kern="1200" dirty="0">
                <a:solidFill>
                  <a:schemeClr val="tx1"/>
                </a:solidFill>
                <a:effectLst/>
                <a:latin typeface="+mn-lt"/>
                <a:ea typeface="+mn-ea"/>
                <a:cs typeface="+mn-cs"/>
              </a:rPr>
              <a:t>, "horse" and κάμπος </a:t>
            </a:r>
            <a:r>
              <a:rPr lang="en-US" sz="1200" b="0" i="1" kern="1200" dirty="0">
                <a:solidFill>
                  <a:schemeClr val="tx1"/>
                </a:solidFill>
                <a:effectLst/>
                <a:latin typeface="+mn-lt"/>
                <a:ea typeface="+mn-ea"/>
                <a:cs typeface="+mn-cs"/>
              </a:rPr>
              <a:t>kampos</a:t>
            </a:r>
            <a:r>
              <a:rPr lang="en-US" sz="1200" b="0" i="0" kern="1200" dirty="0">
                <a:solidFill>
                  <a:schemeClr val="tx1"/>
                </a:solidFill>
                <a:effectLst/>
                <a:latin typeface="+mn-lt"/>
                <a:ea typeface="+mn-ea"/>
                <a:cs typeface="+mn-cs"/>
              </a:rPr>
              <a:t>, "sea monster") is a major component of the </a:t>
            </a:r>
            <a:r>
              <a:rPr lang="en-US" sz="1200" b="0" i="0" u="none" strike="noStrike" kern="1200" dirty="0">
                <a:solidFill>
                  <a:schemeClr val="tx1"/>
                </a:solidFill>
                <a:effectLst/>
                <a:latin typeface="+mn-lt"/>
                <a:ea typeface="+mn-ea"/>
                <a:cs typeface="+mn-cs"/>
                <a:hlinkClick r:id="rId5" tooltip="Brain"/>
              </a:rPr>
              <a:t>brains</a:t>
            </a:r>
            <a:r>
              <a:rPr lang="en-US" sz="1200" b="0" i="0" kern="1200" dirty="0">
                <a:solidFill>
                  <a:schemeClr val="tx1"/>
                </a:solidFill>
                <a:effectLst/>
                <a:latin typeface="+mn-lt"/>
                <a:ea typeface="+mn-ea"/>
                <a:cs typeface="+mn-cs"/>
              </a:rPr>
              <a:t> of </a:t>
            </a:r>
            <a:r>
              <a:rPr lang="en-US" sz="1200" b="0" i="0" u="none" strike="noStrike" kern="1200" dirty="0">
                <a:solidFill>
                  <a:schemeClr val="tx1"/>
                </a:solidFill>
                <a:effectLst/>
                <a:latin typeface="+mn-lt"/>
                <a:ea typeface="+mn-ea"/>
                <a:cs typeface="+mn-cs"/>
                <a:hlinkClick r:id="rId6" tooltip="Human"/>
              </a:rPr>
              <a:t>humans</a:t>
            </a:r>
            <a:r>
              <a:rPr lang="en-US" sz="1200" b="0" i="0" kern="1200" dirty="0">
                <a:solidFill>
                  <a:schemeClr val="tx1"/>
                </a:solidFill>
                <a:effectLst/>
                <a:latin typeface="+mn-lt"/>
                <a:ea typeface="+mn-ea"/>
                <a:cs typeface="+mn-cs"/>
              </a:rPr>
              <a:t> and other </a:t>
            </a:r>
            <a:r>
              <a:rPr lang="en-US" sz="1200" b="0" i="0" u="none" strike="noStrike" kern="1200" dirty="0">
                <a:solidFill>
                  <a:schemeClr val="tx1"/>
                </a:solidFill>
                <a:effectLst/>
                <a:latin typeface="+mn-lt"/>
                <a:ea typeface="+mn-ea"/>
                <a:cs typeface="+mn-cs"/>
                <a:hlinkClick r:id="rId7" tooltip="Vertebrates"/>
              </a:rPr>
              <a:t>vertebrates</a:t>
            </a:r>
            <a:r>
              <a:rPr lang="en-US" sz="1200" b="0" i="0" kern="1200" dirty="0">
                <a:solidFill>
                  <a:schemeClr val="tx1"/>
                </a:solidFill>
                <a:effectLst/>
                <a:latin typeface="+mn-lt"/>
                <a:ea typeface="+mn-ea"/>
                <a:cs typeface="+mn-cs"/>
              </a:rPr>
              <a:t>. Humans and other mammals have two hippocampi, one in each </a:t>
            </a:r>
            <a:r>
              <a:rPr lang="en-US" sz="1200" b="0" i="0" u="none" strike="noStrike" kern="1200" dirty="0">
                <a:solidFill>
                  <a:schemeClr val="tx1"/>
                </a:solidFill>
                <a:effectLst/>
                <a:latin typeface="+mn-lt"/>
                <a:ea typeface="+mn-ea"/>
                <a:cs typeface="+mn-cs"/>
                <a:hlinkClick r:id="rId8" tooltip="Cerebral hemisphere"/>
              </a:rPr>
              <a:t>side of the brain</a:t>
            </a:r>
            <a:r>
              <a:rPr lang="en-US" sz="1200" b="0" i="0" kern="1200" dirty="0">
                <a:solidFill>
                  <a:schemeClr val="tx1"/>
                </a:solidFill>
                <a:effectLst/>
                <a:latin typeface="+mn-lt"/>
                <a:ea typeface="+mn-ea"/>
                <a:cs typeface="+mn-cs"/>
              </a:rPr>
              <a:t>. The hippocampus belongs to the </a:t>
            </a:r>
            <a:r>
              <a:rPr lang="en-US" sz="1200" b="0" i="0" u="none" strike="noStrike" kern="1200" dirty="0">
                <a:solidFill>
                  <a:schemeClr val="tx1"/>
                </a:solidFill>
                <a:effectLst/>
                <a:latin typeface="+mn-lt"/>
                <a:ea typeface="+mn-ea"/>
                <a:cs typeface="+mn-cs"/>
                <a:hlinkClick r:id="rId9" tooltip="Limbic system"/>
              </a:rPr>
              <a:t>limbic system</a:t>
            </a:r>
            <a:r>
              <a:rPr lang="en-US" sz="1200" b="0" i="0" kern="1200" dirty="0">
                <a:solidFill>
                  <a:schemeClr val="tx1"/>
                </a:solidFill>
                <a:effectLst/>
                <a:latin typeface="+mn-lt"/>
                <a:ea typeface="+mn-ea"/>
                <a:cs typeface="+mn-cs"/>
              </a:rPr>
              <a:t> and plays important roles in the consolidation of information from </a:t>
            </a:r>
            <a:r>
              <a:rPr lang="en-US" sz="1200" b="0" i="0" u="none" strike="noStrike" kern="1200" dirty="0">
                <a:solidFill>
                  <a:schemeClr val="tx1"/>
                </a:solidFill>
                <a:effectLst/>
                <a:latin typeface="+mn-lt"/>
                <a:ea typeface="+mn-ea"/>
                <a:cs typeface="+mn-cs"/>
                <a:hlinkClick r:id="rId10" tooltip="Short-term memory"/>
              </a:rPr>
              <a:t>short-term memory</a:t>
            </a:r>
            <a:r>
              <a:rPr lang="en-US" sz="1200" b="0" i="0" kern="1200" dirty="0">
                <a:solidFill>
                  <a:schemeClr val="tx1"/>
                </a:solidFill>
                <a:effectLst/>
                <a:latin typeface="+mn-lt"/>
                <a:ea typeface="+mn-ea"/>
                <a:cs typeface="+mn-cs"/>
              </a:rPr>
              <a:t> to </a:t>
            </a:r>
            <a:r>
              <a:rPr lang="en-US" sz="1200" b="0" i="0" u="none" strike="noStrike" kern="1200" dirty="0">
                <a:solidFill>
                  <a:schemeClr val="tx1"/>
                </a:solidFill>
                <a:effectLst/>
                <a:latin typeface="+mn-lt"/>
                <a:ea typeface="+mn-ea"/>
                <a:cs typeface="+mn-cs"/>
                <a:hlinkClick r:id="rId11" tooltip="Long-term memory"/>
              </a:rPr>
              <a:t>long-term memory</a:t>
            </a:r>
            <a:r>
              <a:rPr lang="en-US" sz="1200" b="0" i="0" kern="1200" dirty="0">
                <a:solidFill>
                  <a:schemeClr val="tx1"/>
                </a:solidFill>
                <a:effectLst/>
                <a:latin typeface="+mn-lt"/>
                <a:ea typeface="+mn-ea"/>
                <a:cs typeface="+mn-cs"/>
              </a:rPr>
              <a:t>, and in </a:t>
            </a:r>
            <a:r>
              <a:rPr lang="en-US" sz="1200" b="0" i="0" u="none" strike="noStrike" kern="1200" dirty="0">
                <a:solidFill>
                  <a:schemeClr val="tx1"/>
                </a:solidFill>
                <a:effectLst/>
                <a:latin typeface="+mn-lt"/>
                <a:ea typeface="+mn-ea"/>
                <a:cs typeface="+mn-cs"/>
                <a:hlinkClick r:id="rId12" tooltip="Spatial memory"/>
              </a:rPr>
              <a:t>spatial memory</a:t>
            </a:r>
            <a:r>
              <a:rPr lang="en-US" sz="1200" b="0" i="0" kern="1200" dirty="0">
                <a:solidFill>
                  <a:schemeClr val="tx1"/>
                </a:solidFill>
                <a:effectLst/>
                <a:latin typeface="+mn-lt"/>
                <a:ea typeface="+mn-ea"/>
                <a:cs typeface="+mn-cs"/>
              </a:rPr>
              <a:t> that enables navigation. The hippocampus is located under the </a:t>
            </a:r>
            <a:r>
              <a:rPr lang="en-US" sz="1200" b="0" i="0" u="none" strike="noStrike" kern="1200" dirty="0">
                <a:solidFill>
                  <a:schemeClr val="tx1"/>
                </a:solidFill>
                <a:effectLst/>
                <a:latin typeface="+mn-lt"/>
                <a:ea typeface="+mn-ea"/>
                <a:cs typeface="+mn-cs"/>
                <a:hlinkClick r:id="rId13" tooltip="Cerebral cortex"/>
              </a:rPr>
              <a:t>cerebral cortex</a:t>
            </a:r>
            <a:r>
              <a:rPr lang="en-US" sz="1200" b="0" i="0"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hlinkClick r:id="rId14" tooltip="Allocortex"/>
              </a:rPr>
              <a:t>allocortical</a:t>
            </a:r>
            <a:r>
              <a:rPr lang="en-US" sz="1200" b="0" i="0" kern="1200" dirty="0">
                <a:solidFill>
                  <a:schemeClr val="tx1"/>
                </a:solidFill>
                <a:effectLst/>
                <a:latin typeface="+mn-lt"/>
                <a:ea typeface="+mn-ea"/>
                <a:cs typeface="+mn-cs"/>
              </a:rPr>
              <a:t>)</a:t>
            </a:r>
            <a:r>
              <a:rPr lang="en-US" sz="1200" b="0" i="0" u="none" strike="noStrike" kern="1200" baseline="30000" dirty="0">
                <a:solidFill>
                  <a:schemeClr val="tx1"/>
                </a:solidFill>
                <a:effectLst/>
                <a:latin typeface="+mn-lt"/>
                <a:ea typeface="+mn-ea"/>
                <a:cs typeface="+mn-cs"/>
                <a:hlinkClick r:id="rId15"/>
              </a:rPr>
              <a:t>[1]</a:t>
            </a:r>
            <a:r>
              <a:rPr lang="en-US" sz="1200" b="0" i="0" u="none" strike="noStrike" kern="1200" baseline="30000" dirty="0">
                <a:solidFill>
                  <a:schemeClr val="tx1"/>
                </a:solidFill>
                <a:effectLst/>
                <a:latin typeface="+mn-lt"/>
                <a:ea typeface="+mn-ea"/>
                <a:cs typeface="+mn-cs"/>
                <a:hlinkClick r:id="rId16"/>
              </a:rPr>
              <a:t>[2]</a:t>
            </a:r>
            <a:r>
              <a:rPr lang="en-US" sz="1200" b="0" i="0" u="none" strike="noStrike" kern="1200" baseline="30000" dirty="0">
                <a:solidFill>
                  <a:schemeClr val="tx1"/>
                </a:solidFill>
                <a:effectLst/>
                <a:latin typeface="+mn-lt"/>
                <a:ea typeface="+mn-ea"/>
                <a:cs typeface="+mn-cs"/>
                <a:hlinkClick r:id="rId17"/>
              </a:rPr>
              <a:t>[3]</a:t>
            </a:r>
            <a:r>
              <a:rPr lang="en-US" sz="1200" b="0" i="0" kern="1200" dirty="0">
                <a:solidFill>
                  <a:schemeClr val="tx1"/>
                </a:solidFill>
                <a:effectLst/>
                <a:latin typeface="+mn-lt"/>
                <a:ea typeface="+mn-ea"/>
                <a:cs typeface="+mn-cs"/>
              </a:rPr>
              <a:t> and in primates in the </a:t>
            </a:r>
            <a:r>
              <a:rPr lang="en-US" sz="1200" b="0" i="0" u="none" strike="noStrike" kern="1200" dirty="0">
                <a:solidFill>
                  <a:schemeClr val="tx1"/>
                </a:solidFill>
                <a:effectLst/>
                <a:latin typeface="+mn-lt"/>
                <a:ea typeface="+mn-ea"/>
                <a:cs typeface="+mn-cs"/>
                <a:hlinkClick r:id="rId18" tooltip="Medial temporal lobe"/>
              </a:rPr>
              <a:t>medial temporal lobe</a:t>
            </a:r>
            <a:r>
              <a:rPr lang="en-US" sz="1200" b="0" i="0" kern="1200" dirty="0">
                <a:solidFill>
                  <a:schemeClr val="tx1"/>
                </a:solidFill>
                <a:effectLst/>
                <a:latin typeface="+mn-lt"/>
                <a:ea typeface="+mn-ea"/>
                <a:cs typeface="+mn-cs"/>
              </a:rPr>
              <a:t>. It contains two main interlocking parts: the </a:t>
            </a:r>
            <a:r>
              <a:rPr lang="en-US" sz="1200" b="0" i="0" u="none" strike="noStrike" kern="1200" dirty="0">
                <a:solidFill>
                  <a:schemeClr val="tx1"/>
                </a:solidFill>
                <a:effectLst/>
                <a:latin typeface="+mn-lt"/>
                <a:ea typeface="+mn-ea"/>
                <a:cs typeface="+mn-cs"/>
                <a:hlinkClick r:id="rId19" tooltip="Hippocampus proper"/>
              </a:rPr>
              <a:t>hippocampus proper</a:t>
            </a:r>
            <a:r>
              <a:rPr lang="en-US" sz="1200" b="0" i="0" kern="1200" dirty="0">
                <a:solidFill>
                  <a:schemeClr val="tx1"/>
                </a:solidFill>
                <a:effectLst/>
                <a:latin typeface="+mn-lt"/>
                <a:ea typeface="+mn-ea"/>
                <a:cs typeface="+mn-cs"/>
              </a:rPr>
              <a:t> (also called Ammon's horn)</a:t>
            </a:r>
            <a:r>
              <a:rPr lang="en-US" sz="1200" b="0" i="0" u="none" strike="noStrike" kern="1200" baseline="30000" dirty="0">
                <a:solidFill>
                  <a:schemeClr val="tx1"/>
                </a:solidFill>
                <a:effectLst/>
                <a:latin typeface="+mn-lt"/>
                <a:ea typeface="+mn-ea"/>
                <a:cs typeface="+mn-cs"/>
                <a:hlinkClick r:id="rId20"/>
              </a:rPr>
              <a:t>[4]</a:t>
            </a:r>
            <a:r>
              <a:rPr lang="en-US" sz="1200" b="0" i="0" kern="1200" dirty="0">
                <a:solidFill>
                  <a:schemeClr val="tx1"/>
                </a:solidFill>
                <a:effectLst/>
                <a:latin typeface="+mn-lt"/>
                <a:ea typeface="+mn-ea"/>
                <a:cs typeface="+mn-cs"/>
              </a:rPr>
              <a:t> and the </a:t>
            </a:r>
            <a:r>
              <a:rPr lang="en-US" sz="1200" b="0" i="0" u="none" strike="noStrike" kern="1200" dirty="0">
                <a:solidFill>
                  <a:schemeClr val="tx1"/>
                </a:solidFill>
                <a:effectLst/>
                <a:latin typeface="+mn-lt"/>
                <a:ea typeface="+mn-ea"/>
                <a:cs typeface="+mn-cs"/>
                <a:hlinkClick r:id="rId21" tooltip="Dentate gyrus"/>
              </a:rPr>
              <a:t>dentate gyrus</a:t>
            </a:r>
            <a:r>
              <a:rPr lang="en-US" sz="1200" b="0" i="0" kern="1200" dirty="0">
                <a:solidFill>
                  <a:schemeClr val="tx1"/>
                </a:solidFill>
                <a:effectLst/>
                <a:latin typeface="+mn-lt"/>
                <a:ea typeface="+mn-ea"/>
                <a:cs typeface="+mn-cs"/>
              </a:rPr>
              <a:t>.</a:t>
            </a:r>
          </a:p>
          <a:p>
            <a:pPr algn="just"/>
            <a:r>
              <a:rPr lang="en-US" sz="1200" b="0" i="0" kern="1200" dirty="0">
                <a:solidFill>
                  <a:schemeClr val="tx1"/>
                </a:solidFill>
                <a:effectLst/>
                <a:latin typeface="+mn-lt"/>
                <a:ea typeface="+mn-ea"/>
                <a:cs typeface="+mn-cs"/>
              </a:rPr>
              <a:t>In </a:t>
            </a:r>
            <a:r>
              <a:rPr lang="en-US" sz="1200" b="0" i="0" u="none" strike="noStrike" kern="1200" dirty="0">
                <a:solidFill>
                  <a:schemeClr val="tx1"/>
                </a:solidFill>
                <a:effectLst/>
                <a:latin typeface="+mn-lt"/>
                <a:ea typeface="+mn-ea"/>
                <a:cs typeface="+mn-cs"/>
                <a:hlinkClick r:id="rId22" tooltip="Alzheimer's disease"/>
              </a:rPr>
              <a:t>Alzheimer's disease</a:t>
            </a:r>
            <a:r>
              <a:rPr lang="en-US" sz="1200" b="0" i="0" kern="1200" dirty="0">
                <a:solidFill>
                  <a:schemeClr val="tx1"/>
                </a:solidFill>
                <a:effectLst/>
                <a:latin typeface="+mn-lt"/>
                <a:ea typeface="+mn-ea"/>
                <a:cs typeface="+mn-cs"/>
              </a:rPr>
              <a:t> (and other forms of </a:t>
            </a:r>
            <a:r>
              <a:rPr lang="en-US" sz="1200" b="0" i="0" u="none" strike="noStrike" kern="1200" dirty="0">
                <a:solidFill>
                  <a:schemeClr val="tx1"/>
                </a:solidFill>
                <a:effectLst/>
                <a:latin typeface="+mn-lt"/>
                <a:ea typeface="+mn-ea"/>
                <a:cs typeface="+mn-cs"/>
                <a:hlinkClick r:id="rId23" tooltip="Dementia"/>
              </a:rPr>
              <a:t>dementia</a:t>
            </a:r>
            <a:r>
              <a:rPr lang="en-US" sz="1200" b="0" i="0" kern="1200" dirty="0">
                <a:solidFill>
                  <a:schemeClr val="tx1"/>
                </a:solidFill>
                <a:effectLst/>
                <a:latin typeface="+mn-lt"/>
                <a:ea typeface="+mn-ea"/>
                <a:cs typeface="+mn-cs"/>
              </a:rPr>
              <a:t>), the hippocampus is one of the first regions of the brain to suffer damage; </a:t>
            </a:r>
            <a:r>
              <a:rPr lang="en-US" sz="1200" b="0" i="0" u="none" strike="noStrike" kern="1200" dirty="0">
                <a:solidFill>
                  <a:schemeClr val="tx1"/>
                </a:solidFill>
                <a:effectLst/>
                <a:latin typeface="+mn-lt"/>
                <a:ea typeface="+mn-ea"/>
                <a:cs typeface="+mn-cs"/>
                <a:hlinkClick r:id="rId10" tooltip="Short-term memory"/>
              </a:rPr>
              <a:t>short-term memory loss</a:t>
            </a:r>
            <a:r>
              <a:rPr lang="en-US" sz="1200" b="0" i="0" kern="1200" dirty="0">
                <a:solidFill>
                  <a:schemeClr val="tx1"/>
                </a:solidFill>
                <a:effectLst/>
                <a:latin typeface="+mn-lt"/>
                <a:ea typeface="+mn-ea"/>
                <a:cs typeface="+mn-cs"/>
              </a:rPr>
              <a:t> and </a:t>
            </a:r>
            <a:r>
              <a:rPr lang="en-US" sz="1200" b="0" i="0" u="none" strike="noStrike" kern="1200" dirty="0">
                <a:solidFill>
                  <a:schemeClr val="tx1"/>
                </a:solidFill>
                <a:effectLst/>
                <a:latin typeface="+mn-lt"/>
                <a:ea typeface="+mn-ea"/>
                <a:cs typeface="+mn-cs"/>
                <a:hlinkClick r:id="rId24" tooltip="Disorientation"/>
              </a:rPr>
              <a:t>disorientation</a:t>
            </a:r>
            <a:r>
              <a:rPr lang="en-US" sz="1200" b="0" i="0" kern="1200" dirty="0">
                <a:solidFill>
                  <a:schemeClr val="tx1"/>
                </a:solidFill>
                <a:effectLst/>
                <a:latin typeface="+mn-lt"/>
                <a:ea typeface="+mn-ea"/>
                <a:cs typeface="+mn-cs"/>
              </a:rPr>
              <a:t> are included among the early symptoms. Damage to the hippocampus can also result from </a:t>
            </a:r>
            <a:r>
              <a:rPr lang="en-US" sz="1200" b="0" i="0" u="none" strike="noStrike" kern="1200" dirty="0">
                <a:solidFill>
                  <a:schemeClr val="tx1"/>
                </a:solidFill>
                <a:effectLst/>
                <a:latin typeface="+mn-lt"/>
                <a:ea typeface="+mn-ea"/>
                <a:cs typeface="+mn-cs"/>
                <a:hlinkClick r:id="rId25" tooltip="Hypoxia (medical)"/>
              </a:rPr>
              <a:t>oxygen starvation</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25" tooltip="Hypoxia (medical)"/>
              </a:rPr>
              <a:t>hypoxia</a:t>
            </a:r>
            <a:r>
              <a:rPr lang="en-US" sz="1200" b="0" i="0" kern="1200" dirty="0">
                <a:solidFill>
                  <a:schemeClr val="tx1"/>
                </a:solidFill>
                <a:effectLst/>
                <a:latin typeface="+mn-lt"/>
                <a:ea typeface="+mn-ea"/>
                <a:cs typeface="+mn-cs"/>
              </a:rPr>
              <a:t>), </a:t>
            </a:r>
            <a:r>
              <a:rPr lang="en-US" sz="1200" b="0" i="0" u="none" strike="noStrike" kern="1200" dirty="0">
                <a:solidFill>
                  <a:schemeClr val="tx1"/>
                </a:solidFill>
                <a:effectLst/>
                <a:latin typeface="+mn-lt"/>
                <a:ea typeface="+mn-ea"/>
                <a:cs typeface="+mn-cs"/>
                <a:hlinkClick r:id="rId26" tooltip="Encephalitis"/>
              </a:rPr>
              <a:t>encephalitis</a:t>
            </a:r>
            <a:r>
              <a:rPr lang="en-US" sz="1200" b="0" i="0" kern="1200" dirty="0">
                <a:solidFill>
                  <a:schemeClr val="tx1"/>
                </a:solidFill>
                <a:effectLst/>
                <a:latin typeface="+mn-lt"/>
                <a:ea typeface="+mn-ea"/>
                <a:cs typeface="+mn-cs"/>
              </a:rPr>
              <a:t>, or </a:t>
            </a:r>
            <a:r>
              <a:rPr lang="en-US" sz="1200" b="0" i="0" u="none" strike="noStrike" kern="1200" dirty="0">
                <a:solidFill>
                  <a:schemeClr val="tx1"/>
                </a:solidFill>
                <a:effectLst/>
                <a:latin typeface="+mn-lt"/>
                <a:ea typeface="+mn-ea"/>
                <a:cs typeface="+mn-cs"/>
                <a:hlinkClick r:id="rId27" tooltip="Medial temporal lobe epilepsy"/>
              </a:rPr>
              <a:t>medial temporal lobe epilepsy</a:t>
            </a:r>
            <a:r>
              <a:rPr lang="en-US" sz="1200" b="0" i="0" kern="1200" dirty="0">
                <a:solidFill>
                  <a:schemeClr val="tx1"/>
                </a:solidFill>
                <a:effectLst/>
                <a:latin typeface="+mn-lt"/>
                <a:ea typeface="+mn-ea"/>
                <a:cs typeface="+mn-cs"/>
              </a:rPr>
              <a:t>. People with extensive, bilateral hippocampal damage may experience </a:t>
            </a:r>
            <a:r>
              <a:rPr lang="en-US" sz="1200" b="0" i="0" u="none" strike="noStrike" kern="1200" dirty="0">
                <a:solidFill>
                  <a:schemeClr val="tx1"/>
                </a:solidFill>
                <a:effectLst/>
                <a:latin typeface="+mn-lt"/>
                <a:ea typeface="+mn-ea"/>
                <a:cs typeface="+mn-cs"/>
                <a:hlinkClick r:id="rId28" tooltip="Anterograde amnesia"/>
              </a:rPr>
              <a:t>anterograde amnesia</a:t>
            </a:r>
            <a:r>
              <a:rPr lang="en-US" sz="1200" b="0" i="0" kern="1200" dirty="0">
                <a:solidFill>
                  <a:schemeClr val="tx1"/>
                </a:solidFill>
                <a:effectLst/>
                <a:latin typeface="+mn-lt"/>
                <a:ea typeface="+mn-ea"/>
                <a:cs typeface="+mn-cs"/>
              </a:rPr>
              <a:t> (the inability to form and retain new </a:t>
            </a:r>
            <a:r>
              <a:rPr lang="en-US" sz="1200" b="0" i="0" u="none" strike="noStrike" kern="1200" dirty="0">
                <a:solidFill>
                  <a:schemeClr val="tx1"/>
                </a:solidFill>
                <a:effectLst/>
                <a:latin typeface="+mn-lt"/>
                <a:ea typeface="+mn-ea"/>
                <a:cs typeface="+mn-cs"/>
                <a:hlinkClick r:id="rId29" tooltip="Memory"/>
              </a:rPr>
              <a:t>memories</a:t>
            </a:r>
            <a:r>
              <a:rPr lang="en-US" sz="1200" b="0" i="0" kern="1200" dirty="0">
                <a:solidFill>
                  <a:schemeClr val="tx1"/>
                </a:solidFill>
                <a:effectLst/>
                <a:latin typeface="+mn-lt"/>
                <a:ea typeface="+mn-ea"/>
                <a:cs typeface="+mn-cs"/>
              </a:rPr>
              <a:t>).</a:t>
            </a: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33</a:t>
            </a:fld>
            <a:endParaRPr lang="en-US"/>
          </a:p>
        </p:txBody>
      </p:sp>
    </p:spTree>
    <p:extLst>
      <p:ext uri="{BB962C8B-B14F-4D97-AF65-F5344CB8AC3E}">
        <p14:creationId xmlns:p14="http://schemas.microsoft.com/office/powerpoint/2010/main" val="24589633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i="0" kern="1200" dirty="0">
                <a:solidFill>
                  <a:schemeClr val="tx1"/>
                </a:solidFill>
                <a:effectLst/>
                <a:latin typeface="+mn-lt"/>
                <a:ea typeface="+mn-ea"/>
                <a:cs typeface="+mn-cs"/>
              </a:rPr>
              <a:t>http://brainmadesimple.com/hippocampus.html</a:t>
            </a:r>
          </a:p>
          <a:p>
            <a:r>
              <a:rPr lang="en-US" sz="1200" b="1" i="0" kern="1200" dirty="0">
                <a:solidFill>
                  <a:schemeClr val="tx1"/>
                </a:solidFill>
                <a:effectLst/>
                <a:latin typeface="+mn-lt"/>
                <a:ea typeface="+mn-ea"/>
                <a:cs typeface="+mn-cs"/>
              </a:rPr>
              <a:t>Location:  </a:t>
            </a:r>
            <a:r>
              <a:rPr lang="en-US" sz="1200" b="0" i="0" kern="1200" dirty="0">
                <a:solidFill>
                  <a:schemeClr val="tx1"/>
                </a:solidFill>
                <a:effectLst/>
                <a:latin typeface="+mn-lt"/>
                <a:ea typeface="+mn-ea"/>
                <a:cs typeface="+mn-cs"/>
              </a:rPr>
              <a:t>Part of the Limbic system, in each temporal lobe</a:t>
            </a:r>
            <a:br>
              <a:rPr lang="en-US" dirty="0"/>
            </a:br>
            <a:r>
              <a:rPr lang="en-US" sz="1200" b="1" i="0" kern="1200" dirty="0">
                <a:solidFill>
                  <a:schemeClr val="tx1"/>
                </a:solidFill>
                <a:effectLst/>
                <a:latin typeface="+mn-lt"/>
                <a:ea typeface="+mn-ea"/>
                <a:cs typeface="+mn-cs"/>
              </a:rPr>
              <a:t>Function:</a:t>
            </a:r>
            <a:r>
              <a:rPr lang="en-US" sz="1200" b="0" i="0" kern="1200" dirty="0">
                <a:solidFill>
                  <a:schemeClr val="tx1"/>
                </a:solidFill>
                <a:effectLst/>
                <a:latin typeface="+mn-lt"/>
                <a:ea typeface="+mn-ea"/>
                <a:cs typeface="+mn-cs"/>
              </a:rPr>
              <a:t> Responsible for processing of long term memory and emotional responses</a:t>
            </a:r>
          </a:p>
          <a:p>
            <a:pPr algn="just"/>
            <a:r>
              <a:rPr lang="en-US" sz="1200" b="0" i="0" kern="1200" dirty="0">
                <a:solidFill>
                  <a:schemeClr val="tx1"/>
                </a:solidFill>
                <a:effectLst/>
                <a:latin typeface="+mn-lt"/>
                <a:ea typeface="+mn-ea"/>
                <a:cs typeface="+mn-cs"/>
              </a:rPr>
              <a:t>The hippocampus has a unique shape, similar to that of a horseshoe. It not only assists with the storage of long term memories, but is also responsible for the memory of the location of objects or people. We would not even be able to remember where our house is without the work of the </a:t>
            </a:r>
            <a:r>
              <a:rPr lang="en-US" sz="1200" b="0" i="0" kern="1200" dirty="0" err="1">
                <a:solidFill>
                  <a:schemeClr val="tx1"/>
                </a:solidFill>
                <a:effectLst/>
                <a:latin typeface="+mn-lt"/>
                <a:ea typeface="+mn-ea"/>
                <a:cs typeface="+mn-cs"/>
              </a:rPr>
              <a:t>hippocampus.</a:t>
            </a:r>
            <a:r>
              <a:rPr lang="en-US" sz="1200" b="0" i="1" kern="1200" dirty="0" err="1">
                <a:solidFill>
                  <a:schemeClr val="tx1"/>
                </a:solidFill>
                <a:effectLst/>
                <a:latin typeface="+mn-lt"/>
                <a:ea typeface="+mn-ea"/>
                <a:cs typeface="+mn-cs"/>
              </a:rPr>
              <a:t>Alzheimer's</a:t>
            </a:r>
            <a:r>
              <a:rPr lang="en-US" sz="1200" b="0" i="1" kern="1200" dirty="0">
                <a:solidFill>
                  <a:schemeClr val="tx1"/>
                </a:solidFill>
                <a:effectLst/>
                <a:latin typeface="+mn-lt"/>
                <a:ea typeface="+mn-ea"/>
                <a:cs typeface="+mn-cs"/>
              </a:rPr>
              <a:t> disease, </a:t>
            </a:r>
            <a:r>
              <a:rPr lang="en-US" sz="1200" b="0" i="0" kern="1200" dirty="0">
                <a:solidFill>
                  <a:schemeClr val="tx1"/>
                </a:solidFill>
                <a:effectLst/>
                <a:latin typeface="+mn-lt"/>
                <a:ea typeface="+mn-ea"/>
                <a:cs typeface="+mn-cs"/>
              </a:rPr>
              <a:t>(a disease that effects elderly people and often results in loss of memory) has been proven to have affected and damaged this area of the brain.</a:t>
            </a: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34</a:t>
            </a:fld>
            <a:endParaRPr lang="en-US"/>
          </a:p>
        </p:txBody>
      </p:sp>
    </p:spTree>
    <p:extLst>
      <p:ext uri="{BB962C8B-B14F-4D97-AF65-F5344CB8AC3E}">
        <p14:creationId xmlns:p14="http://schemas.microsoft.com/office/powerpoint/2010/main" val="105475444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Magnetic resonance spectroscopy (MRS) and magnetic resonance imaging (MRI) techniques are thought to be available methods to assess hippocampal neurogenesis in living person. The former detects the neurogenesis by identifying a neural progenitor cells specific metabolic biomarker, and the latter tests neurogenesis based on the positive correlation between MRI measurements of cerebral blood volume and neurogenesis because of their coupling. A recent study has shown that increasing adult hippocampal neurogenesis is sufficient to reduce anxiety and depression-like behaviors  </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35</a:t>
            </a:fld>
            <a:endParaRPr lang="en-US"/>
          </a:p>
        </p:txBody>
      </p:sp>
    </p:spTree>
    <p:extLst>
      <p:ext uri="{BB962C8B-B14F-4D97-AF65-F5344CB8AC3E}">
        <p14:creationId xmlns:p14="http://schemas.microsoft.com/office/powerpoint/2010/main" val="23991489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noProof="0" dirty="0"/>
              <a:t>Una situación fascinante, es que la neurogénesis del hipocampo está regulada por factores ambientales y por el estado emocional del individuo. En animales experimentales un ambiente agradable, de mayor tamaño y con objetos novedosos aumenta significativamente el número de nuevas neuronas y su conectividad entre ellas</a:t>
            </a:r>
          </a:p>
          <a:p>
            <a:pPr algn="just"/>
            <a:endParaRPr lang="en-US" dirty="0"/>
          </a:p>
          <a:p>
            <a:pPr algn="just"/>
            <a:r>
              <a:rPr lang="en-US" dirty="0"/>
              <a:t>An intriguing feature of adult hippocampal neurogenesis is that the process is regulated by such factors as the environment and an individual’s emotional or physiological status. In other words, adult-born DGCs can in theory be generated on demand in response to environmental signals, which could provide a degree of meta-plasticity in the adult hippocampal neurogenesis-dependent reorganization of hippocampal circuits. An enriched environment, including a larger cage area, novel objects, and running wheels, has been shown to significantly increase the number of adult born neurons and the volume of the granule cell layer and to improve the speed of spatial learning in rodents</a:t>
            </a:r>
          </a:p>
          <a:p>
            <a:pPr algn="just"/>
            <a:endParaRPr lang="es-GT" dirty="0"/>
          </a:p>
          <a:p>
            <a:pPr algn="just"/>
            <a:r>
              <a:rPr lang="es-GT" dirty="0"/>
              <a:t>N</a:t>
            </a:r>
            <a:r>
              <a:rPr lang="en-US" dirty="0"/>
              <a:t>o solo la neurogenesis </a:t>
            </a:r>
            <a:r>
              <a:rPr lang="en-US" dirty="0" err="1"/>
              <a:t>aumenta</a:t>
            </a:r>
            <a:r>
              <a:rPr lang="en-US" dirty="0"/>
              <a:t> </a:t>
            </a:r>
            <a:r>
              <a:rPr lang="en-US" dirty="0" err="1"/>
              <a:t>sino</a:t>
            </a:r>
            <a:r>
              <a:rPr lang="en-US" dirty="0"/>
              <a:t> </a:t>
            </a:r>
            <a:r>
              <a:rPr lang="en-US" dirty="0" err="1"/>
              <a:t>también</a:t>
            </a:r>
            <a:r>
              <a:rPr lang="en-US" dirty="0"/>
              <a:t> la </a:t>
            </a:r>
            <a:r>
              <a:rPr lang="en-US" dirty="0" err="1"/>
              <a:t>integración</a:t>
            </a:r>
            <a:r>
              <a:rPr lang="en-US" dirty="0"/>
              <a:t> </a:t>
            </a:r>
            <a:r>
              <a:rPr lang="en-US" dirty="0" err="1"/>
              <a:t>conectividad</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76C2EB-B0DF-4404-AD19-931AEB893CC4}"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897331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A recent study has shown that increasing adult hippocampal neurogenesis is sufficient to reduce anxiety and depression-like behaviors  </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39</a:t>
            </a:fld>
            <a:endParaRPr lang="en-US"/>
          </a:p>
        </p:txBody>
      </p:sp>
    </p:spTree>
    <p:extLst>
      <p:ext uri="{BB962C8B-B14F-4D97-AF65-F5344CB8AC3E}">
        <p14:creationId xmlns:p14="http://schemas.microsoft.com/office/powerpoint/2010/main" val="37177416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A recent study has shown that increasing adult hippocampal neurogenesis is sufficient to reduce anxiety and depression-like behaviors  </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40</a:t>
            </a:fld>
            <a:endParaRPr lang="en-US"/>
          </a:p>
        </p:txBody>
      </p:sp>
    </p:spTree>
    <p:extLst>
      <p:ext uri="{BB962C8B-B14F-4D97-AF65-F5344CB8AC3E}">
        <p14:creationId xmlns:p14="http://schemas.microsoft.com/office/powerpoint/2010/main" val="99655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sz="1200" kern="1200" dirty="0">
                <a:solidFill>
                  <a:schemeClr val="tx1"/>
                </a:solidFill>
                <a:effectLst/>
                <a:latin typeface="+mn-lt"/>
                <a:ea typeface="+mn-ea"/>
                <a:cs typeface="+mn-cs"/>
              </a:rPr>
              <a:t>Y hemos llegado a creer, que después de algún tiempo, debemos tornarnos obsoletos, no funcionales, inútiles e inservibles. Estos conceptos no han sido sólo incorporados por el individuo que envejece, sino que han alcanzado a otros grupos de edad</a:t>
            </a:r>
          </a:p>
          <a:p>
            <a:pPr algn="just"/>
            <a:endParaRPr lang="es-GT" sz="1200" kern="1200" dirty="0">
              <a:solidFill>
                <a:schemeClr val="tx1"/>
              </a:solidFill>
              <a:effectLst/>
              <a:latin typeface="+mn-lt"/>
              <a:ea typeface="+mn-ea"/>
              <a:cs typeface="+mn-cs"/>
            </a:endParaRPr>
          </a:p>
          <a:p>
            <a:pPr algn="just"/>
            <a:r>
              <a:rPr lang="es-GT" sz="1200" kern="1200" dirty="0">
                <a:solidFill>
                  <a:schemeClr val="tx1"/>
                </a:solidFill>
                <a:effectLst/>
                <a:latin typeface="+mn-lt"/>
                <a:ea typeface="+mn-ea"/>
                <a:cs typeface="+mn-cs"/>
              </a:rPr>
              <a:t>Estos conceptos no has sido sólo incorporados por el individuo que envejece sino que han alcanzado a otros grupos de edad…</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In a 2016 World Health Organization survey across 57 countries, </a:t>
            </a:r>
            <a:r>
              <a:rPr lang="en-US" sz="1200" u="none" strike="noStrike" kern="1200" dirty="0">
                <a:solidFill>
                  <a:schemeClr val="tx1"/>
                </a:solidFill>
                <a:effectLst/>
                <a:latin typeface="+mn-lt"/>
                <a:ea typeface="+mn-ea"/>
                <a:cs typeface="+mn-cs"/>
                <a:hlinkClick r:id="rId3"/>
              </a:rPr>
              <a:t>60% </a:t>
            </a:r>
            <a:r>
              <a:rPr lang="en-US" sz="1200" kern="1200" dirty="0">
                <a:solidFill>
                  <a:schemeClr val="tx1"/>
                </a:solidFill>
                <a:effectLst/>
                <a:latin typeface="+mn-lt"/>
                <a:ea typeface="+mn-ea"/>
                <a:cs typeface="+mn-cs"/>
              </a:rPr>
              <a:t>of respondents reported that older people are not respected.</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analysis by the global journalism network </a:t>
            </a:r>
            <a:r>
              <a:rPr lang="en-US" sz="1200" u="none" strike="noStrike" kern="1200" dirty="0">
                <a:solidFill>
                  <a:schemeClr val="tx1"/>
                </a:solidFill>
                <a:effectLst/>
                <a:latin typeface="+mn-lt"/>
                <a:ea typeface="+mn-ea"/>
                <a:cs typeface="+mn-cs"/>
                <a:hlinkClick r:id="rId4"/>
              </a:rPr>
              <a:t>Orb Media</a:t>
            </a:r>
            <a:r>
              <a:rPr lang="en-US" sz="1200" kern="1200" dirty="0">
                <a:solidFill>
                  <a:schemeClr val="tx1"/>
                </a:solidFill>
                <a:effectLst/>
                <a:latin typeface="+mn-lt"/>
                <a:ea typeface="+mn-ea"/>
                <a:cs typeface="+mn-cs"/>
              </a:rPr>
              <a:t> found that countries with high levels of respect for the elderly recorded better health among older populations and lower poverty levels for over-60s.</a:t>
            </a:r>
          </a:p>
          <a:p>
            <a:pPr algn="just"/>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4</a:t>
            </a:fld>
            <a:endParaRPr lang="en-US"/>
          </a:p>
        </p:txBody>
      </p:sp>
    </p:spTree>
    <p:extLst>
      <p:ext uri="{BB962C8B-B14F-4D97-AF65-F5344CB8AC3E}">
        <p14:creationId xmlns:p14="http://schemas.microsoft.com/office/powerpoint/2010/main" val="8768445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u="none" strike="noStrike" kern="1200" baseline="0" dirty="0">
                <a:solidFill>
                  <a:schemeClr val="tx1"/>
                </a:solidFill>
                <a:latin typeface="+mn-lt"/>
                <a:ea typeface="+mn-ea"/>
                <a:cs typeface="+mn-cs"/>
              </a:rPr>
              <a:t>Physical exercise known as a non-drug, non-invasive, low-cost and low-tech method to induce up-regulation of endogenous neurogenesis in the hippocampus   </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42</a:t>
            </a:fld>
            <a:endParaRPr lang="en-US"/>
          </a:p>
        </p:txBody>
      </p:sp>
    </p:spTree>
    <p:extLst>
      <p:ext uri="{BB962C8B-B14F-4D97-AF65-F5344CB8AC3E}">
        <p14:creationId xmlns:p14="http://schemas.microsoft.com/office/powerpoint/2010/main" val="11727330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"Relational neuroscience" refers to the intersection of interpersonal neurobiology, relational cultural theory, and neuroplasticity and has emerged in the past 20 years. Technological advances, including functional MRI, single-photon emission CT, and PET, have allowed us to finally see the brain in action and the way in which relationships turn the brain on.</a:t>
            </a: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43</a:t>
            </a:fld>
            <a:endParaRPr lang="en-US"/>
          </a:p>
        </p:txBody>
      </p:sp>
    </p:spTree>
    <p:extLst>
      <p:ext uri="{BB962C8B-B14F-4D97-AF65-F5344CB8AC3E}">
        <p14:creationId xmlns:p14="http://schemas.microsoft.com/office/powerpoint/2010/main" val="190265071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mn-ea"/>
                <a:cs typeface="+mn-cs"/>
              </a:rPr>
              <a:t>You are referring to the relatively new concept of neuroplasticity—that the human nervous system is malleable, and we can change and develop our brains throughout life.</a:t>
            </a:r>
          </a:p>
          <a:p>
            <a:r>
              <a:rPr lang="en-US" sz="1200" kern="1200" dirty="0">
                <a:solidFill>
                  <a:schemeClr val="tx1"/>
                </a:solidFill>
                <a:effectLst/>
                <a:latin typeface="+mn-lt"/>
                <a:ea typeface="+mn-ea"/>
                <a:cs typeface="+mn-cs"/>
              </a:rPr>
              <a:t>We are born with rudimentary but profound neural networks that orient an infant to the mother or caregivers. The more these networks are supported by positive, responsive interactions, the more they will blossom into rich neural networks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1172370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My colleagues and I believe that this developmental process has disintegrated or weakened the position of relationship in our culture.</a:t>
            </a:r>
          </a:p>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8554575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Popular Western theories of human development focus on the belief that we are born dependent, and the task of socialization is to raise increasingly independent, individualistic people.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6244018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Esta es una situación de tipo “o lo usas o lo pierdes”. O tienes relaciones nutritivas y te recableas o te aíslas y pierdes tu cableado</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47</a:t>
            </a:fld>
            <a:endParaRPr lang="en-US"/>
          </a:p>
        </p:txBody>
      </p:sp>
    </p:spTree>
    <p:extLst>
      <p:ext uri="{BB962C8B-B14F-4D97-AF65-F5344CB8AC3E}">
        <p14:creationId xmlns:p14="http://schemas.microsoft.com/office/powerpoint/2010/main" val="418237112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kern="1200" dirty="0">
                <a:solidFill>
                  <a:schemeClr val="tx1"/>
                </a:solidFill>
                <a:effectLst/>
                <a:latin typeface="+mn-lt"/>
                <a:ea typeface="+mn-ea"/>
                <a:cs typeface="+mn-cs"/>
              </a:rPr>
              <a:t>Por eso es tan peligrosa la desconexión crónica, los individuos existencialmente aislados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are referring to the relatively new concept of neuroplasticity—that the human nervous system is malleable, and we can change and develop our brains throughout life.</a:t>
            </a:r>
          </a:p>
          <a:p>
            <a:r>
              <a:rPr lang="en-US" sz="1200" kern="1200" dirty="0">
                <a:solidFill>
                  <a:schemeClr val="tx1"/>
                </a:solidFill>
                <a:effectLst/>
                <a:latin typeface="+mn-lt"/>
                <a:ea typeface="+mn-ea"/>
                <a:cs typeface="+mn-cs"/>
              </a:rPr>
              <a:t>We are born with rudimentary but profound neural networks that orient an infant to the mother or caregivers. The more these networks are supported by positive, responsive interactions, the more they will blossom into rich neural networks</a:t>
            </a:r>
            <a:endParaRPr lang="en-US" dirty="0"/>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48</a:t>
            </a:fld>
            <a:endParaRPr lang="en-US"/>
          </a:p>
        </p:txBody>
      </p:sp>
    </p:spTree>
    <p:extLst>
      <p:ext uri="{BB962C8B-B14F-4D97-AF65-F5344CB8AC3E}">
        <p14:creationId xmlns:p14="http://schemas.microsoft.com/office/powerpoint/2010/main" val="359378162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endParaRPr lang="en-US" dirty="0">
              <a:solidFill>
                <a:srgbClr val="000000"/>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9282969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Más terrenalmente, la cadena de eventos que ocurren me hace pensar en Yoda…</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50</a:t>
            </a:fld>
            <a:endParaRPr lang="en-US"/>
          </a:p>
        </p:txBody>
      </p:sp>
    </p:spTree>
    <p:extLst>
      <p:ext uri="{BB962C8B-B14F-4D97-AF65-F5344CB8AC3E}">
        <p14:creationId xmlns:p14="http://schemas.microsoft.com/office/powerpoint/2010/main" val="28804151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kern="1200" dirty="0">
                <a:solidFill>
                  <a:schemeClr val="tx1"/>
                </a:solidFill>
                <a:effectLst/>
                <a:latin typeface="+mn-lt"/>
                <a:ea typeface="+mn-ea"/>
                <a:cs typeface="+mn-cs"/>
              </a:rPr>
              <a:t>Por ejemplo…Y si considero a una persona infeliz, deprimida y demente me es muy fácil discriminarla. De hecho…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recent </a:t>
            </a:r>
            <a:r>
              <a:rPr lang="en-US" sz="1200" u="none" strike="noStrike" kern="1200" dirty="0">
                <a:solidFill>
                  <a:schemeClr val="tx1"/>
                </a:solidFill>
                <a:effectLst/>
                <a:latin typeface="+mn-lt"/>
                <a:ea typeface="+mn-ea"/>
                <a:cs typeface="+mn-cs"/>
                <a:hlinkClick r:id="rId3"/>
              </a:rPr>
              <a:t>report </a:t>
            </a:r>
            <a:r>
              <a:rPr lang="en-US" sz="1200" kern="1200" dirty="0">
                <a:solidFill>
                  <a:schemeClr val="tx1"/>
                </a:solidFill>
                <a:effectLst/>
                <a:latin typeface="+mn-lt"/>
                <a:ea typeface="+mn-ea"/>
                <a:cs typeface="+mn-cs"/>
              </a:rPr>
              <a:t>by the Royal Society for Public Health in the UK gauged the feelings of 2,000 British citizens and found some other bleak trends. Almost half -- 47% -- believed that people over 65 struggled to learn new skills. A quarter of 18- to 24-year-olds and 15% of the total respondents agreed that "it is normal to be unhappy and depressed when you are old."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59735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Isolation induces a state of fear, right? The messages are clear: You are on your own, no one can help you, and no one wants to help you. These messages are depressing and anxiety-provoking. </a:t>
            </a:r>
            <a:r>
              <a:rPr lang="en-US" sz="1200" b="1" kern="1200" dirty="0">
                <a:solidFill>
                  <a:schemeClr val="tx1"/>
                </a:solidFill>
                <a:effectLst/>
                <a:latin typeface="+mn-lt"/>
                <a:ea typeface="+mn-ea"/>
                <a:cs typeface="+mn-cs"/>
              </a:rPr>
              <a:t>It's scary out there when you're on your own</a:t>
            </a:r>
            <a:r>
              <a:rPr lang="en-US" sz="1200" kern="1200" dirty="0">
                <a:solidFill>
                  <a:schemeClr val="tx1"/>
                </a:solidFill>
                <a:effectLst/>
                <a:latin typeface="+mn-lt"/>
                <a:ea typeface="+mn-ea"/>
                <a:cs typeface="+mn-cs"/>
              </a:rPr>
              <a:t>. That not only makes anxiety and depression worse, it makes all physical illnesses both more likely and worse</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51</a:t>
            </a:fld>
            <a:endParaRPr lang="en-US"/>
          </a:p>
        </p:txBody>
      </p:sp>
    </p:spTree>
    <p:extLst>
      <p:ext uri="{BB962C8B-B14F-4D97-AF65-F5344CB8AC3E}">
        <p14:creationId xmlns:p14="http://schemas.microsoft.com/office/powerpoint/2010/main" val="421737994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Isolation induces a state of fear, right? The messages are clear: You are on your own, no one can help you, and no one wants to help you. These messages are depressing and anxiety-provoking. It's scary out there when you're on your own. That not only makes anxiety and depression worse, it makes all physical illnesses both more likely and worse</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52</a:t>
            </a:fld>
            <a:endParaRPr lang="en-US"/>
          </a:p>
        </p:txBody>
      </p:sp>
    </p:spTree>
    <p:extLst>
      <p:ext uri="{BB962C8B-B14F-4D97-AF65-F5344CB8AC3E}">
        <p14:creationId xmlns:p14="http://schemas.microsoft.com/office/powerpoint/2010/main" val="347132689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kern="1200" dirty="0">
                <a:solidFill>
                  <a:schemeClr val="tx1"/>
                </a:solidFill>
                <a:effectLst/>
                <a:latin typeface="+mn-lt"/>
                <a:ea typeface="+mn-ea"/>
                <a:cs typeface="+mn-cs"/>
              </a:rPr>
              <a:t>La ansiedad produce o empeora la depresión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Isolation induces a state of fear, right? The messages are clear: You are on your own, no one can help you, and no one wants to help you. These messages are depressing and anxiety-provoking. It's scary out there when you're on your own. That not only makes anxiety and depression worse, it makes all physical illnesses both more likely and worse</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53</a:t>
            </a:fld>
            <a:endParaRPr lang="en-US"/>
          </a:p>
        </p:txBody>
      </p:sp>
    </p:spTree>
    <p:extLst>
      <p:ext uri="{BB962C8B-B14F-4D97-AF65-F5344CB8AC3E}">
        <p14:creationId xmlns:p14="http://schemas.microsoft.com/office/powerpoint/2010/main" val="379773096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Isolation induces a state of fear, right? The messages are clear: You are on your own, no one can help you, and no one wants to help you. These messages are depressing and anxiety-provoking. It's scary out there when you're on your own. That not only makes anxiety and depression worse, it makes all physical illnesses both more likely and worse</a:t>
            </a:r>
          </a:p>
          <a:p>
            <a:endParaRPr lang="es-GT" sz="1200" kern="1200" dirty="0">
              <a:solidFill>
                <a:schemeClr val="tx1"/>
              </a:solidFill>
              <a:effectLst/>
              <a:latin typeface="+mn-lt"/>
              <a:ea typeface="+mn-ea"/>
              <a:cs typeface="+mn-cs"/>
            </a:endParaRPr>
          </a:p>
          <a:p>
            <a:r>
              <a:rPr lang="en-US" dirty="0"/>
              <a:t>http://es.starwars.wikia.com/wiki/Yoda/Leyendas</a:t>
            </a:r>
          </a:p>
        </p:txBody>
      </p:sp>
      <p:sp>
        <p:nvSpPr>
          <p:cNvPr id="4" name="Slide Number Placeholder 3"/>
          <p:cNvSpPr>
            <a:spLocks noGrp="1"/>
          </p:cNvSpPr>
          <p:nvPr>
            <p:ph type="sldNum" sz="quarter" idx="10"/>
          </p:nvPr>
        </p:nvSpPr>
        <p:spPr/>
        <p:txBody>
          <a:bodyPr/>
          <a:lstStyle/>
          <a:p>
            <a:fld id="{77B02D4C-9429-4E94-8704-AD2B5F56B7F0}" type="slidenum">
              <a:rPr lang="en-US" smtClean="0"/>
              <a:t>54</a:t>
            </a:fld>
            <a:endParaRPr lang="en-US"/>
          </a:p>
        </p:txBody>
      </p:sp>
    </p:spTree>
    <p:extLst>
      <p:ext uri="{BB962C8B-B14F-4D97-AF65-F5344CB8AC3E}">
        <p14:creationId xmlns:p14="http://schemas.microsoft.com/office/powerpoint/2010/main" val="11571868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GT" sz="1200" kern="1200" dirty="0">
                <a:solidFill>
                  <a:schemeClr val="tx1"/>
                </a:solidFill>
                <a:effectLst/>
                <a:latin typeface="+mn-lt"/>
                <a:ea typeface="+mn-ea"/>
                <a:cs typeface="+mn-cs"/>
              </a:rPr>
              <a:t>Un experto en el tema de aislamiento publicó…</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My colleagues and I believe that this developmental process has disintegrated or weakened the position of relationship in our culture.</a:t>
            </a:r>
          </a:p>
          <a:p>
            <a:r>
              <a:rPr lang="es-GT" dirty="0"/>
              <a:t>No conozco ningún otro factor en medicina –dieta, tabaquismo, ejercicio, estrés, genética, drogas, cirugía…- que tenga un impacto mayor en nuestra calidad de vida, incidencia de enfermedad o muerte prematura por cualquier causa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477353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a:rPr>
              <a:t>Research</a:t>
            </a:r>
            <a:r>
              <a:rPr lang="en-US" sz="1200" b="0" i="0" kern="1200" dirty="0">
                <a:solidFill>
                  <a:schemeClr val="tx1"/>
                </a:solidFill>
                <a:effectLst/>
                <a:latin typeface="+mn-lt"/>
                <a:ea typeface="+mn-ea"/>
                <a:cs typeface="+mn-cs"/>
              </a:rPr>
              <a:t> by Sarah Pressman, of the University of California, Irvine, corroborates his work and demonstrates that while obesity reduces longevity by 20%, drinking by 30%, and smoking by 50%, loneliness reduces it by a whopping 70%.</a:t>
            </a:r>
          </a:p>
          <a:p>
            <a:r>
              <a:rPr lang="fi-FI" sz="1200" b="0" i="0" u="none" strike="noStrike" kern="1200" dirty="0">
                <a:solidFill>
                  <a:schemeClr val="tx1"/>
                </a:solidFill>
                <a:effectLst/>
                <a:latin typeface="+mn-lt"/>
                <a:ea typeface="+mn-ea"/>
                <a:cs typeface="+mn-cs"/>
                <a:hlinkClick r:id="rId4"/>
              </a:rPr>
              <a:t>HBR digital article</a:t>
            </a:r>
          </a:p>
          <a:p>
            <a:r>
              <a:rPr lang="fi-FI" sz="1200" b="0" i="0" u="none" strike="noStrike" kern="1200" dirty="0">
                <a:solidFill>
                  <a:schemeClr val="tx1"/>
                </a:solidFill>
                <a:effectLst/>
                <a:latin typeface="+mn-lt"/>
                <a:ea typeface="+mn-ea"/>
                <a:cs typeface="+mn-cs"/>
                <a:hlinkClick r:id="rId4"/>
              </a:rPr>
              <a:t>Emma Seppälä</a:t>
            </a:r>
            <a:endParaRPr lang="fi-FI" sz="1200" b="0" i="0" kern="1200" dirty="0">
              <a:solidFill>
                <a:schemeClr val="tx1"/>
              </a:solidFill>
              <a:effectLst/>
              <a:latin typeface="+mn-lt"/>
              <a:ea typeface="+mn-ea"/>
              <a:cs typeface="+mn-cs"/>
            </a:endParaRPr>
          </a:p>
          <a:p>
            <a:r>
              <a:rPr lang="fi-FI" sz="1200" b="0" i="0" u="none" strike="noStrike" kern="1200" dirty="0">
                <a:solidFill>
                  <a:schemeClr val="tx1"/>
                </a:solidFill>
                <a:effectLst/>
                <a:latin typeface="+mn-lt"/>
                <a:ea typeface="+mn-ea"/>
                <a:cs typeface="+mn-cs"/>
                <a:hlinkClick r:id="rId5"/>
              </a:rPr>
              <a:t>Marissa King</a:t>
            </a:r>
            <a:endParaRPr lang="fi-FI" sz="1200" b="0" i="0" kern="1200" dirty="0">
              <a:solidFill>
                <a:schemeClr val="tx1"/>
              </a:solidFill>
              <a:effectLst/>
              <a:latin typeface="+mn-lt"/>
              <a:ea typeface="+mn-ea"/>
              <a:cs typeface="+mn-cs"/>
            </a:endParaRPr>
          </a:p>
          <a:p>
            <a:r>
              <a:rPr lang="fi-FI" sz="1200" b="0" i="0" kern="1200" cap="all" dirty="0">
                <a:solidFill>
                  <a:schemeClr val="tx1"/>
                </a:solidFill>
                <a:effectLst/>
                <a:latin typeface="+mn-lt"/>
                <a:ea typeface="+mn-ea"/>
                <a:cs typeface="+mn-cs"/>
              </a:rPr>
              <a:t>JUNE 29, 2017</a:t>
            </a: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56</a:t>
            </a:fld>
            <a:endParaRPr lang="en-US"/>
          </a:p>
        </p:txBody>
      </p:sp>
    </p:spTree>
    <p:extLst>
      <p:ext uri="{BB962C8B-B14F-4D97-AF65-F5344CB8AC3E}">
        <p14:creationId xmlns:p14="http://schemas.microsoft.com/office/powerpoint/2010/main" val="36518247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dirty="0">
                <a:solidFill>
                  <a:schemeClr val="tx1"/>
                </a:solidFill>
                <a:effectLst/>
                <a:latin typeface="+mn-lt"/>
                <a:ea typeface="+mn-ea"/>
                <a:cs typeface="+mn-cs"/>
                <a:hlinkClick r:id="rId3"/>
              </a:rPr>
              <a:t>Research</a:t>
            </a:r>
            <a:r>
              <a:rPr lang="en-US" sz="1200" b="0" i="0" kern="1200" dirty="0">
                <a:solidFill>
                  <a:schemeClr val="tx1"/>
                </a:solidFill>
                <a:effectLst/>
                <a:latin typeface="+mn-lt"/>
                <a:ea typeface="+mn-ea"/>
                <a:cs typeface="+mn-cs"/>
              </a:rPr>
              <a:t> by Sarah Pressman, of the University of California, Irvine, corroborates his work and demonstrates that while obesity reduces longevity by 20%, drinking by 30%, and smoking by 50%, loneliness reduces it by a whopping 70%.</a:t>
            </a:r>
          </a:p>
          <a:p>
            <a:r>
              <a:rPr lang="fi-FI" sz="1200" b="0" i="0" u="none" strike="noStrike" kern="1200" dirty="0">
                <a:solidFill>
                  <a:schemeClr val="tx1"/>
                </a:solidFill>
                <a:effectLst/>
                <a:latin typeface="+mn-lt"/>
                <a:ea typeface="+mn-ea"/>
                <a:cs typeface="+mn-cs"/>
                <a:hlinkClick r:id="rId4"/>
              </a:rPr>
              <a:t>HBR digital article</a:t>
            </a:r>
          </a:p>
          <a:p>
            <a:r>
              <a:rPr lang="fi-FI" sz="1200" b="0" i="0" u="none" strike="noStrike" kern="1200" dirty="0">
                <a:solidFill>
                  <a:schemeClr val="tx1"/>
                </a:solidFill>
                <a:effectLst/>
                <a:latin typeface="+mn-lt"/>
                <a:ea typeface="+mn-ea"/>
                <a:cs typeface="+mn-cs"/>
                <a:hlinkClick r:id="rId4"/>
              </a:rPr>
              <a:t>Emma Seppälä</a:t>
            </a:r>
            <a:endParaRPr lang="fi-FI" sz="1200" b="0" i="0" kern="1200" dirty="0">
              <a:solidFill>
                <a:schemeClr val="tx1"/>
              </a:solidFill>
              <a:effectLst/>
              <a:latin typeface="+mn-lt"/>
              <a:ea typeface="+mn-ea"/>
              <a:cs typeface="+mn-cs"/>
            </a:endParaRPr>
          </a:p>
          <a:p>
            <a:r>
              <a:rPr lang="fi-FI" sz="1200" b="0" i="0" u="none" strike="noStrike" kern="1200" dirty="0">
                <a:solidFill>
                  <a:schemeClr val="tx1"/>
                </a:solidFill>
                <a:effectLst/>
                <a:latin typeface="+mn-lt"/>
                <a:ea typeface="+mn-ea"/>
                <a:cs typeface="+mn-cs"/>
                <a:hlinkClick r:id="rId5"/>
              </a:rPr>
              <a:t>Marissa King</a:t>
            </a:r>
            <a:endParaRPr lang="fi-FI" sz="1200" b="0" i="0" kern="1200" dirty="0">
              <a:solidFill>
                <a:schemeClr val="tx1"/>
              </a:solidFill>
              <a:effectLst/>
              <a:latin typeface="+mn-lt"/>
              <a:ea typeface="+mn-ea"/>
              <a:cs typeface="+mn-cs"/>
            </a:endParaRPr>
          </a:p>
          <a:p>
            <a:r>
              <a:rPr lang="fi-FI" sz="1200" b="0" i="0" kern="1200" cap="all" dirty="0">
                <a:solidFill>
                  <a:schemeClr val="tx1"/>
                </a:solidFill>
                <a:effectLst/>
                <a:latin typeface="+mn-lt"/>
                <a:ea typeface="+mn-ea"/>
                <a:cs typeface="+mn-cs"/>
              </a:rPr>
              <a:t>JUNE 29, 2017</a:t>
            </a: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57</a:t>
            </a:fld>
            <a:endParaRPr lang="en-US"/>
          </a:p>
        </p:txBody>
      </p:sp>
    </p:spTree>
    <p:extLst>
      <p:ext uri="{BB962C8B-B14F-4D97-AF65-F5344CB8AC3E}">
        <p14:creationId xmlns:p14="http://schemas.microsoft.com/office/powerpoint/2010/main" val="172159272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Desde el punto de vista nutricional habría mucho que decir, yo quisiera comentar un par de aspectos e invitarlos a investigar sobre otros</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60</a:t>
            </a:fld>
            <a:endParaRPr lang="en-US"/>
          </a:p>
        </p:txBody>
      </p:sp>
    </p:spTree>
    <p:extLst>
      <p:ext uri="{BB962C8B-B14F-4D97-AF65-F5344CB8AC3E}">
        <p14:creationId xmlns:p14="http://schemas.microsoft.com/office/powerpoint/2010/main" val="112796605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Using food-frequency questionnaires from Nurses' Health Study and Health Professionals Follow-up Study participants, researchers calculated three diet-quality scores for participants from 1986 through 1998 -- the Alternate Healthy Eating Index-2010 score, the Alternate Mediterranean Diet score, and the Dietary Approaches to Stop Hypertension (DASH) score. Changes in these scores over the 12 years were assessed, and subsequent mortality was determined through 2010.</a:t>
            </a:r>
          </a:p>
          <a:p>
            <a:pPr algn="just"/>
            <a:r>
              <a:rPr lang="en-US" sz="1200" kern="1200" dirty="0">
                <a:solidFill>
                  <a:schemeClr val="tx1"/>
                </a:solidFill>
                <a:effectLst/>
                <a:latin typeface="+mn-lt"/>
                <a:ea typeface="+mn-ea"/>
                <a:cs typeface="+mn-cs"/>
              </a:rPr>
              <a:t>Changes in diet quality over the preceding 12 years (1986–1998) were assessed with the use of the Alternate Healthy Eating Index–2010 score, the Alternate Mediterranean Diet score, and the Dietary Approaches to Stop Hypertension (DASH) diet score.</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0289124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ES" sz="1200" b="0" i="0" kern="1200" dirty="0">
                <a:solidFill>
                  <a:schemeClr val="tx1"/>
                </a:solidFill>
                <a:effectLst/>
                <a:latin typeface="+mn-lt"/>
                <a:ea typeface="+mn-ea"/>
                <a:cs typeface="+mn-cs"/>
              </a:rPr>
              <a:t>UNESCO: Dieta Mediterránea como uno de los elementos de la Lista Representativa del Patrimonio Cultural Inmaterial de la Humanidad</a:t>
            </a:r>
          </a:p>
          <a:p>
            <a:r>
              <a:rPr lang="es-GT" b="0" dirty="0"/>
              <a:t>Decálogo de la Fundación Dieta Mediterránea:</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kern="1200" cap="all" dirty="0">
                <a:solidFill>
                  <a:schemeClr val="tx1"/>
                </a:solidFill>
                <a:effectLst/>
                <a:latin typeface="+mn-lt"/>
                <a:ea typeface="+mn-ea"/>
                <a:cs typeface="+mn-cs"/>
              </a:rPr>
              <a:t>1. UTILIZAR EL ACEITE DE OLIVA COMO PRINCIPAL GRASA DE ADICIÓN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2. CONSUMIR ALIMENTOS DE ORIGEN VEGETAL EN ABUNDANCIA: FRUTAS, VERDURAS, LEGUMBRES, CHAMPIÑONES Y FRUTOS SECOS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3. EL PAN Y LOS ALIMENTOS PROCEDENTES DE CEREALES (PASTA, ARROZ Y ESPECIALMENTE SUS PRODUCTOS INTEGRALES) DEBERÍAN FORMAR PARTE DE LA ALIMENTACIÓN DIARIA</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4. LOS ALIMENTOS POCO PROCESADOS, FRESCOS Y DE TEMPORADA SON LOS MÁS ADECUADOS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5. CONSUMIR DIARIAMENTE PRODUCTOS LÁCTEOS, PRINCIPALMENTE YOGURT Y QUESOS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6. LA CARNE ROJA SE TENDRÍA QUE CONSUMIR CON MODERACIÓN Y SI PUEDE SER COMO PARTE DE GUISOS Y OTRAS RECETAS. Y LAS CARNES PROCESADAS EN CANTIDADES PEQUEÑAS Y COMO INGREDIENTES DE BOCADILLOS Y PLATOS.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7. CONSUMIR PESCADO EN ABUNDANCIA Y HUEVOS CON MODERACIÓN.</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8. LA FRUTA FRESCA TENDRÍA QUE SER EL POSTRE HABITUAL. LOS DULCES Y PASTELES DEBERÍAN CONSUMIRSE OCASIONALMENTE.</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9. EL AGUA ES LA BEBIDA POR EXCELENCIA EN EL MEDITERRÁNEO. EL VINO DEBE TOMARSE CON MODERACIÓN Y DURANTE LAS COMIDAS.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sz="1200" b="0" i="0" kern="1200" cap="all" dirty="0">
                <a:solidFill>
                  <a:schemeClr val="tx1"/>
                </a:solidFill>
                <a:effectLst/>
                <a:latin typeface="+mn-lt"/>
                <a:ea typeface="+mn-ea"/>
                <a:cs typeface="+mn-cs"/>
              </a:rPr>
              <a:t>10. REALIZAR ACTIVIDAD FÍSICA TODOS LOS DÍAS, YA QUE ES TAN IMPORTANTE COMO COMER ADECUADAMENTE</a:t>
            </a:r>
          </a:p>
          <a:p>
            <a:endParaRPr lang="en-US" b="0" dirty="0"/>
          </a:p>
        </p:txBody>
      </p:sp>
      <p:sp>
        <p:nvSpPr>
          <p:cNvPr id="4" name="Slide Number Placeholder 3"/>
          <p:cNvSpPr>
            <a:spLocks noGrp="1"/>
          </p:cNvSpPr>
          <p:nvPr>
            <p:ph type="sldNum" sz="quarter" idx="10"/>
          </p:nvPr>
        </p:nvSpPr>
        <p:spPr/>
        <p:txBody>
          <a:bodyPr/>
          <a:lstStyle/>
          <a:p>
            <a:fld id="{77B02D4C-9429-4E94-8704-AD2B5F56B7F0}" type="slidenum">
              <a:rPr lang="en-US" smtClean="0"/>
              <a:t>62</a:t>
            </a:fld>
            <a:endParaRPr lang="en-US"/>
          </a:p>
        </p:txBody>
      </p:sp>
    </p:spTree>
    <p:extLst>
      <p:ext uri="{BB962C8B-B14F-4D97-AF65-F5344CB8AC3E}">
        <p14:creationId xmlns:p14="http://schemas.microsoft.com/office/powerpoint/2010/main" val="35088480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kern="1200" dirty="0">
                <a:solidFill>
                  <a:schemeClr val="tx1"/>
                </a:solidFill>
                <a:effectLst/>
                <a:latin typeface="+mn-lt"/>
                <a:ea typeface="+mn-ea"/>
                <a:cs typeface="+mn-cs"/>
              </a:rPr>
              <a:t>Un visión muy peligrosa, porque sabemos que… Por otro lado…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recent </a:t>
            </a:r>
            <a:r>
              <a:rPr lang="en-US" sz="1200" u="none" strike="noStrike" kern="1200" dirty="0">
                <a:solidFill>
                  <a:schemeClr val="tx1"/>
                </a:solidFill>
                <a:effectLst/>
                <a:latin typeface="+mn-lt"/>
                <a:ea typeface="+mn-ea"/>
                <a:cs typeface="+mn-cs"/>
                <a:hlinkClick r:id="rId3"/>
              </a:rPr>
              <a:t>report </a:t>
            </a:r>
            <a:r>
              <a:rPr lang="en-US" sz="1200" kern="1200" dirty="0">
                <a:solidFill>
                  <a:schemeClr val="tx1"/>
                </a:solidFill>
                <a:effectLst/>
                <a:latin typeface="+mn-lt"/>
                <a:ea typeface="+mn-ea"/>
                <a:cs typeface="+mn-cs"/>
              </a:rPr>
              <a:t>by the Royal Society for Public Health in the UK gauged the feelings of 2,000 British citizens and found some other bleak trends. Almost half -- 47% -- believed that people over 65 struggled to learn new skills. A quarter of 18- to 24-year-olds and 15% of the total respondents agreed that "it is normal to be unhappy and depressed when you are old."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783218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You think of food to fuel (and reward!) your workouts, but it also can improve your brainpower. A study from Rush University in Chicago found that adults who followed a heart-healthy diet reduced their risk of developing Alzheimer’s disease by 50 percent compared to those who didn’t. The diet, a hybrid of Mediterranean and DASH (Dietary Approaches to Stop Hypertension), is called MIND (Mediterranean-DASH Intervention for Neurodegenerative Delay—phew), and was developed by researchers who found that people following meal plans designed to curb heart disease and type 2 diabetes also had lower rates of Alzheimer’s disease</a:t>
            </a:r>
            <a:r>
              <a:rPr lang="en-US" dirty="0"/>
              <a:t>https://www.runnersworld.com/sites/runnersworld.com/files/styles/article_main_custom_user_desktop_1x/public/articles/2017/03/food-brain_1000_0.jpg?itok=IYLEUSNh&amp;timestamp=1488830053</a:t>
            </a:r>
          </a:p>
        </p:txBody>
      </p:sp>
      <p:sp>
        <p:nvSpPr>
          <p:cNvPr id="4" name="Slide Number Placeholder 3"/>
          <p:cNvSpPr>
            <a:spLocks noGrp="1"/>
          </p:cNvSpPr>
          <p:nvPr>
            <p:ph type="sldNum" sz="quarter" idx="10"/>
          </p:nvPr>
        </p:nvSpPr>
        <p:spPr/>
        <p:txBody>
          <a:bodyPr/>
          <a:lstStyle/>
          <a:p>
            <a:fld id="{77B02D4C-9429-4E94-8704-AD2B5F56B7F0}" type="slidenum">
              <a:rPr lang="en-US" smtClean="0"/>
              <a:t>63</a:t>
            </a:fld>
            <a:endParaRPr lang="en-US"/>
          </a:p>
        </p:txBody>
      </p:sp>
    </p:spTree>
    <p:extLst>
      <p:ext uri="{BB962C8B-B14F-4D97-AF65-F5344CB8AC3E}">
        <p14:creationId xmlns:p14="http://schemas.microsoft.com/office/powerpoint/2010/main" val="361726480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fontAlgn="base"/>
            <a:r>
              <a:rPr lang="es-ES" sz="1200" b="0" i="0" kern="1200" dirty="0">
                <a:solidFill>
                  <a:schemeClr val="tx1"/>
                </a:solidFill>
                <a:effectLst/>
                <a:latin typeface="+mn-lt"/>
                <a:ea typeface="+mn-ea"/>
                <a:cs typeface="+mn-cs"/>
              </a:rPr>
              <a:t>Riesgo no apreciado en enfermedad cardiovascular</a:t>
            </a:r>
          </a:p>
          <a:p>
            <a:pPr marL="0" marR="0" lvl="0" indent="0" algn="just" defTabSz="914400" rtl="0" eaLnBrk="1" fontAlgn="base" latinLnBrk="0" hangingPunct="1">
              <a:lnSpc>
                <a:spcPct val="100000"/>
              </a:lnSpc>
              <a:spcBef>
                <a:spcPts val="0"/>
              </a:spcBef>
              <a:spcAft>
                <a:spcPts val="0"/>
              </a:spcAft>
              <a:buClrTx/>
              <a:buSzTx/>
              <a:buFontTx/>
              <a:buNone/>
              <a:tabLst/>
              <a:defRPr/>
            </a:pPr>
            <a:r>
              <a:rPr lang="es-ES" sz="1200" b="0" i="0" kern="1200" dirty="0">
                <a:solidFill>
                  <a:schemeClr val="tx1"/>
                </a:solidFill>
                <a:effectLst/>
                <a:latin typeface="+mn-lt"/>
                <a:ea typeface="+mn-ea"/>
                <a:cs typeface="+mn-cs"/>
              </a:rPr>
              <a:t>Riesgo no apreciado en Alzheimer y demencia (diabetes tipo 3). </a:t>
            </a:r>
            <a:r>
              <a:rPr lang="en-US" sz="1200" kern="1200" dirty="0">
                <a:solidFill>
                  <a:schemeClr val="tx1"/>
                </a:solidFill>
                <a:effectLst/>
                <a:latin typeface="+mn-lt"/>
                <a:ea typeface="+mn-ea"/>
                <a:cs typeface="+mn-cs"/>
              </a:rPr>
              <a:t>A National Institute of Aging study now shows how high glucose concentrations in brain tissue may result from abnormal glucose metabolism, eventually leading to the dangerous plaques and tangles characteristic of Alzheimer’s disease — the neurodegenerative disease that represents the major cause of dementia. Plaques (deposits of amyloid beta in the gray matter of the brain) and neurofibrillary tangles (aggregations of tau protein), adversely affect brain function, leading to the loss of neurons and memory. Glucose is metabolized in the brain through a process that doesn’t involve insulin, as is the case in the rest of the body. Instead, a key protein — GLUT3 — transports glucose through the metabolism process into nerve cells to undergo a process known as glycolysis to produce energy for brain cells known as neurons.</a:t>
            </a:r>
            <a:endParaRPr lang="en-US" dirty="0"/>
          </a:p>
          <a:p>
            <a:pPr marL="0" marR="0" lvl="0" indent="0" algn="just" defTabSz="914400" rtl="0" eaLnBrk="1" fontAlgn="base"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64</a:t>
            </a:fld>
            <a:endParaRPr lang="en-US"/>
          </a:p>
        </p:txBody>
      </p:sp>
    </p:spTree>
    <p:extLst>
      <p:ext uri="{BB962C8B-B14F-4D97-AF65-F5344CB8AC3E}">
        <p14:creationId xmlns:p14="http://schemas.microsoft.com/office/powerpoint/2010/main" val="3385776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I was recently asked to speak at the UK parliamentary "Sugar Summit." This event was convened by Rend Platings, a mother so disturbed by England's chief medical officer's revelation that, as a result of obesity, today's generation of parents may be the first to outlive their children, that she launched a campaign, Sugarwise, to help consumers identify foods with added sugar. We mustn't forget that the substantial decline in tobacco consumption in the past three decades, which was the single most important factor driving a decrease in cardiovascular mortality during that period, only happened after legislative measures that targeted the affordability, availability, and acceptability of smoking</a:t>
            </a:r>
          </a:p>
          <a:p>
            <a:pPr algn="just" fontAlgn="base"/>
            <a:r>
              <a:rPr lang="es-ES" sz="1200" b="0" i="0" kern="1200" dirty="0">
                <a:solidFill>
                  <a:schemeClr val="tx1"/>
                </a:solidFill>
                <a:effectLst/>
                <a:latin typeface="+mn-lt"/>
                <a:ea typeface="+mn-ea"/>
                <a:cs typeface="+mn-cs"/>
              </a:rPr>
              <a:t>Uno de los autores de la investigación, el profesor de la Universidad de San Francisco, Stanton Glantz, le aseguró a BBC Mundo que la industria del azúcar pagó a investigadores para desviar la atención de su producto estrella. Glantz señala a la Asociación del Azúcar, una agremiación de empresas azucareras estadounidenses, la responsable de los estudios parcializados. "Lo que hicieron fue contratar a tres académicos de la Universidad de Harvard que trabajaban en nutrición para que hicieran una reseña científica de la información que relacionaba el azúcar y las grasas con las enfermedades cardíacas y, de manera sistemática, descartar los datos en referencia al azúcar", comentó. Según documentos de la época, la Asociación pagó US$6.500 en 1967 (unos US$48.900 actuales) a dos de los científicos por su labor.</a:t>
            </a:r>
          </a:p>
          <a:p>
            <a:pPr fontAlgn="base"/>
            <a:endParaRPr lang="es-ES" sz="1200" b="0" i="0" kern="1200" dirty="0">
              <a:solidFill>
                <a:schemeClr val="tx1"/>
              </a:solidFill>
              <a:effectLst/>
              <a:latin typeface="+mn-lt"/>
              <a:ea typeface="+mn-ea"/>
              <a:cs typeface="+mn-cs"/>
            </a:endParaRP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65</a:t>
            </a:fld>
            <a:endParaRPr lang="en-US"/>
          </a:p>
        </p:txBody>
      </p:sp>
    </p:spTree>
    <p:extLst>
      <p:ext uri="{BB962C8B-B14F-4D97-AF65-F5344CB8AC3E}">
        <p14:creationId xmlns:p14="http://schemas.microsoft.com/office/powerpoint/2010/main" val="217029185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66</a:t>
            </a:fld>
            <a:endParaRPr lang="en-US"/>
          </a:p>
        </p:txBody>
      </p:sp>
    </p:spTree>
    <p:extLst>
      <p:ext uri="{BB962C8B-B14F-4D97-AF65-F5344CB8AC3E}">
        <p14:creationId xmlns:p14="http://schemas.microsoft.com/office/powerpoint/2010/main" val="153083181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We mustn't forget that the substantial decline in tobacco consumption in the past three decades, which was the single most important factor driving a decrease in cardiovascular mortality during that period, only happened after legislative measures that targeted the affordability, availability, and acceptability of smoking</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67</a:t>
            </a:fld>
            <a:endParaRPr lang="en-US"/>
          </a:p>
        </p:txBody>
      </p:sp>
    </p:spTree>
    <p:extLst>
      <p:ext uri="{BB962C8B-B14F-4D97-AF65-F5344CB8AC3E}">
        <p14:creationId xmlns:p14="http://schemas.microsoft.com/office/powerpoint/2010/main" val="321945252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how much sugar do we need? For the purpose of health, the optimum consumption is zero. Added sugar has no biological requirement and is, therefore, not by any definition a "nutrient." It is the fructose component (sucrose is 50% glucose and 50% fructose) that fulfils four criteria that justify its regulation: toxicity, unavoidability, the potential for abuse, and its negative impact on society. </a:t>
            </a:r>
            <a:r>
              <a:rPr lang="en-US" sz="1200" kern="1200" dirty="0" err="1">
                <a:solidFill>
                  <a:schemeClr val="tx1"/>
                </a:solidFill>
                <a:effectLst/>
                <a:latin typeface="+mn-lt"/>
                <a:ea typeface="+mn-ea"/>
                <a:cs typeface="+mn-cs"/>
              </a:rPr>
              <a:t>Lustig</a:t>
            </a:r>
            <a:r>
              <a:rPr lang="en-US" sz="1200" kern="1200" dirty="0">
                <a:solidFill>
                  <a:schemeClr val="tx1"/>
                </a:solidFill>
                <a:effectLst/>
                <a:latin typeface="+mn-lt"/>
                <a:ea typeface="+mn-ea"/>
                <a:cs typeface="+mn-cs"/>
              </a:rPr>
              <a:t> RH, Schmidt LA, </a:t>
            </a:r>
            <a:r>
              <a:rPr lang="en-US" sz="1200" kern="1200" dirty="0" err="1">
                <a:solidFill>
                  <a:schemeClr val="tx1"/>
                </a:solidFill>
                <a:effectLst/>
                <a:latin typeface="+mn-lt"/>
                <a:ea typeface="+mn-ea"/>
                <a:cs typeface="+mn-cs"/>
              </a:rPr>
              <a:t>Brindis</a:t>
            </a:r>
            <a:r>
              <a:rPr lang="en-US" sz="1200" kern="1200" dirty="0">
                <a:solidFill>
                  <a:schemeClr val="tx1"/>
                </a:solidFill>
                <a:effectLst/>
                <a:latin typeface="+mn-lt"/>
                <a:ea typeface="+mn-ea"/>
                <a:cs typeface="+mn-cs"/>
              </a:rPr>
              <a:t> CD. The toxic truth about sugar. Nature. 2012;487:27-29. </a:t>
            </a:r>
            <a:r>
              <a:rPr lang="en-US" sz="1200" u="sng" kern="1200" dirty="0">
                <a:solidFill>
                  <a:schemeClr val="tx1"/>
                </a:solidFill>
                <a:effectLst/>
                <a:latin typeface="+mn-lt"/>
                <a:ea typeface="+mn-ea"/>
                <a:cs typeface="+mn-cs"/>
                <a:hlinkClick r:id="rId3"/>
              </a:rPr>
              <a:t>Abstract</a:t>
            </a:r>
            <a:endParaRPr lang="en-US"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68</a:t>
            </a:fld>
            <a:endParaRPr lang="en-US"/>
          </a:p>
        </p:txBody>
      </p:sp>
    </p:spTree>
    <p:extLst>
      <p:ext uri="{BB962C8B-B14F-4D97-AF65-F5344CB8AC3E}">
        <p14:creationId xmlns:p14="http://schemas.microsoft.com/office/powerpoint/2010/main" val="112840699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pointed out by researchers from the London School of Hygiene &amp; Tropical Medicine, there is a powerful argument that the WHO should recommend a maximum limit of sugar consumption to make up no more than 3% of daily calories (about three teaspoons).</a:t>
            </a:r>
            <a:r>
              <a:rPr lang="en-US" sz="1200" kern="1200" baseline="30000" dirty="0">
                <a:solidFill>
                  <a:schemeClr val="tx1"/>
                </a:solidFill>
                <a:effectLst/>
                <a:latin typeface="+mn-lt"/>
                <a:ea typeface="+mn-ea"/>
                <a:cs typeface="+mn-cs"/>
              </a:rPr>
              <a:t>[</a:t>
            </a:r>
            <a:r>
              <a:rPr lang="en-US" sz="1200" u="sng" kern="1200" baseline="30000" dirty="0">
                <a:solidFill>
                  <a:schemeClr val="tx1"/>
                </a:solidFill>
                <a:effectLst/>
                <a:latin typeface="+mn-lt"/>
                <a:ea typeface="+mn-ea"/>
                <a:cs typeface="+mn-cs"/>
              </a:rPr>
              <a:t>12</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The average UK and US citizen, however, consumes at least four to seven times that amount.</a:t>
            </a:r>
            <a:r>
              <a:rPr lang="en-US" sz="1200" kern="1200" baseline="30000" dirty="0">
                <a:solidFill>
                  <a:schemeClr val="tx1"/>
                </a:solidFill>
                <a:effectLst/>
                <a:latin typeface="+mn-lt"/>
                <a:ea typeface="+mn-ea"/>
                <a:cs typeface="+mn-cs"/>
              </a:rPr>
              <a:t>[</a:t>
            </a:r>
            <a:r>
              <a:rPr lang="en-US" sz="1200" u="sng" kern="1200" baseline="30000" dirty="0">
                <a:solidFill>
                  <a:schemeClr val="tx1"/>
                </a:solidFill>
                <a:effectLst/>
                <a:latin typeface="+mn-lt"/>
                <a:ea typeface="+mn-ea"/>
                <a:cs typeface="+mn-cs"/>
              </a:rPr>
              <a:t>13</a:t>
            </a:r>
            <a:r>
              <a:rPr lang="en-US" sz="1200" kern="1200" baseline="30000" dirty="0">
                <a:solidFill>
                  <a:schemeClr val="tx1"/>
                </a:solidFill>
                <a:effectLst/>
                <a:latin typeface="+mn-lt"/>
                <a:ea typeface="+mn-ea"/>
                <a:cs typeface="+mn-cs"/>
              </a:rPr>
              <a:t>,</a:t>
            </a:r>
            <a:r>
              <a:rPr lang="en-US" sz="1200" u="sng" kern="1200" baseline="30000" dirty="0">
                <a:solidFill>
                  <a:schemeClr val="tx1"/>
                </a:solidFill>
                <a:effectLst/>
                <a:latin typeface="+mn-lt"/>
                <a:ea typeface="+mn-ea"/>
                <a:cs typeface="+mn-cs"/>
              </a:rPr>
              <a:t>14</a:t>
            </a:r>
            <a:r>
              <a:rPr lang="en-US" sz="1200" kern="1200" baseline="300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This is perhaps not surprising when one acknowledges that it has been almost impossible for the consumer to avoid sugar, as it is so prevalent in the food environment and much of it is hidden. In the United States, almost half of all sugar consumption comes from foods one wouldn't normally associate as having added sugar, such as ketchup, salad dressings, and bread. A third of sugar consumption comes from sugary drinks, and a sixth from foods that people normally perceive as junk, such as chocolates, cookies, and ice cream. Johnson RK, Appel LJ, Brands M, et al. Dietary sugars intake and cardiovascular health: a scientific statement from the American Heart Association. Circulation. 2009;120:1011-1020. </a:t>
            </a:r>
            <a:r>
              <a:rPr lang="en-US" sz="1200" u="sng" kern="1200" dirty="0">
                <a:solidFill>
                  <a:schemeClr val="tx1"/>
                </a:solidFill>
                <a:effectLst/>
                <a:latin typeface="+mn-lt"/>
                <a:ea typeface="+mn-ea"/>
                <a:cs typeface="+mn-cs"/>
              </a:rPr>
              <a:t>Abstract</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truth is that the public lacks knowledge because of confusing food labels, and the public lacks choice because sugar is added to approximately 80% of processed foods</a:t>
            </a:r>
            <a:endParaRPr lang="en-US" sz="1200" u="none"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69</a:t>
            </a:fld>
            <a:endParaRPr lang="en-US"/>
          </a:p>
        </p:txBody>
      </p:sp>
    </p:spTree>
    <p:extLst>
      <p:ext uri="{BB962C8B-B14F-4D97-AF65-F5344CB8AC3E}">
        <p14:creationId xmlns:p14="http://schemas.microsoft.com/office/powerpoint/2010/main" val="2047940503"/>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google.com.co/url?sa=i&amp;rct=j&amp;q=&amp;esrc=s&amp;source=images&amp;cd=&amp;cad=rja&amp;uact=8&amp;ved=0ahUKEwjt7KT6jIrXAhWQZiYKHYimCr4QjRwIBw&amp;url=https%3A%2F%2Fwww.organicfacts.net%2Fhealth-benefits%2Fminerals%2Fhealth-benefits-of-magnesium.html&amp;psig=AOvVaw3pYFJguuQ91BXEwjgwTRDC&amp;ust=1508963261970225</a:t>
            </a:r>
          </a:p>
          <a:p>
            <a:r>
              <a:rPr lang="es-GT" dirty="0"/>
              <a:t>E</a:t>
            </a:r>
            <a:r>
              <a:rPr lang="en-US" dirty="0" err="1"/>
              <a:t>xceso</a:t>
            </a:r>
            <a:r>
              <a:rPr lang="en-US" dirty="0"/>
              <a:t>: </a:t>
            </a:r>
            <a:r>
              <a:rPr lang="en-US" dirty="0" err="1"/>
              <a:t>más</a:t>
            </a:r>
            <a:r>
              <a:rPr lang="en-US" dirty="0"/>
              <a:t> de 5,000 mg/</a:t>
            </a:r>
            <a:r>
              <a:rPr lang="en-US" dirty="0" err="1"/>
              <a:t>día</a:t>
            </a:r>
            <a:r>
              <a:rPr lang="en-US" dirty="0"/>
              <a:t>, </a:t>
            </a:r>
            <a:r>
              <a:rPr lang="en-US" dirty="0" err="1"/>
              <a:t>hipotensión</a:t>
            </a:r>
            <a:r>
              <a:rPr lang="en-US" dirty="0"/>
              <a:t>, </a:t>
            </a:r>
            <a:r>
              <a:rPr lang="en-US" dirty="0" err="1"/>
              <a:t>vómitos</a:t>
            </a:r>
            <a:r>
              <a:rPr lang="en-US" dirty="0"/>
              <a:t>, flushing, </a:t>
            </a:r>
            <a:r>
              <a:rPr lang="en-US" dirty="0" err="1"/>
              <a:t>letargia</a:t>
            </a:r>
            <a:r>
              <a:rPr lang="en-US" dirty="0"/>
              <a:t>, </a:t>
            </a:r>
            <a:r>
              <a:rPr lang="en-US"/>
              <a:t>arritmias</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70</a:t>
            </a:fld>
            <a:endParaRPr lang="en-US"/>
          </a:p>
        </p:txBody>
      </p:sp>
    </p:spTree>
    <p:extLst>
      <p:ext uri="{BB962C8B-B14F-4D97-AF65-F5344CB8AC3E}">
        <p14:creationId xmlns:p14="http://schemas.microsoft.com/office/powerpoint/2010/main" val="306719936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Older adults have lower dietary intakes of magnesium than younger adults. In addition, magnesium absorption from the gut decreases and renal magnesium excretion increases with age. Older adults are also more likely to have chronic diseases or take medications that alter magnesium status, which can increase their risk of magnesium depletion.</a:t>
            </a:r>
          </a:p>
          <a:p>
            <a:pPr algn="just"/>
            <a:r>
              <a:rPr lang="es-GT" sz="1200" kern="1200" dirty="0">
                <a:solidFill>
                  <a:schemeClr val="tx1"/>
                </a:solidFill>
                <a:effectLst/>
                <a:latin typeface="+mn-lt"/>
                <a:ea typeface="+mn-ea"/>
                <a:cs typeface="+mn-cs"/>
              </a:rPr>
              <a:t>A</a:t>
            </a:r>
            <a:r>
              <a:rPr lang="en-US" sz="1200" kern="1200" dirty="0" err="1">
                <a:solidFill>
                  <a:schemeClr val="tx1"/>
                </a:solidFill>
                <a:effectLst/>
                <a:latin typeface="+mn-lt"/>
                <a:ea typeface="+mn-ea"/>
                <a:cs typeface="+mn-cs"/>
              </a:rPr>
              <a:t>ntibióticos</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tetraciclinas</a:t>
            </a:r>
            <a:r>
              <a:rPr lang="en-US" sz="1200" kern="1200" dirty="0">
                <a:solidFill>
                  <a:schemeClr val="tx1"/>
                </a:solidFill>
                <a:effectLst/>
                <a:latin typeface="+mn-lt"/>
                <a:ea typeface="+mn-ea"/>
                <a:cs typeface="+mn-cs"/>
              </a:rPr>
              <a:t> y </a:t>
            </a:r>
            <a:r>
              <a:rPr lang="en-US" sz="1200" kern="1200" dirty="0" err="1">
                <a:solidFill>
                  <a:schemeClr val="tx1"/>
                </a:solidFill>
                <a:effectLst/>
                <a:latin typeface="+mn-lt"/>
                <a:ea typeface="+mn-ea"/>
                <a:cs typeface="+mn-cs"/>
              </a:rPr>
              <a:t>quinolonas</a:t>
            </a:r>
            <a:endParaRPr lang="en-US" sz="1200" kern="1200" dirty="0">
              <a:solidFill>
                <a:schemeClr val="tx1"/>
              </a:solidFill>
              <a:effectLst/>
              <a:latin typeface="+mn-lt"/>
              <a:ea typeface="+mn-ea"/>
              <a:cs typeface="+mn-cs"/>
            </a:endParaRPr>
          </a:p>
          <a:p>
            <a:pPr algn="just"/>
            <a:r>
              <a:rPr lang="es-GT" sz="1200" kern="1200" dirty="0">
                <a:solidFill>
                  <a:schemeClr val="tx1"/>
                </a:solidFill>
                <a:effectLst/>
                <a:latin typeface="+mn-lt"/>
                <a:ea typeface="+mn-ea"/>
                <a:cs typeface="+mn-cs"/>
              </a:rPr>
              <a:t>D</a:t>
            </a:r>
            <a:r>
              <a:rPr lang="en-US" sz="1200" kern="1200" dirty="0" err="1">
                <a:solidFill>
                  <a:schemeClr val="tx1"/>
                </a:solidFill>
                <a:effectLst/>
                <a:latin typeface="+mn-lt"/>
                <a:ea typeface="+mn-ea"/>
                <a:cs typeface="+mn-cs"/>
              </a:rPr>
              <a:t>iuréticos</a:t>
            </a:r>
            <a:r>
              <a:rPr lang="en-US" sz="1200" kern="1200" dirty="0">
                <a:solidFill>
                  <a:schemeClr val="tx1"/>
                </a:solidFill>
                <a:effectLst/>
                <a:latin typeface="+mn-lt"/>
                <a:ea typeface="+mn-ea"/>
                <a:cs typeface="+mn-cs"/>
              </a:rPr>
              <a:t> </a:t>
            </a:r>
          </a:p>
          <a:p>
            <a:pPr algn="just"/>
            <a:r>
              <a:rPr lang="es-GT" sz="1200" kern="1200" dirty="0">
                <a:solidFill>
                  <a:schemeClr val="tx1"/>
                </a:solidFill>
                <a:effectLst/>
                <a:latin typeface="+mn-lt"/>
                <a:ea typeface="+mn-ea"/>
                <a:cs typeface="+mn-cs"/>
              </a:rPr>
              <a:t>I</a:t>
            </a:r>
            <a:r>
              <a:rPr lang="en-US" sz="1200" kern="1200" dirty="0" err="1">
                <a:solidFill>
                  <a:schemeClr val="tx1"/>
                </a:solidFill>
                <a:effectLst/>
                <a:latin typeface="+mn-lt"/>
                <a:ea typeface="+mn-ea"/>
                <a:cs typeface="+mn-cs"/>
              </a:rPr>
              <a:t>nhibidores</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bomba</a:t>
            </a:r>
            <a:r>
              <a:rPr lang="en-US" sz="1200" kern="1200" dirty="0">
                <a:solidFill>
                  <a:schemeClr val="tx1"/>
                </a:solidFill>
                <a:effectLst/>
                <a:latin typeface="+mn-lt"/>
                <a:ea typeface="+mn-ea"/>
                <a:cs typeface="+mn-cs"/>
              </a:rPr>
              <a:t> de </a:t>
            </a:r>
            <a:r>
              <a:rPr lang="en-US" sz="1200" kern="1200" dirty="0" err="1">
                <a:solidFill>
                  <a:schemeClr val="tx1"/>
                </a:solidFill>
                <a:effectLst/>
                <a:latin typeface="+mn-lt"/>
                <a:ea typeface="+mn-ea"/>
                <a:cs typeface="+mn-cs"/>
              </a:rPr>
              <a:t>protones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2413969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1" i="0" kern="1200" dirty="0">
                <a:solidFill>
                  <a:schemeClr val="tx1"/>
                </a:solidFill>
                <a:effectLst/>
                <a:latin typeface="+mn-lt"/>
                <a:ea typeface="+mn-ea"/>
                <a:cs typeface="+mn-cs"/>
              </a:rPr>
              <a:t>People with gastrointestinal diseases</a:t>
            </a:r>
            <a:endParaRPr lang="en-US" sz="1200" b="1" i="1"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The chronic diarrhea and fat malabsorption resulting from Crohn’s disease, gluten-sensitive enteropathy (celiac disease), and regional enteritis can lead to magnesium depletion over time. Resection or bypass of the small intestine, especially the ileum, typically leads to malabsorption and magnesium loss.</a:t>
            </a:r>
          </a:p>
          <a:p>
            <a:pPr algn="just"/>
            <a:r>
              <a:rPr lang="en-US" sz="1200" b="1" i="0" kern="1200" dirty="0">
                <a:solidFill>
                  <a:schemeClr val="tx1"/>
                </a:solidFill>
                <a:effectLst/>
                <a:latin typeface="+mn-lt"/>
                <a:ea typeface="+mn-ea"/>
                <a:cs typeface="+mn-cs"/>
              </a:rPr>
              <a:t>People with type 2 diabetes</a:t>
            </a:r>
            <a:endParaRPr lang="en-US" sz="1200" b="1" i="1"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Magnesium deficits and increased urinary magnesium excretion can occur in people with insulin resistance and/or type 2 diabetes. The magnesium loss appears to be secondary to higher concentrations of glucose in the kidney that increase urine output.</a:t>
            </a:r>
          </a:p>
          <a:p>
            <a:pPr algn="just"/>
            <a:r>
              <a:rPr lang="en-US" sz="1200" b="1" i="0" kern="1200" dirty="0">
                <a:solidFill>
                  <a:schemeClr val="tx1"/>
                </a:solidFill>
                <a:effectLst/>
                <a:latin typeface="+mn-lt"/>
                <a:ea typeface="+mn-ea"/>
                <a:cs typeface="+mn-cs"/>
              </a:rPr>
              <a:t>People with alcohol dependence</a:t>
            </a:r>
            <a:endParaRPr lang="en-US" sz="1200" b="1" i="1"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Magnesium deficiency is common in people with chronic alcoholism. In these individuals, poor dietary intake and nutritional status; gastrointestinal problems, including vomiting, diarrhea, and steatorrhea (fatty stools) resulting from pancreatitis; renal dysfunction with excess excretion of magnesium into the urine; phosphate depletion; vitamin D deficiency; acute alcoholic ketoacidosis; and hyperaldosteronism secondary to liver disease can all contribute to decreased magnesium status.</a:t>
            </a:r>
          </a:p>
          <a:p>
            <a:pPr algn="just"/>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18426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s-GT" sz="1200" kern="1200" dirty="0">
                <a:solidFill>
                  <a:schemeClr val="tx1"/>
                </a:solidFill>
                <a:effectLst/>
                <a:latin typeface="+mn-lt"/>
                <a:ea typeface="+mn-ea"/>
                <a:cs typeface="+mn-cs"/>
              </a:rPr>
              <a:t>Un individuo respetado y que mantiene una actitud positiva podría aumentar su vida hasta por 7 años y medio </a:t>
            </a:r>
          </a:p>
          <a:p>
            <a:pPr algn="just"/>
            <a:endParaRPr lang="en-US" sz="1200" kern="1200" dirty="0">
              <a:solidFill>
                <a:schemeClr val="tx1"/>
              </a:solidFill>
              <a:effectLst/>
              <a:latin typeface="+mn-lt"/>
              <a:ea typeface="+mn-ea"/>
              <a:cs typeface="+mn-cs"/>
            </a:endParaRPr>
          </a:p>
          <a:p>
            <a:pPr algn="just"/>
            <a:r>
              <a:rPr lang="en-US" sz="1200" kern="1200" dirty="0">
                <a:solidFill>
                  <a:schemeClr val="tx1"/>
                </a:solidFill>
                <a:effectLst/>
                <a:latin typeface="+mn-lt"/>
                <a:ea typeface="+mn-ea"/>
                <a:cs typeface="+mn-cs"/>
              </a:rPr>
              <a:t>Dr. Luigi </a:t>
            </a:r>
            <a:r>
              <a:rPr lang="en-US" sz="1200" kern="1200" dirty="0" err="1">
                <a:solidFill>
                  <a:schemeClr val="tx1"/>
                </a:solidFill>
                <a:effectLst/>
                <a:latin typeface="+mn-lt"/>
                <a:ea typeface="+mn-ea"/>
                <a:cs typeface="+mn-cs"/>
              </a:rPr>
              <a:t>Ferrucci</a:t>
            </a:r>
            <a:r>
              <a:rPr lang="en-US" sz="1200" kern="1200" dirty="0">
                <a:solidFill>
                  <a:schemeClr val="tx1"/>
                </a:solidFill>
                <a:effectLst/>
                <a:latin typeface="+mn-lt"/>
                <a:ea typeface="+mn-ea"/>
                <a:cs typeface="+mn-cs"/>
              </a:rPr>
              <a:t>, geriatrician and director of the </a:t>
            </a:r>
            <a:r>
              <a:rPr lang="en-US" sz="1200" u="none" strike="noStrike" kern="1200" dirty="0">
                <a:solidFill>
                  <a:schemeClr val="tx1"/>
                </a:solidFill>
                <a:effectLst/>
                <a:latin typeface="+mn-lt"/>
                <a:ea typeface="+mn-ea"/>
                <a:cs typeface="+mn-cs"/>
                <a:hlinkClick r:id="rId3"/>
              </a:rPr>
              <a:t>Baltimore Longitudinal Study on Aging</a:t>
            </a:r>
            <a:r>
              <a:rPr lang="en-US" sz="1200" kern="1200" dirty="0">
                <a:solidFill>
                  <a:schemeClr val="tx1"/>
                </a:solidFill>
                <a:effectLst/>
                <a:latin typeface="+mn-lt"/>
                <a:ea typeface="+mn-ea"/>
                <a:cs typeface="+mn-cs"/>
              </a:rPr>
              <a:t>, was skeptical at first when the idea of a link between someone's health and their feelings about age was suggested. </a:t>
            </a:r>
          </a:p>
          <a:p>
            <a:pPr algn="just"/>
            <a:r>
              <a:rPr lang="en-US" sz="1200" kern="1200" dirty="0">
                <a:solidFill>
                  <a:schemeClr val="tx1"/>
                </a:solidFill>
                <a:effectLst/>
                <a:latin typeface="+mn-lt"/>
                <a:ea typeface="+mn-ea"/>
                <a:cs typeface="+mn-cs"/>
              </a:rPr>
              <a:t>The Baltimore team's study, which started in 1958, also asked participants about their thoughts on aging, and expecting to find no connection between the two. But they soon discovered that people with a positive attitude toward aging had less cardiovascular disease, they produced less cortisol -- a stress hormone -- over time, and autopsy findings showed less frequent dementia. </a:t>
            </a:r>
          </a:p>
          <a:p>
            <a:pPr algn="just"/>
            <a:r>
              <a:rPr lang="en-US" sz="1200" kern="1200" dirty="0">
                <a:solidFill>
                  <a:schemeClr val="tx1"/>
                </a:solidFill>
                <a:effectLst/>
                <a:latin typeface="+mn-lt"/>
                <a:ea typeface="+mn-ea"/>
                <a:cs typeface="+mn-cs"/>
              </a:rPr>
              <a:t>"Using very, very objective measures, we found that they were much better compared to those that had a negative attitude," </a:t>
            </a:r>
            <a:r>
              <a:rPr lang="en-US" sz="1200" kern="1200" dirty="0" err="1">
                <a:solidFill>
                  <a:schemeClr val="tx1"/>
                </a:solidFill>
                <a:effectLst/>
                <a:latin typeface="+mn-lt"/>
                <a:ea typeface="+mn-ea"/>
                <a:cs typeface="+mn-cs"/>
              </a:rPr>
              <a:t>Ferrucci</a:t>
            </a:r>
            <a:r>
              <a:rPr lang="en-US" sz="1200" kern="1200" dirty="0">
                <a:solidFill>
                  <a:schemeClr val="tx1"/>
                </a:solidFill>
                <a:effectLst/>
                <a:latin typeface="+mn-lt"/>
                <a:ea typeface="+mn-ea"/>
                <a:cs typeface="+mn-cs"/>
              </a:rPr>
              <a:t> said.</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s-GT" dirty="0"/>
              <a:t> </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1690868"/>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Four diseases and disorders in which magnesium might be involved: hypertension and cardiovascular disease, type 2 diabetes, osteoporosis, and migraine headaches.</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7B02D4C-9429-4E94-8704-AD2B5F56B7F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91847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lnSpc>
                <a:spcPct val="120000"/>
              </a:lnSpc>
            </a:pPr>
            <a:r>
              <a:rPr lang="es-GT" sz="1200" b="0" i="0" kern="1200" dirty="0">
                <a:solidFill>
                  <a:schemeClr val="tx1"/>
                </a:solidFill>
                <a:latin typeface="+mn-lt"/>
                <a:ea typeface="+mn-ea"/>
                <a:cs typeface="+mn-cs"/>
              </a:rPr>
              <a:t>No deja de ser curioso que 2 a 6%...¿cuál es el mecanismo? Suplementación podría protegernos y substancias que lo </a:t>
            </a:r>
            <a:r>
              <a:rPr lang="es-GT" sz="1200" b="0" i="0" kern="1200">
                <a:solidFill>
                  <a:schemeClr val="tx1"/>
                </a:solidFill>
                <a:latin typeface="+mn-lt"/>
                <a:ea typeface="+mn-ea"/>
                <a:cs typeface="+mn-cs"/>
              </a:rPr>
              <a:t>disminuyen perjudicarnos</a:t>
            </a:r>
            <a:endParaRPr lang="en-US" sz="1200" b="0" i="0" kern="1200" dirty="0">
              <a:solidFill>
                <a:schemeClr val="tx1"/>
              </a:solidFill>
              <a:latin typeface="+mn-lt"/>
              <a:ea typeface="+mn-ea"/>
              <a:cs typeface="+mn-cs"/>
            </a:endParaRPr>
          </a:p>
          <a:p>
            <a:pPr algn="just">
              <a:lnSpc>
                <a:spcPct val="120000"/>
              </a:lnSpc>
            </a:pPr>
            <a:endParaRPr lang="en-US" sz="1200" b="1" i="0" kern="1200" dirty="0">
              <a:solidFill>
                <a:schemeClr val="tx1"/>
              </a:solidFill>
              <a:latin typeface="+mn-lt"/>
              <a:ea typeface="+mn-ea"/>
              <a:cs typeface="+mn-cs"/>
            </a:endParaRPr>
          </a:p>
          <a:p>
            <a:pPr algn="just">
              <a:lnSpc>
                <a:spcPct val="120000"/>
              </a:lnSpc>
            </a:pPr>
            <a:r>
              <a:rPr lang="en-US" sz="1200" b="1" i="0" kern="1200" dirty="0">
                <a:solidFill>
                  <a:schemeClr val="tx1"/>
                </a:solidFill>
                <a:latin typeface="+mn-lt"/>
                <a:ea typeface="+mn-ea"/>
                <a:cs typeface="+mn-cs"/>
              </a:rPr>
              <a:t>Patients</a:t>
            </a:r>
            <a:r>
              <a:rPr lang="en-US" sz="1200" b="0" i="0" kern="1200" dirty="0">
                <a:solidFill>
                  <a:schemeClr val="tx1"/>
                </a:solidFill>
                <a:latin typeface="+mn-lt"/>
                <a:ea typeface="+mn-ea"/>
                <a:cs typeface="+mn-cs"/>
              </a:rPr>
              <a:t> must contact your health care professional immediately if you experience any serious side effects while taking your fluoroquinolone medicine. Some signs and symptoms of serious side effects include unusual joint or tendon pain, muscle weakness, a “pins and needles” tingling or pricking sensation, numbness in the arms or legs, confusion, and hallucinations. Talk with your health care professional if you have any questions or concerns</a:t>
            </a:r>
          </a:p>
          <a:p>
            <a:pPr algn="just">
              <a:lnSpc>
                <a:spcPct val="120000"/>
              </a:lnSpc>
            </a:pPr>
            <a:r>
              <a:rPr lang="en-US" dirty="0">
                <a:solidFill>
                  <a:srgbClr val="000000"/>
                </a:solidFill>
              </a:rPr>
              <a:t>Mg++ chelation harming interactions in the chondrocyte. </a:t>
            </a:r>
            <a:r>
              <a:rPr lang="en-US" sz="1200" dirty="0">
                <a:solidFill>
                  <a:srgbClr val="685D55"/>
                </a:solidFill>
              </a:rPr>
              <a:t>A </a:t>
            </a:r>
            <a:r>
              <a:rPr lang="en-US" sz="1200" dirty="0" err="1">
                <a:solidFill>
                  <a:srgbClr val="685D55"/>
                </a:solidFill>
              </a:rPr>
              <a:t>chelant</a:t>
            </a:r>
            <a:r>
              <a:rPr lang="en-US" sz="1200" dirty="0">
                <a:solidFill>
                  <a:srgbClr val="685D55"/>
                </a:solidFill>
              </a:rPr>
              <a:t>, or sequestering agent, or heavy metal antagonist, is a substance that forms compounds with heavy metal ions. These compounds are known as chelates. The word comes from the Greek </a:t>
            </a:r>
            <a:r>
              <a:rPr lang="en-US" sz="1200" dirty="0" err="1">
                <a:solidFill>
                  <a:srgbClr val="685D55"/>
                </a:solidFill>
              </a:rPr>
              <a:t>chele</a:t>
            </a:r>
            <a:r>
              <a:rPr lang="en-US" sz="1200" dirty="0">
                <a:solidFill>
                  <a:srgbClr val="685D55"/>
                </a:solidFill>
              </a:rPr>
              <a:t> that means “to claw”</a:t>
            </a:r>
            <a:endParaRPr lang="es-GT" sz="1200" b="0" i="0" kern="1200" dirty="0">
              <a:solidFill>
                <a:schemeClr val="tx1"/>
              </a:solidFill>
              <a:latin typeface="+mn-lt"/>
              <a:ea typeface="+mn-ea"/>
              <a:cs typeface="+mn-cs"/>
            </a:endParaRPr>
          </a:p>
          <a:p>
            <a:pPr algn="just">
              <a:lnSpc>
                <a:spcPct val="120000"/>
              </a:lnSpc>
            </a:pPr>
            <a:endParaRPr lang="en-US" dirty="0">
              <a:solidFill>
                <a:srgbClr val="000000"/>
              </a:solidFill>
            </a:endParaRP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74</a:t>
            </a:fld>
            <a:endParaRPr lang="en-US"/>
          </a:p>
        </p:txBody>
      </p:sp>
    </p:spTree>
    <p:extLst>
      <p:ext uri="{BB962C8B-B14F-4D97-AF65-F5344CB8AC3E}">
        <p14:creationId xmlns:p14="http://schemas.microsoft.com/office/powerpoint/2010/main" val="338312638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Very few foods in nature contain vitamin D. The flesh of fatty fish (such as salmon, tuna, and mackerel) and fish liver oils are among the best sources. Small amounts of vitamin D are found in beef liver, cheese, and egg yolks. Vitamin D in these foods is primarily in the form of vitamin D</a:t>
            </a:r>
            <a:r>
              <a:rPr lang="en-US" sz="1200" kern="1200" baseline="-25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and its metabolite 25(OH)D</a:t>
            </a:r>
            <a:r>
              <a:rPr lang="en-US" sz="1200" kern="1200" baseline="-25000" dirty="0">
                <a:solidFill>
                  <a:schemeClr val="tx1"/>
                </a:solidFill>
                <a:effectLst/>
                <a:latin typeface="+mn-lt"/>
                <a:ea typeface="+mn-ea"/>
                <a:cs typeface="+mn-cs"/>
              </a:rPr>
              <a:t>3</a:t>
            </a:r>
            <a:r>
              <a:rPr lang="en-US" sz="1200" kern="1200" dirty="0">
                <a:solidFill>
                  <a:schemeClr val="tx1"/>
                </a:solidFill>
                <a:effectLst/>
                <a:latin typeface="+mn-lt"/>
                <a:ea typeface="+mn-ea"/>
                <a:cs typeface="+mn-cs"/>
              </a:rPr>
              <a:t>. Some mushrooms provide vitamin D</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in variable amounts. Mushrooms with enhanced levels of vitamin D</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from being exposed to ultraviolet light under controlled conditions are also available.</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Vitamin D promotes </a:t>
            </a:r>
            <a:r>
              <a:rPr lang="en-US" sz="1200" u="sng" kern="1200" dirty="0">
                <a:solidFill>
                  <a:schemeClr val="tx1"/>
                </a:solidFill>
                <a:effectLst/>
                <a:latin typeface="+mn-lt"/>
                <a:ea typeface="+mn-ea"/>
                <a:cs typeface="+mn-cs"/>
                <a:hlinkClick r:id="rId3"/>
              </a:rPr>
              <a:t>calcium</a:t>
            </a:r>
            <a:r>
              <a:rPr lang="en-US" sz="1200" kern="1200" dirty="0">
                <a:solidFill>
                  <a:schemeClr val="tx1"/>
                </a:solidFill>
                <a:effectLst/>
                <a:latin typeface="+mn-lt"/>
                <a:ea typeface="+mn-ea"/>
                <a:cs typeface="+mn-cs"/>
              </a:rPr>
              <a:t> absorption in the gut and maintains adequate serum calcium and phosphate concentrations to enable normal mineralization of bone and to prevent </a:t>
            </a:r>
            <a:r>
              <a:rPr lang="en-US" sz="1200" kern="1200" dirty="0" err="1">
                <a:solidFill>
                  <a:schemeClr val="tx1"/>
                </a:solidFill>
                <a:effectLst/>
                <a:latin typeface="+mn-lt"/>
                <a:ea typeface="+mn-ea"/>
                <a:cs typeface="+mn-cs"/>
              </a:rPr>
              <a:t>hypocalcemic</a:t>
            </a:r>
            <a:r>
              <a:rPr lang="en-US" sz="1200" kern="1200" dirty="0">
                <a:solidFill>
                  <a:schemeClr val="tx1"/>
                </a:solidFill>
                <a:effectLst/>
                <a:latin typeface="+mn-lt"/>
                <a:ea typeface="+mn-ea"/>
                <a:cs typeface="+mn-cs"/>
              </a:rPr>
              <a:t> tetany</a:t>
            </a:r>
          </a:p>
          <a:p>
            <a:pPr marL="0" marR="0" lvl="0" indent="0" algn="just" defTabSz="914400" rtl="0" eaLnBrk="1" fontAlgn="auto" latinLnBrk="0" hangingPunct="1">
              <a:lnSpc>
                <a:spcPct val="100000"/>
              </a:lnSpc>
              <a:spcBef>
                <a:spcPts val="0"/>
              </a:spcBef>
              <a:spcAft>
                <a:spcPts val="0"/>
              </a:spcAft>
              <a:buClrTx/>
              <a:buSzTx/>
              <a:buFontTx/>
              <a:buNone/>
              <a:tabLst/>
              <a:defRPr/>
            </a:pPr>
            <a:r>
              <a:rPr lang="es-GT" dirty="0"/>
              <a:t>Latitud geográfica no predice niveles. Nubes disminuyen en 50% la radiación ultravioleta B, bloqueadores, polución reduce en 60%,  fenobarbital y fenitoína aumentan el metabolismo.</a:t>
            </a:r>
          </a:p>
          <a:p>
            <a:pPr marL="0" marR="0" lvl="0" indent="0" algn="just" defTabSz="914400" rtl="0" eaLnBrk="1" fontAlgn="auto" latinLnBrk="0" hangingPunct="1">
              <a:lnSpc>
                <a:spcPct val="100000"/>
              </a:lnSpc>
              <a:spcBef>
                <a:spcPts val="0"/>
              </a:spcBef>
              <a:spcAft>
                <a:spcPts val="0"/>
              </a:spcAft>
              <a:buClrTx/>
              <a:buSzTx/>
              <a:buFontTx/>
              <a:buNone/>
              <a:tabLst/>
              <a:defRPr/>
            </a:pPr>
            <a:r>
              <a:rPr lang="es-GT" dirty="0"/>
              <a:t>Exceso: arritmias, calcificación vascular, cálculos renales.</a:t>
            </a:r>
            <a:endParaRPr lang="en-US" dirty="0"/>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75</a:t>
            </a:fld>
            <a:endParaRPr lang="en-US"/>
          </a:p>
        </p:txBody>
      </p:sp>
    </p:spTree>
    <p:extLst>
      <p:ext uri="{BB962C8B-B14F-4D97-AF65-F5344CB8AC3E}">
        <p14:creationId xmlns:p14="http://schemas.microsoft.com/office/powerpoint/2010/main" val="169206439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kern="1200" dirty="0">
                <a:solidFill>
                  <a:schemeClr val="tx1"/>
                </a:solidFill>
                <a:effectLst/>
                <a:latin typeface="+mn-lt"/>
                <a:ea typeface="+mn-ea"/>
                <a:cs typeface="+mn-cs"/>
              </a:rPr>
              <a:t>La vitamina D tiene muchas funciones que van más allá  de la absorción de Ca y mineralización ósea</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Vitamin D promotes </a:t>
            </a:r>
            <a:r>
              <a:rPr lang="en-US" sz="1200" u="sng" kern="1200" dirty="0">
                <a:solidFill>
                  <a:schemeClr val="tx1"/>
                </a:solidFill>
                <a:effectLst/>
                <a:latin typeface="+mn-lt"/>
                <a:ea typeface="+mn-ea"/>
                <a:cs typeface="+mn-cs"/>
                <a:hlinkClick r:id="rId3"/>
              </a:rPr>
              <a:t>calcium</a:t>
            </a:r>
            <a:r>
              <a:rPr lang="en-US" sz="1200" kern="1200" dirty="0">
                <a:solidFill>
                  <a:schemeClr val="tx1"/>
                </a:solidFill>
                <a:effectLst/>
                <a:latin typeface="+mn-lt"/>
                <a:ea typeface="+mn-ea"/>
                <a:cs typeface="+mn-cs"/>
              </a:rPr>
              <a:t> absorption in the gut and maintains adequate serum calcium and phosphate concentrations to enable normal mineralization of bone and to prevent </a:t>
            </a:r>
            <a:r>
              <a:rPr lang="en-US" sz="1200" kern="1200" dirty="0" err="1">
                <a:solidFill>
                  <a:schemeClr val="tx1"/>
                </a:solidFill>
                <a:effectLst/>
                <a:latin typeface="+mn-lt"/>
                <a:ea typeface="+mn-ea"/>
                <a:cs typeface="+mn-cs"/>
              </a:rPr>
              <a:t>hypocalcemic</a:t>
            </a:r>
            <a:r>
              <a:rPr lang="en-US" sz="1200" kern="1200" dirty="0">
                <a:solidFill>
                  <a:schemeClr val="tx1"/>
                </a:solidFill>
                <a:effectLst/>
                <a:latin typeface="+mn-lt"/>
                <a:ea typeface="+mn-ea"/>
                <a:cs typeface="+mn-cs"/>
              </a:rPr>
              <a:t> tetany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Rickets and </a:t>
            </a:r>
            <a:r>
              <a:rPr lang="en-US" sz="1200" kern="1200" dirty="0" err="1">
                <a:solidFill>
                  <a:schemeClr val="tx1"/>
                </a:solidFill>
                <a:effectLst/>
                <a:latin typeface="+mn-lt"/>
                <a:ea typeface="+mn-ea"/>
                <a:cs typeface="+mn-cs"/>
              </a:rPr>
              <a:t>osteomalacia</a:t>
            </a:r>
            <a:r>
              <a:rPr lang="en-US" sz="1200" kern="1200" dirty="0">
                <a:solidFill>
                  <a:schemeClr val="tx1"/>
                </a:solidFill>
                <a:effectLst/>
                <a:latin typeface="+mn-lt"/>
                <a:ea typeface="+mn-ea"/>
                <a:cs typeface="+mn-cs"/>
              </a:rPr>
              <a:t> are the classical vitamin D deficiency diseases. In children, vitamin D deficiency causes rickets, a disease characterized by a failure of bone tissue to properly mineralize, resulting in soft bones and skeletal deformities. Rickets was first described in the mid-17th century by British researchers. In the late 19th and early 20th centuries, German physicians noted that consuming 1–3 teaspoons/day of cod liver oil could reverse rickets. The fortification of milk with vitamin D beginning in the 1930s has made rickets a rare disease in the United States, although it is still reported periodically, particularly among African American infants and children.</a:t>
            </a:r>
            <a:endParaRPr lang="en-US" dirty="0"/>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76</a:t>
            </a:fld>
            <a:endParaRPr lang="en-US"/>
          </a:p>
        </p:txBody>
      </p:sp>
    </p:spTree>
    <p:extLst>
      <p:ext uri="{BB962C8B-B14F-4D97-AF65-F5344CB8AC3E}">
        <p14:creationId xmlns:p14="http://schemas.microsoft.com/office/powerpoint/2010/main" val="3448782739"/>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77</a:t>
            </a:fld>
            <a:endParaRPr lang="en-US"/>
          </a:p>
        </p:txBody>
      </p:sp>
    </p:spTree>
    <p:extLst>
      <p:ext uri="{BB962C8B-B14F-4D97-AF65-F5344CB8AC3E}">
        <p14:creationId xmlns:p14="http://schemas.microsoft.com/office/powerpoint/2010/main" val="16610238"/>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kern="1200" dirty="0">
                <a:solidFill>
                  <a:schemeClr val="tx1"/>
                </a:solidFill>
                <a:effectLst/>
                <a:latin typeface="+mn-lt"/>
                <a:ea typeface="+mn-ea"/>
                <a:cs typeface="+mn-cs"/>
              </a:rPr>
              <a:t>A growing body of research suggests that vitamin D might play some role in the prevention and treatment of type 1 and type 2 diabetes, hypertension, glucose intolerance, multiple sclerosis, and other medical conditions. However, most evidence for these roles comes from in vitro, animal, and epidemiological studies, not the randomized clinical trials considered to be more definitive [</a:t>
            </a:r>
            <a:r>
              <a:rPr lang="en-US" sz="1200" u="sng" kern="1200" dirty="0">
                <a:solidFill>
                  <a:schemeClr val="tx1"/>
                </a:solidFill>
                <a:effectLst/>
                <a:latin typeface="+mn-lt"/>
                <a:ea typeface="+mn-ea"/>
                <a:cs typeface="+mn-cs"/>
                <a:hlinkClick r:id="rId3"/>
              </a:rPr>
              <a:t>1</a:t>
            </a:r>
            <a:r>
              <a:rPr lang="en-US" sz="1200" kern="1200" dirty="0">
                <a:solidFill>
                  <a:schemeClr val="tx1"/>
                </a:solidFill>
                <a:effectLst/>
                <a:latin typeface="+mn-lt"/>
                <a:ea typeface="+mn-ea"/>
                <a:cs typeface="+mn-cs"/>
              </a:rPr>
              <a:t>]. Until such trials are conducted, the implications of the available evidence for public health and patient care will be debated. One meta-analysis found use of vitamin D supplements to be associated with a statistically significant reduction in overall mortality from any cause, but a reanalysis of the data found no association. A systematic review of these and other health outcomes related to vitamin D and calcium intakes, both alone and in combination, was published in August 2009.</a:t>
            </a:r>
          </a:p>
          <a:p>
            <a:pPr fontAlgn="base"/>
            <a:r>
              <a:rPr lang="en-US" sz="1200" kern="1200" dirty="0">
                <a:solidFill>
                  <a:schemeClr val="tx1"/>
                </a:solidFill>
                <a:effectLst/>
                <a:latin typeface="+mn-lt"/>
                <a:ea typeface="+mn-ea"/>
                <a:cs typeface="+mn-cs"/>
              </a:rPr>
              <a:t>Vitamin D supplementation was associated with a 50% reduction in the risk of experiencing an asthma attack resulting in a emergency department visit or hospitalization, according to a meta-analysis using patient-level data.</a:t>
            </a:r>
          </a:p>
          <a:p>
            <a:r>
              <a:rPr lang="en-US" sz="1200" kern="1200" dirty="0">
                <a:solidFill>
                  <a:schemeClr val="tx1"/>
                </a:solidFill>
                <a:effectLst/>
                <a:latin typeface="+mn-lt"/>
                <a:ea typeface="+mn-ea"/>
                <a:cs typeface="+mn-cs"/>
              </a:rPr>
              <a:t>With 955 asthma patients participating in seven randomized controlled trials, the analysis also showed oral vitamin D use to be associated with a 30% reduction in the rate of asthma attacks requiring treatment with steroid pills or injections.</a:t>
            </a:r>
          </a:p>
          <a:p>
            <a:r>
              <a:rPr lang="en-US" sz="1200" kern="1200" dirty="0">
                <a:solidFill>
                  <a:schemeClr val="tx1"/>
                </a:solidFill>
                <a:effectLst/>
                <a:latin typeface="+mn-lt"/>
                <a:ea typeface="+mn-ea"/>
                <a:cs typeface="+mn-cs"/>
              </a:rPr>
              <a:t>In a </a:t>
            </a:r>
            <a:r>
              <a:rPr lang="en-US" sz="1200" u="none" kern="1200" dirty="0">
                <a:solidFill>
                  <a:schemeClr val="tx1"/>
                </a:solidFill>
                <a:effectLst/>
                <a:latin typeface="+mn-lt"/>
                <a:ea typeface="+mn-ea"/>
                <a:cs typeface="+mn-cs"/>
              </a:rPr>
              <a:t>recent Cochrane review</a:t>
            </a:r>
            <a:r>
              <a:rPr lang="en-US" sz="1200" kern="1200" dirty="0">
                <a:solidFill>
                  <a:schemeClr val="tx1"/>
                </a:solidFill>
                <a:effectLst/>
                <a:latin typeface="+mn-lt"/>
                <a:ea typeface="+mn-ea"/>
                <a:cs typeface="+mn-cs"/>
              </a:rPr>
              <a:t>, the researchers concluded that vitamin D supplementation was associated with a 37% reduction in the risk of asthma exacerbations requiring systemic corticosteroids</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78</a:t>
            </a:fld>
            <a:endParaRPr lang="en-US"/>
          </a:p>
        </p:txBody>
      </p:sp>
    </p:spTree>
    <p:extLst>
      <p:ext uri="{BB962C8B-B14F-4D97-AF65-F5344CB8AC3E}">
        <p14:creationId xmlns:p14="http://schemas.microsoft.com/office/powerpoint/2010/main" val="100260082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GT" sz="1200" kern="1200" noProof="0" dirty="0">
                <a:solidFill>
                  <a:schemeClr val="tx1"/>
                </a:solidFill>
                <a:effectLst/>
                <a:latin typeface="+mn-lt"/>
                <a:ea typeface="+mn-ea"/>
                <a:cs typeface="+mn-cs"/>
              </a:rPr>
              <a:t>La deficiencia no solo afecta al tejido óseo</a:t>
            </a:r>
            <a:r>
              <a:rPr lang="en-US" sz="1200" kern="1200" dirty="0">
                <a:solidFill>
                  <a:schemeClr val="tx1"/>
                </a:solidFill>
                <a:effectLst/>
                <a:latin typeface="+mn-lt"/>
                <a:ea typeface="+mn-ea"/>
                <a:cs typeface="+mn-cs"/>
              </a:rPr>
              <a:t>…</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Older adults are at increased risk of developing vitamin D insufficiency in part because, as they age, skin cannot synthesize vitamin D as efficiently, they are likely to spend more time indoors, and they may have inadequate intakes of the vitamin. As many as half of older adults in the United States with hip fractures could have serum 25(OH)D levels &lt;30 </a:t>
            </a:r>
            <a:r>
              <a:rPr lang="en-US" sz="1200" kern="1200" dirty="0" err="1">
                <a:solidFill>
                  <a:schemeClr val="tx1"/>
                </a:solidFill>
                <a:effectLst/>
                <a:latin typeface="+mn-lt"/>
                <a:ea typeface="+mn-ea"/>
                <a:cs typeface="+mn-cs"/>
              </a:rPr>
              <a:t>nmol</a:t>
            </a:r>
            <a:r>
              <a:rPr lang="en-US" sz="1200" kern="1200" dirty="0">
                <a:solidFill>
                  <a:schemeClr val="tx1"/>
                </a:solidFill>
                <a:effectLst/>
                <a:latin typeface="+mn-lt"/>
                <a:ea typeface="+mn-ea"/>
                <a:cs typeface="+mn-cs"/>
              </a:rPr>
              <a:t>/L (&lt;12 ng/mL). &gt;50 </a:t>
            </a:r>
            <a:r>
              <a:rPr lang="en-US" sz="1200" kern="1200" dirty="0" err="1">
                <a:solidFill>
                  <a:schemeClr val="tx1"/>
                </a:solidFill>
                <a:effectLst/>
                <a:latin typeface="+mn-lt"/>
                <a:ea typeface="+mn-ea"/>
                <a:cs typeface="+mn-cs"/>
              </a:rPr>
              <a:t>nmol</a:t>
            </a:r>
            <a:r>
              <a:rPr lang="en-US" sz="1200" kern="1200" dirty="0">
                <a:solidFill>
                  <a:schemeClr val="tx1"/>
                </a:solidFill>
                <a:effectLst/>
                <a:latin typeface="+mn-lt"/>
                <a:ea typeface="+mn-ea"/>
                <a:cs typeface="+mn-cs"/>
              </a:rPr>
              <a:t>/L or &gt;20 ng/ml are generally considered adequate for bone and overall health in healthy individuals.</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79</a:t>
            </a:fld>
            <a:endParaRPr lang="en-US"/>
          </a:p>
        </p:txBody>
      </p:sp>
    </p:spTree>
    <p:extLst>
      <p:ext uri="{BB962C8B-B14F-4D97-AF65-F5344CB8AC3E}">
        <p14:creationId xmlns:p14="http://schemas.microsoft.com/office/powerpoint/2010/main" val="323057544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n-US" dirty="0" err="1"/>
              <a:t>ethods</a:t>
            </a:r>
            <a:r>
              <a:rPr lang="en-US" dirty="0"/>
              <a:t>: Prospective, controlled clinical Trial including 64 women aged 45-70 years, who had not had their last menstruation for at least one year. Subjects were divided into two groups: low </a:t>
            </a:r>
            <a:r>
              <a:rPr lang="en-US" dirty="0" err="1"/>
              <a:t>aMM</a:t>
            </a:r>
            <a:r>
              <a:rPr lang="en-US" dirty="0"/>
              <a:t> (n = 32), and normal </a:t>
            </a:r>
            <a:r>
              <a:rPr lang="en-US" dirty="0" err="1"/>
              <a:t>aMM</a:t>
            </a:r>
            <a:r>
              <a:rPr lang="en-US" dirty="0"/>
              <a:t> (n32). Femoral neck BMD and muscle mass were measured by DXA at baseline and after twelve months. Pairwise and independent t tests were used for data analysis. Results: Baseline weight, BMI and muscle mass (total and appendicular) significantly differ between groups (p &lt; 0.05). After twelve months, femoral neck BMD was significantly lower in the group with low </a:t>
            </a:r>
            <a:r>
              <a:rPr lang="en-US" dirty="0" err="1"/>
              <a:t>aMM</a:t>
            </a:r>
            <a:r>
              <a:rPr lang="en-US" dirty="0"/>
              <a:t>, whereas no significant difference was observed in the group with normal </a:t>
            </a:r>
            <a:r>
              <a:rPr lang="en-US" dirty="0" err="1"/>
              <a:t>aMM</a:t>
            </a:r>
            <a:r>
              <a:rPr lang="en-US" dirty="0"/>
              <a:t> (p &lt; 0.05). Conclusion: In postmenopausal women, low appendicular muscle mass is associated negatively with femoral neck BMD in a short period of time.</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lgn="just"/>
            <a:r>
              <a:rPr lang="en-US" sz="1200" b="0" i="0" u="none" strike="noStrike" kern="1200" baseline="0" dirty="0">
                <a:solidFill>
                  <a:schemeClr val="tx1"/>
                </a:solidFill>
                <a:latin typeface="+mn-lt"/>
                <a:ea typeface="+mn-ea"/>
                <a:cs typeface="+mn-cs"/>
              </a:rPr>
              <a:t>Introduction Improving vitamin D status might improve muscle function and muscle mass that lead to sarcopenia in older subjects. The aim of this randomized, controlled, double-blind study was to examine the effect of vitamin D supplementation on handgrip strength and appendicular skeletal muscle mass in pre-sarcopenic older Lebanese subjects. We also examined whether this effect differs in normal vs. obese subjects.</a:t>
            </a:r>
          </a:p>
          <a:p>
            <a:pPr algn="just"/>
            <a:r>
              <a:rPr lang="en-US" sz="1200" b="0" i="0" u="none" strike="noStrike" kern="1200" baseline="0" dirty="0">
                <a:solidFill>
                  <a:schemeClr val="tx1"/>
                </a:solidFill>
                <a:latin typeface="+mn-lt"/>
                <a:ea typeface="+mn-ea"/>
                <a:cs typeface="+mn-cs"/>
              </a:rPr>
              <a:t>Methods Participants (n = 128; 62 men and 66 women) deficient in vitamin D (25(OH)D = 12.92 ± 4.3 ng/ml) were recruited from Saint Charles Hospital, Beirut, Lebanon. The participants were given a supplement of 10,000 IU of cholecalciferol (vitamin D group; n = 64) to be taken three times a week or a placebo tablet (placebo group; n = 64) for 6 months. One hundred fifteen subjects completed the study: 59 had normal weight, while 56 were obese. Strength and functional assessment and biochemical</a:t>
            </a:r>
          </a:p>
          <a:p>
            <a:pPr algn="just"/>
            <a:r>
              <a:rPr lang="en-US" sz="1200" b="0" i="0" u="none" strike="noStrike" kern="1200" baseline="0" dirty="0">
                <a:solidFill>
                  <a:schemeClr val="tx1"/>
                </a:solidFill>
                <a:latin typeface="+mn-lt"/>
                <a:ea typeface="+mn-ea"/>
                <a:cs typeface="+mn-cs"/>
              </a:rPr>
              <a:t>analysis were performed at the start and after 6 months.</a:t>
            </a:r>
          </a:p>
          <a:p>
            <a:pPr algn="just"/>
            <a:r>
              <a:rPr lang="en-US" sz="1200" b="0" i="0" u="none" strike="noStrike" kern="1200" baseline="0" dirty="0">
                <a:solidFill>
                  <a:schemeClr val="tx1"/>
                </a:solidFill>
                <a:latin typeface="+mn-lt"/>
                <a:ea typeface="+mn-ea"/>
                <a:cs typeface="+mn-cs"/>
              </a:rPr>
              <a:t>Results Compared to placebo, the vitamin D supplemented group showed significant improvements in appendicular skeletal muscle mass (ASMM) (P &lt; 0.001) but not in   handgrip strength (P = 0.2901). ANCOVA for ASMM adjusting for obesity and including the interaction between obesity and vitamin D showed a significant interaction. The increase in ASMM with vitamin D in normal-weight subjects was higher than that of obese subjects (B = 35.09 vs. B = 2.19).</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80</a:t>
            </a:fld>
            <a:endParaRPr lang="en-US"/>
          </a:p>
        </p:txBody>
      </p:sp>
    </p:spTree>
    <p:extLst>
      <p:ext uri="{BB962C8B-B14F-4D97-AF65-F5344CB8AC3E}">
        <p14:creationId xmlns:p14="http://schemas.microsoft.com/office/powerpoint/2010/main" val="32061374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72983319"/>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lang="es-GT" dirty="0"/>
              <a:t>1585 pacientes, 89% menores de 40 años, 57% 41-60 años, 32% &gt;60 años </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82</a:t>
            </a:fld>
            <a:endParaRPr lang="en-US"/>
          </a:p>
        </p:txBody>
      </p:sp>
    </p:spTree>
    <p:extLst>
      <p:ext uri="{BB962C8B-B14F-4D97-AF65-F5344CB8AC3E}">
        <p14:creationId xmlns:p14="http://schemas.microsoft.com/office/powerpoint/2010/main" val="3244000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dirty="0"/>
              <a:t>Así que en los próximos minutos este será el tema central de esta presentación. ¿Estamos realmente programado para convertirnos en obsoletos, inútiles e inservibles o podemos envejecer exitosamente involucrados activamente en la vida. Mi nombre es…soy…y agradezco de sobremanera al comité organizador esta distinción. ¿Obsolescencia programada o envejecimiento exitoso?</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a:t>
            </a:fld>
            <a:endParaRPr lang="en-US"/>
          </a:p>
        </p:txBody>
      </p:sp>
    </p:spTree>
    <p:extLst>
      <p:ext uri="{BB962C8B-B14F-4D97-AF65-F5344CB8AC3E}">
        <p14:creationId xmlns:p14="http://schemas.microsoft.com/office/powerpoint/2010/main" val="91507631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kern="1200" dirty="0">
                <a:solidFill>
                  <a:schemeClr val="tx1"/>
                </a:solidFill>
                <a:effectLst/>
                <a:latin typeface="+mn-lt"/>
                <a:ea typeface="+mn-ea"/>
                <a:cs typeface="+mn-cs"/>
              </a:rPr>
              <a:t>Corticosteroid medications such as prednisone, often prescribed to reduce inflammation, can reduce calcium absorption and impair vitamin D metabolism. These effects can further contribute to the loss of bone and the development of osteoporosis associated with their long-term use.</a:t>
            </a:r>
          </a:p>
          <a:p>
            <a:pPr algn="just"/>
            <a:r>
              <a:rPr lang="en-US" sz="1200" b="1" i="1" kern="1200" dirty="0">
                <a:solidFill>
                  <a:schemeClr val="tx1"/>
                </a:solidFill>
                <a:effectLst/>
                <a:latin typeface="+mn-lt"/>
                <a:ea typeface="+mn-ea"/>
                <a:cs typeface="+mn-cs"/>
              </a:rPr>
              <a:t>Other medications</a:t>
            </a:r>
          </a:p>
          <a:p>
            <a:pPr algn="just"/>
            <a:r>
              <a:rPr lang="en-US" sz="1200" b="0" i="0" kern="1200" dirty="0">
                <a:solidFill>
                  <a:schemeClr val="tx1"/>
                </a:solidFill>
                <a:effectLst/>
                <a:latin typeface="+mn-lt"/>
                <a:ea typeface="+mn-ea"/>
                <a:cs typeface="+mn-cs"/>
              </a:rPr>
              <a:t>Both the weight-loss drug orlistat (brand names Xenical® and </a:t>
            </a:r>
            <a:r>
              <a:rPr lang="en-US" sz="1200" b="0" i="0" kern="1200" dirty="0" err="1">
                <a:solidFill>
                  <a:schemeClr val="tx1"/>
                </a:solidFill>
                <a:effectLst/>
                <a:latin typeface="+mn-lt"/>
                <a:ea typeface="+mn-ea"/>
                <a:cs typeface="+mn-cs"/>
              </a:rPr>
              <a:t>alli</a:t>
            </a:r>
            <a:r>
              <a:rPr lang="en-US" sz="1200" b="0" i="0" kern="1200" baseline="30000" dirty="0" err="1">
                <a:solidFill>
                  <a:schemeClr val="tx1"/>
                </a:solidFill>
                <a:effectLst/>
                <a:latin typeface="+mn-lt"/>
                <a:ea typeface="+mn-ea"/>
                <a:cs typeface="+mn-cs"/>
              </a:rPr>
              <a:t>TM</a:t>
            </a:r>
            <a:r>
              <a:rPr lang="en-US" sz="1200" b="0" i="0" kern="1200" dirty="0">
                <a:solidFill>
                  <a:schemeClr val="tx1"/>
                </a:solidFill>
                <a:effectLst/>
                <a:latin typeface="+mn-lt"/>
                <a:ea typeface="+mn-ea"/>
                <a:cs typeface="+mn-cs"/>
              </a:rPr>
              <a:t>) and the cholesterol-lowering drug cholestyramine (brand names Questran®, </a:t>
            </a:r>
            <a:r>
              <a:rPr lang="en-US" sz="1200" b="0" i="0" kern="1200" dirty="0" err="1">
                <a:solidFill>
                  <a:schemeClr val="tx1"/>
                </a:solidFill>
                <a:effectLst/>
                <a:latin typeface="+mn-lt"/>
                <a:ea typeface="+mn-ea"/>
                <a:cs typeface="+mn-cs"/>
              </a:rPr>
              <a:t>LoCholest</a:t>
            </a:r>
            <a:r>
              <a:rPr lang="en-US" sz="1200" b="0" i="0" kern="1200" dirty="0">
                <a:solidFill>
                  <a:schemeClr val="tx1"/>
                </a:solidFill>
                <a:effectLst/>
                <a:latin typeface="+mn-lt"/>
                <a:ea typeface="+mn-ea"/>
                <a:cs typeface="+mn-cs"/>
              </a:rPr>
              <a:t>®, and </a:t>
            </a:r>
            <a:r>
              <a:rPr lang="en-US" sz="1200" b="0" i="0" kern="1200" dirty="0" err="1">
                <a:solidFill>
                  <a:schemeClr val="tx1"/>
                </a:solidFill>
                <a:effectLst/>
                <a:latin typeface="+mn-lt"/>
                <a:ea typeface="+mn-ea"/>
                <a:cs typeface="+mn-cs"/>
              </a:rPr>
              <a:t>Prevalite</a:t>
            </a:r>
            <a:r>
              <a:rPr lang="en-US" sz="1200" b="0" i="0" kern="1200" dirty="0">
                <a:solidFill>
                  <a:schemeClr val="tx1"/>
                </a:solidFill>
                <a:effectLst/>
                <a:latin typeface="+mn-lt"/>
                <a:ea typeface="+mn-ea"/>
                <a:cs typeface="+mn-cs"/>
              </a:rPr>
              <a:t>®) can reduce the absorption of vitamin D and other fat-soluble vitamins. Both phenobarbital and phenytoin (brand name Dilantin®), used to prevent and control epileptic seizures, increase the hepatic metabolism of vitamin D to inactive compounds and reduce calcium absorption.</a:t>
            </a:r>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83</a:t>
            </a:fld>
            <a:endParaRPr lang="en-US"/>
          </a:p>
        </p:txBody>
      </p:sp>
    </p:spTree>
    <p:extLst>
      <p:ext uri="{BB962C8B-B14F-4D97-AF65-F5344CB8AC3E}">
        <p14:creationId xmlns:p14="http://schemas.microsoft.com/office/powerpoint/2010/main" val="303817615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sz="1200" b="0" i="0" kern="1200" dirty="0">
                <a:solidFill>
                  <a:schemeClr val="tx1"/>
                </a:solidFill>
                <a:effectLst/>
                <a:latin typeface="+mn-lt"/>
                <a:ea typeface="+mn-ea"/>
                <a:cs typeface="+mn-cs"/>
              </a:rPr>
              <a:t>The FNB committee cited research which found that vitamin D intakes of 5,000 IU/day achieved serum 25(OH)D concentrations between 100–150 nmol/L (40–60 ng/mL), but no greater. Applying an uncertainty factor of 20% to this intake value gave a UL of 4,000 IU which the FNB applied to children aged 9 and older and adults, with corresponding lower amounts for younger children.</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84</a:t>
            </a:fld>
            <a:endParaRPr lang="en-US"/>
          </a:p>
        </p:txBody>
      </p:sp>
    </p:spTree>
    <p:extLst>
      <p:ext uri="{BB962C8B-B14F-4D97-AF65-F5344CB8AC3E}">
        <p14:creationId xmlns:p14="http://schemas.microsoft.com/office/powerpoint/2010/main" val="156050370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Para la que hay buenas y malas noticias…</a:t>
            </a:r>
            <a:endParaRPr lang="en-US" dirty="0"/>
          </a:p>
        </p:txBody>
      </p:sp>
      <p:sp>
        <p:nvSpPr>
          <p:cNvPr id="4" name="Slide Number Placeholder 3"/>
          <p:cNvSpPr>
            <a:spLocks noGrp="1"/>
          </p:cNvSpPr>
          <p:nvPr>
            <p:ph type="sldNum" sz="quarter" idx="5"/>
          </p:nvPr>
        </p:nvSpPr>
        <p:spPr/>
        <p:txBody>
          <a:bodyPr/>
          <a:lstStyle/>
          <a:p>
            <a:fld id="{77B02D4C-9429-4E94-8704-AD2B5F56B7F0}" type="slidenum">
              <a:rPr lang="en-US" smtClean="0"/>
              <a:t>85</a:t>
            </a:fld>
            <a:endParaRPr lang="en-US"/>
          </a:p>
        </p:txBody>
      </p:sp>
    </p:spTree>
    <p:extLst>
      <p:ext uri="{BB962C8B-B14F-4D97-AF65-F5344CB8AC3E}">
        <p14:creationId xmlns:p14="http://schemas.microsoft.com/office/powerpoint/2010/main" val="1851062031"/>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Malas noticias en relación a la vida sedentaria o en relación a la falta de ejercicio</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86</a:t>
            </a:fld>
            <a:endParaRPr lang="en-US"/>
          </a:p>
        </p:txBody>
      </p:sp>
    </p:spTree>
    <p:extLst>
      <p:ext uri="{BB962C8B-B14F-4D97-AF65-F5344CB8AC3E}">
        <p14:creationId xmlns:p14="http://schemas.microsoft.com/office/powerpoint/2010/main" val="84705924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Patterns of Sedentary Behavior and Mortality in U.S. Middle-Aged and Older Adults: A National Cohort Study </a:t>
            </a:r>
          </a:p>
          <a:p>
            <a:r>
              <a:rPr lang="en-US" dirty="0"/>
              <a:t>Keith M. Diaz, PhD; Virginia J. Howard, PhD; Brent Hutto, MSPH; Natalie </a:t>
            </a:r>
            <a:r>
              <a:rPr lang="en-US" dirty="0" err="1"/>
              <a:t>Colabianchi</a:t>
            </a:r>
            <a:r>
              <a:rPr lang="en-US" dirty="0"/>
              <a:t>, PhD; John E. Vena, PhD; Monika M. Safford, MD; Steven N. Blair, PED; Steven P. Hooker, PhD </a:t>
            </a:r>
          </a:p>
          <a:p>
            <a:r>
              <a:rPr lang="en-US" dirty="0"/>
              <a:t>Published: </a:t>
            </a:r>
            <a:r>
              <a:rPr lang="en-US" i="1" dirty="0"/>
              <a:t>Ann Intern Med.</a:t>
            </a:r>
            <a:r>
              <a:rPr lang="en-US" dirty="0"/>
              <a:t> 2017;167(7):465-475. DOI: 10.7326/M17-0212. Published at </a:t>
            </a:r>
            <a:r>
              <a:rPr lang="en-US" i="1" dirty="0"/>
              <a:t>www.annals.org</a:t>
            </a:r>
            <a:r>
              <a:rPr lang="en-US" dirty="0"/>
              <a:t> on 12 September 2017 </a:t>
            </a:r>
          </a:p>
          <a:p>
            <a:endParaRPr lang="en-US" dirty="0"/>
          </a:p>
          <a:p>
            <a:r>
              <a:rPr lang="en-US" dirty="0"/>
              <a:t>2017 American College of Physicians </a:t>
            </a:r>
          </a:p>
          <a:p>
            <a:endParaRPr lang="es-GT"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Sedentary Time Tied to Higher Death Risk, but Movement Breaks Can Help</a:t>
            </a:r>
            <a:br>
              <a:rPr lang="en-US" dirty="0"/>
            </a:br>
            <a:r>
              <a:rPr lang="en-US" sz="1200" b="0" i="0" kern="1200" dirty="0">
                <a:solidFill>
                  <a:schemeClr val="tx1"/>
                </a:solidFill>
                <a:effectLst/>
                <a:latin typeface="+mn-lt"/>
                <a:ea typeface="+mn-ea"/>
                <a:cs typeface="+mn-cs"/>
              </a:rPr>
              <a:t>By Amy </a:t>
            </a:r>
            <a:r>
              <a:rPr lang="en-US" sz="1200" b="0" i="0" kern="1200" dirty="0" err="1">
                <a:solidFill>
                  <a:schemeClr val="tx1"/>
                </a:solidFill>
                <a:effectLst/>
                <a:latin typeface="+mn-lt"/>
                <a:ea typeface="+mn-ea"/>
                <a:cs typeface="+mn-cs"/>
              </a:rPr>
              <a:t>Orciari</a:t>
            </a:r>
            <a:r>
              <a:rPr lang="en-US" sz="1200" b="0" i="0" kern="1200" dirty="0">
                <a:solidFill>
                  <a:schemeClr val="tx1"/>
                </a:solidFill>
                <a:effectLst/>
                <a:latin typeface="+mn-lt"/>
                <a:ea typeface="+mn-ea"/>
                <a:cs typeface="+mn-cs"/>
              </a:rPr>
              <a:t> Herman</a:t>
            </a:r>
            <a:br>
              <a:rPr lang="en-US" dirty="0"/>
            </a:br>
            <a:br>
              <a:rPr lang="en-US" dirty="0"/>
            </a:br>
            <a:r>
              <a:rPr lang="en-US" sz="1200" b="0" i="0" kern="1200" dirty="0">
                <a:solidFill>
                  <a:schemeClr val="tx1"/>
                </a:solidFill>
                <a:effectLst/>
                <a:latin typeface="+mn-lt"/>
                <a:ea typeface="+mn-ea"/>
                <a:cs typeface="+mn-cs"/>
              </a:rPr>
              <a:t>Adults who spend much of their time sitting have increased mortality risk -- and the risk is even higher when sedentary time is uninterrupted -- according to a prospective study in the Annals of Internal Medicine.</a:t>
            </a:r>
            <a:br>
              <a:rPr lang="en-US" dirty="0"/>
            </a:br>
            <a:br>
              <a:rPr lang="en-US" dirty="0"/>
            </a:br>
            <a:r>
              <a:rPr lang="en-US" sz="1200" b="0" i="0" kern="1200" dirty="0">
                <a:solidFill>
                  <a:schemeClr val="tx1"/>
                </a:solidFill>
                <a:effectLst/>
                <a:latin typeface="+mn-lt"/>
                <a:ea typeface="+mn-ea"/>
                <a:cs typeface="+mn-cs"/>
              </a:rPr>
              <a:t>U.S. researchers followed nearly 8000 adults aged 45 and older for roughly 4 years. Participants wore an accelerometer for at least 10 hours on at least 4 days to measure sedentary behavior.</a:t>
            </a:r>
            <a:br>
              <a:rPr lang="en-US" dirty="0"/>
            </a:br>
            <a:br>
              <a:rPr lang="en-US" dirty="0"/>
            </a:br>
            <a:r>
              <a:rPr lang="en-US" sz="1200" b="0" i="0" kern="1200" dirty="0">
                <a:solidFill>
                  <a:schemeClr val="tx1"/>
                </a:solidFill>
                <a:effectLst/>
                <a:latin typeface="+mn-lt"/>
                <a:ea typeface="+mn-ea"/>
                <a:cs typeface="+mn-cs"/>
              </a:rPr>
              <a:t>During follow-up, 340 participants died. Both greater total amount of sedentary time and longer duration of individual bouts of sedentary time were significantly associated with increased mortality risk -- even after adjustment for moderate-to-vigorous physical activity and cardiovascular risk factors.</a:t>
            </a:r>
            <a:br>
              <a:rPr lang="en-US" dirty="0"/>
            </a:br>
            <a:br>
              <a:rPr lang="en-US" dirty="0"/>
            </a:br>
            <a:r>
              <a:rPr lang="en-US" sz="1200" b="0" i="0" kern="1200" dirty="0">
                <a:solidFill>
                  <a:schemeClr val="tx1"/>
                </a:solidFill>
                <a:effectLst/>
                <a:latin typeface="+mn-lt"/>
                <a:ea typeface="+mn-ea"/>
                <a:cs typeface="+mn-cs"/>
              </a:rPr>
              <a:t>Participants who spent more than 12.5 hours daily in sedentary time and also had sedentary bouts lasting 30 minutes or longer had the greatest mortality risk. Accordingly, the authors suggest that "interrupting sedentary time every 30 minutes may protect against the health risks incurred by prolonged sedentariness."</a:t>
            </a:r>
            <a:br>
              <a:rPr lang="en-US" dirty="0"/>
            </a:br>
            <a:br>
              <a:rPr lang="en-US" dirty="0"/>
            </a:br>
            <a:r>
              <a:rPr lang="en-US" sz="1200" b="0" i="0" kern="1200" dirty="0">
                <a:solidFill>
                  <a:schemeClr val="tx1"/>
                </a:solidFill>
                <a:effectLst/>
                <a:latin typeface="+mn-lt"/>
                <a:ea typeface="+mn-ea"/>
                <a:cs typeface="+mn-cs"/>
              </a:rPr>
              <a:t>Link(s):</a:t>
            </a:r>
            <a:br>
              <a:rPr lang="en-US" dirty="0"/>
            </a:br>
            <a:r>
              <a:rPr lang="en-US" sz="1200" b="0" i="0" kern="1200" dirty="0">
                <a:solidFill>
                  <a:schemeClr val="tx1"/>
                </a:solidFill>
                <a:effectLst/>
                <a:latin typeface="+mn-lt"/>
                <a:ea typeface="+mn-ea"/>
                <a:cs typeface="+mn-cs"/>
              </a:rPr>
              <a:t>Annals of Internal Medicine article (Free abstract) </a:t>
            </a:r>
            <a:r>
              <a:rPr lang="en-US" sz="1200" b="0" i="0" kern="1200" dirty="0">
                <a:solidFill>
                  <a:schemeClr val="tx1"/>
                </a:solidFill>
                <a:effectLst/>
                <a:latin typeface="+mn-lt"/>
                <a:ea typeface="+mn-ea"/>
                <a:cs typeface="+mn-cs"/>
                <a:hlinkClick r:id="rId3"/>
              </a:rPr>
              <a:t>http://response.jwatch.org/t?ctl=1F0EC:687751A6CF1E9147D62488478A453045&amp;</a:t>
            </a:r>
            <a:br>
              <a:rPr lang="en-US" dirty="0"/>
            </a:br>
            <a:r>
              <a:rPr lang="en-US" sz="1200" b="0" i="0" kern="1200" dirty="0">
                <a:solidFill>
                  <a:schemeClr val="tx1"/>
                </a:solidFill>
                <a:effectLst/>
                <a:latin typeface="+mn-lt"/>
                <a:ea typeface="+mn-ea"/>
                <a:cs typeface="+mn-cs"/>
              </a:rPr>
              <a:t>Annals of Internal Medicine editorial (Subscription required) </a:t>
            </a:r>
            <a:r>
              <a:rPr lang="en-US" sz="1200" b="0" i="0" kern="1200" dirty="0">
                <a:solidFill>
                  <a:schemeClr val="tx1"/>
                </a:solidFill>
                <a:effectLst/>
                <a:latin typeface="+mn-lt"/>
                <a:ea typeface="+mn-ea"/>
                <a:cs typeface="+mn-cs"/>
                <a:hlinkClick r:id="rId4"/>
              </a:rPr>
              <a:t>http://response.jwatch.org/t?ctl=1F0ED:687751A6CF1E9147D62488478A453045&amp;</a:t>
            </a:r>
            <a:br>
              <a:rPr lang="en-US" dirty="0"/>
            </a:br>
            <a:r>
              <a:rPr lang="en-US" sz="1200" b="0" i="0" kern="1200" dirty="0">
                <a:solidFill>
                  <a:schemeClr val="tx1"/>
                </a:solidFill>
                <a:effectLst/>
                <a:latin typeface="+mn-lt"/>
                <a:ea typeface="+mn-ea"/>
                <a:cs typeface="+mn-cs"/>
              </a:rPr>
              <a:t>Background: NEJM Journal Watch General Medicine coverage of study showing exercise can attenuate the link between sedentariness and mortality (Your NEJM Journal Watch registration required) </a:t>
            </a:r>
            <a:r>
              <a:rPr lang="en-US" sz="1200" b="0" i="0" kern="1200" dirty="0">
                <a:solidFill>
                  <a:schemeClr val="tx1"/>
                </a:solidFill>
                <a:effectLst/>
                <a:latin typeface="+mn-lt"/>
                <a:ea typeface="+mn-ea"/>
                <a:cs typeface="+mn-cs"/>
                <a:hlinkClick r:id="rId5"/>
              </a:rPr>
              <a:t>http://response.jwatch.org/t?ctl=1F0EE:687751A6CF1E9147D62488478A453045&amp;</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87</a:t>
            </a:fld>
            <a:endParaRPr lang="en-US"/>
          </a:p>
        </p:txBody>
      </p:sp>
    </p:spTree>
    <p:extLst>
      <p:ext uri="{BB962C8B-B14F-4D97-AF65-F5344CB8AC3E}">
        <p14:creationId xmlns:p14="http://schemas.microsoft.com/office/powerpoint/2010/main" val="103099405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88</a:t>
            </a:fld>
            <a:endParaRPr lang="en-US"/>
          </a:p>
        </p:txBody>
      </p:sp>
    </p:spTree>
    <p:extLst>
      <p:ext uri="{BB962C8B-B14F-4D97-AF65-F5344CB8AC3E}">
        <p14:creationId xmlns:p14="http://schemas.microsoft.com/office/powerpoint/2010/main" val="3387794542"/>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01851933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200" b="0" i="0" u="none" strike="noStrike" kern="1200" baseline="0" dirty="0">
                <a:solidFill>
                  <a:schemeClr val="tx1"/>
                </a:solidFill>
                <a:latin typeface="+mn-lt"/>
                <a:ea typeface="+mn-ea"/>
                <a:cs typeface="+mn-cs"/>
              </a:rPr>
              <a:t>14 599 men and women (aged 40 to 79) from the European Prospective Investigation into Cancer and Nutrition-Norfolk cohort, assessed at baseline (1993 to 1997) up to 2004 for lifestyle and other risk factors; then followed to 2016 for mortality (median of 12.5 years of follow-up, after the last exposure assessment). At the population level, meeting and maintaining at least the minimum public health recommendations (150 minutes per week of moderate-intensity physical activity) would potentially prevent 46% of deaths associated with physical inactivity</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5802167"/>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noProof="0" dirty="0"/>
              <a:t>De hecho ha sido demostrado que una sesión de ejercicio tan breve como de 20 minutos produce una respuesta antinflamatoria a nivel celular. Quiero recordarles que inflamación puede ser el mecanismo  subyacente de enfermedades autoinmunes, cardiovasculares, neurodegenerativas y cáncer</a:t>
            </a:r>
          </a:p>
          <a:p>
            <a:pPr algn="just"/>
            <a:endParaRPr lang="en-US" dirty="0"/>
          </a:p>
          <a:p>
            <a:pPr algn="just"/>
            <a:r>
              <a:rPr lang="en-US" dirty="0"/>
              <a:t>https://www.runnersworld.com/sites/runnersworld.com/files/styles/article_main_custom_user_desktop_1x/public/articles/2017/01/1-workout-20-min-a-day-better-than-drug.jpg.jpeg?itok=ls-WL-HH&amp;timestamp=1484934121</a:t>
            </a:r>
          </a:p>
          <a:p>
            <a:pPr algn="just"/>
            <a:r>
              <a:rPr lang="en-US" sz="1200" b="0" i="0" kern="1200" dirty="0">
                <a:solidFill>
                  <a:schemeClr val="tx1"/>
                </a:solidFill>
                <a:effectLst/>
                <a:latin typeface="+mn-lt"/>
                <a:ea typeface="+mn-ea"/>
                <a:cs typeface="+mn-cs"/>
              </a:rPr>
              <a:t>“Inflammation and exercise: Inhibition of monocytic intracellular TNF production by acute exercise via </a:t>
            </a:r>
            <a:r>
              <a:rPr lang="el-GR" sz="1200" b="0" i="0" kern="1200" dirty="0">
                <a:solidFill>
                  <a:schemeClr val="tx1"/>
                </a:solidFill>
                <a:effectLst/>
                <a:latin typeface="+mn-lt"/>
                <a:ea typeface="+mn-ea"/>
                <a:cs typeface="+mn-cs"/>
              </a:rPr>
              <a:t>β2-</a:t>
            </a:r>
            <a:r>
              <a:rPr lang="en-US" sz="1200" b="0" i="0" kern="1200" dirty="0">
                <a:solidFill>
                  <a:schemeClr val="tx1"/>
                </a:solidFill>
                <a:effectLst/>
                <a:latin typeface="+mn-lt"/>
                <a:ea typeface="+mn-ea"/>
                <a:cs typeface="+mn-cs"/>
              </a:rPr>
              <a:t>adrenergic activation” by </a:t>
            </a:r>
            <a:r>
              <a:rPr lang="en-US" sz="1200" b="0" i="0" kern="1200" dirty="0" err="1">
                <a:solidFill>
                  <a:schemeClr val="tx1"/>
                </a:solidFill>
                <a:effectLst/>
                <a:latin typeface="+mn-lt"/>
                <a:ea typeface="+mn-ea"/>
                <a:cs typeface="+mn-cs"/>
              </a:rPr>
              <a:t>Stoyan</a:t>
            </a:r>
            <a:r>
              <a:rPr lang="en-US" sz="1200" b="0" i="0" kern="1200" dirty="0">
                <a:solidFill>
                  <a:schemeClr val="tx1"/>
                </a:solidFill>
                <a:effectLst/>
                <a:latin typeface="+mn-lt"/>
                <a:ea typeface="+mn-ea"/>
                <a:cs typeface="+mn-cs"/>
              </a:rPr>
              <a:t> </a:t>
            </a:r>
            <a:r>
              <a:rPr lang="en-US" sz="1200" b="0" i="0" kern="1200" dirty="0" err="1">
                <a:solidFill>
                  <a:schemeClr val="tx1"/>
                </a:solidFill>
                <a:effectLst/>
                <a:latin typeface="+mn-lt"/>
                <a:ea typeface="+mn-ea"/>
                <a:cs typeface="+mn-cs"/>
              </a:rPr>
              <a:t>Dimitrov</a:t>
            </a:r>
            <a:r>
              <a:rPr lang="en-US" sz="1200" b="0" i="0" kern="1200" dirty="0">
                <a:solidFill>
                  <a:schemeClr val="tx1"/>
                </a:solidFill>
                <a:effectLst/>
                <a:latin typeface="+mn-lt"/>
                <a:ea typeface="+mn-ea"/>
                <a:cs typeface="+mn-cs"/>
              </a:rPr>
              <a:t>, Elaine </a:t>
            </a:r>
            <a:r>
              <a:rPr lang="en-US" sz="1200" b="0" i="0" kern="1200" dirty="0" err="1">
                <a:solidFill>
                  <a:schemeClr val="tx1"/>
                </a:solidFill>
                <a:effectLst/>
                <a:latin typeface="+mn-lt"/>
                <a:ea typeface="+mn-ea"/>
                <a:cs typeface="+mn-cs"/>
              </a:rPr>
              <a:t>Hulteng</a:t>
            </a:r>
            <a:r>
              <a:rPr lang="en-US" sz="1200" b="0" i="0" kern="1200" dirty="0">
                <a:solidFill>
                  <a:schemeClr val="tx1"/>
                </a:solidFill>
                <a:effectLst/>
                <a:latin typeface="+mn-lt"/>
                <a:ea typeface="+mn-ea"/>
                <a:cs typeface="+mn-cs"/>
              </a:rPr>
              <a:t>, and Suzi Hong in </a:t>
            </a:r>
            <a:r>
              <a:rPr lang="en-US" sz="1200" b="0" i="1" kern="1200" dirty="0">
                <a:solidFill>
                  <a:schemeClr val="tx1"/>
                </a:solidFill>
                <a:effectLst/>
                <a:latin typeface="+mn-lt"/>
                <a:ea typeface="+mn-ea"/>
                <a:cs typeface="+mn-cs"/>
              </a:rPr>
              <a:t>Brain, Behavior, and Immunity</a:t>
            </a:r>
            <a:r>
              <a:rPr lang="en-US" sz="1200" b="0" i="0" kern="1200" dirty="0">
                <a:solidFill>
                  <a:schemeClr val="tx1"/>
                </a:solidFill>
                <a:effectLst/>
                <a:latin typeface="+mn-lt"/>
                <a:ea typeface="+mn-ea"/>
                <a:cs typeface="+mn-cs"/>
              </a:rPr>
              <a:t>. Published online December 21 2016 </a:t>
            </a:r>
            <a:r>
              <a:rPr lang="en-US" sz="1200" b="0" i="0" u="none" strike="noStrike" kern="1200" dirty="0">
                <a:solidFill>
                  <a:schemeClr val="tx1"/>
                </a:solidFill>
                <a:effectLst/>
                <a:latin typeface="+mn-lt"/>
                <a:ea typeface="+mn-ea"/>
                <a:cs typeface="+mn-cs"/>
                <a:hlinkClick r:id="rId3"/>
              </a:rPr>
              <a:t>doi:10.1016/j.bbi.2016.12.017</a:t>
            </a:r>
            <a:endParaRPr lang="en-US" sz="1200" b="0" i="0" u="none" strike="noStrike" kern="1200" dirty="0">
              <a:solidFill>
                <a:schemeClr val="tx1"/>
              </a:solidFill>
              <a:effectLst/>
              <a:latin typeface="+mn-lt"/>
              <a:ea typeface="+mn-ea"/>
              <a:cs typeface="+mn-cs"/>
            </a:endParaRPr>
          </a:p>
          <a:p>
            <a:pPr algn="just">
              <a:lnSpc>
                <a:spcPct val="140000"/>
              </a:lnSpc>
            </a:pPr>
            <a:r>
              <a:rPr lang="en-US" sz="1200" dirty="0"/>
              <a:t>Chronic infections and obesity  produce persistent inflammation with sustained production of TNF</a:t>
            </a:r>
          </a:p>
          <a:p>
            <a:pPr algn="just">
              <a:lnSpc>
                <a:spcPct val="140000"/>
              </a:lnSpc>
            </a:pPr>
            <a:r>
              <a:rPr lang="en-US" sz="1200" dirty="0"/>
              <a:t>Persistent inflammation has been implicated in the progression of autoimmune disorders, cardiovascular disease and neurodegeneration</a:t>
            </a:r>
          </a:p>
          <a:p>
            <a:pPr algn="just">
              <a:lnSpc>
                <a:spcPct val="140000"/>
              </a:lnSpc>
            </a:pPr>
            <a:r>
              <a:rPr lang="en-US" sz="1200" dirty="0"/>
              <a:t>Researchers at U of Ca San Diego School of Medicine found how just one session of moderate exercise can also act as an anti-inflammatory</a:t>
            </a:r>
          </a:p>
          <a:p>
            <a:pPr algn="just">
              <a:lnSpc>
                <a:spcPct val="140000"/>
              </a:lnSpc>
            </a:pPr>
            <a:r>
              <a:rPr lang="en-US" sz="1200" dirty="0"/>
              <a:t>One session of about 20 minutes of moderate treadmill exercise resulted in a five percent decrease in the number of stimulated immune cells producing TNF</a:t>
            </a:r>
          </a:p>
          <a:p>
            <a:pPr algn="just">
              <a:lnSpc>
                <a:spcPct val="140000"/>
              </a:lnSpc>
            </a:pPr>
            <a:r>
              <a:rPr lang="en-US" sz="1200" dirty="0"/>
              <a:t>Blood was collected before and immediately after the 20 minute exercise challenge</a:t>
            </a:r>
          </a:p>
          <a:p>
            <a:pPr algn="just">
              <a:lnSpc>
                <a:spcPct val="140000"/>
              </a:lnSpc>
            </a:pPr>
            <a:r>
              <a:rPr lang="en-US" sz="1200" dirty="0"/>
              <a:t>A workout session doesn’t actually have to be intense to have anti-inflammatory effects</a:t>
            </a:r>
          </a:p>
          <a:p>
            <a:pPr algn="just">
              <a:lnSpc>
                <a:spcPct val="140000"/>
              </a:lnSpc>
            </a:pPr>
            <a:endParaRPr lang="en-US" sz="1200" dirty="0"/>
          </a:p>
          <a:p>
            <a:pPr algn="just"/>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91</a:t>
            </a:fld>
            <a:endParaRPr lang="en-US"/>
          </a:p>
        </p:txBody>
      </p:sp>
    </p:spTree>
    <p:extLst>
      <p:ext uri="{BB962C8B-B14F-4D97-AF65-F5344CB8AC3E}">
        <p14:creationId xmlns:p14="http://schemas.microsoft.com/office/powerpoint/2010/main" val="187322329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0" i="0" u="none" strike="noStrike" kern="1200" baseline="0" dirty="0">
                <a:solidFill>
                  <a:schemeClr val="tx1"/>
                </a:solidFill>
                <a:latin typeface="+mn-lt"/>
                <a:ea typeface="+mn-ea"/>
                <a:cs typeface="+mn-cs"/>
              </a:rPr>
              <a:t>La reducción de cáncer puede ser mayor en….</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Physical activity and risk of breast cancer, colon cancer, diabetes, ischemic heart disease, and ischemic stroke events: systematic review and dose-response meta-analysis for the Global Burden of Disease Study 2013</a:t>
            </a:r>
          </a:p>
          <a:p>
            <a:r>
              <a:rPr lang="en-US" sz="1200" b="0" i="0" u="none" strike="noStrike" kern="1200" baseline="0" dirty="0">
                <a:solidFill>
                  <a:schemeClr val="tx1"/>
                </a:solidFill>
                <a:latin typeface="+mn-lt"/>
                <a:ea typeface="+mn-ea"/>
                <a:cs typeface="+mn-cs"/>
              </a:rPr>
              <a:t>Objective</a:t>
            </a:r>
          </a:p>
          <a:p>
            <a:r>
              <a:rPr lang="en-US" sz="1200" b="0" i="0" u="none" strike="noStrike" kern="1200" baseline="0" dirty="0">
                <a:solidFill>
                  <a:schemeClr val="tx1"/>
                </a:solidFill>
                <a:latin typeface="+mn-lt"/>
                <a:ea typeface="+mn-ea"/>
                <a:cs typeface="+mn-cs"/>
              </a:rPr>
              <a:t>To quantify the dose-response associations between total physical activity and risk of breast cancer, colon cancer, diabetes, ischemic heart disease, and ischemic stroke events.</a:t>
            </a:r>
          </a:p>
          <a:p>
            <a:r>
              <a:rPr lang="en-US" sz="1200" b="0" i="0" u="none" strike="noStrike" kern="1200" baseline="0" dirty="0">
                <a:solidFill>
                  <a:schemeClr val="tx1"/>
                </a:solidFill>
                <a:latin typeface="+mn-lt"/>
                <a:ea typeface="+mn-ea"/>
                <a:cs typeface="+mn-cs"/>
              </a:rPr>
              <a:t>Design</a:t>
            </a:r>
          </a:p>
          <a:p>
            <a:r>
              <a:rPr lang="en-US" sz="1200" b="0" i="0" u="none" strike="noStrike" kern="1200" baseline="0" dirty="0">
                <a:solidFill>
                  <a:schemeClr val="tx1"/>
                </a:solidFill>
                <a:latin typeface="+mn-lt"/>
                <a:ea typeface="+mn-ea"/>
                <a:cs typeface="+mn-cs"/>
              </a:rPr>
              <a:t>Systematic review and Bayesian dose-response meta-analysis.</a:t>
            </a:r>
          </a:p>
          <a:p>
            <a:r>
              <a:rPr lang="en-US" sz="1200" b="0" i="0" u="none" strike="noStrike" kern="1200" baseline="0" dirty="0">
                <a:solidFill>
                  <a:schemeClr val="tx1"/>
                </a:solidFill>
                <a:latin typeface="+mn-lt"/>
                <a:ea typeface="+mn-ea"/>
                <a:cs typeface="+mn-cs"/>
              </a:rPr>
              <a:t>Data sources</a:t>
            </a:r>
          </a:p>
          <a:p>
            <a:r>
              <a:rPr lang="en-US" sz="1200" b="0" i="0" u="none" strike="noStrike" kern="1200" baseline="0" dirty="0">
                <a:solidFill>
                  <a:schemeClr val="tx1"/>
                </a:solidFill>
                <a:latin typeface="+mn-lt"/>
                <a:ea typeface="+mn-ea"/>
                <a:cs typeface="+mn-cs"/>
              </a:rPr>
              <a:t>PubMed and </a:t>
            </a:r>
            <a:r>
              <a:rPr lang="en-US" sz="1200" b="0" i="0" u="none" strike="noStrike" kern="1200" baseline="0" dirty="0" err="1">
                <a:solidFill>
                  <a:schemeClr val="tx1"/>
                </a:solidFill>
                <a:latin typeface="+mn-lt"/>
                <a:ea typeface="+mn-ea"/>
                <a:cs typeface="+mn-cs"/>
              </a:rPr>
              <a:t>Embase</a:t>
            </a:r>
            <a:r>
              <a:rPr lang="en-US" sz="1200" b="0" i="0" u="none" strike="noStrike" kern="1200" baseline="0" dirty="0">
                <a:solidFill>
                  <a:schemeClr val="tx1"/>
                </a:solidFill>
                <a:latin typeface="+mn-lt"/>
                <a:ea typeface="+mn-ea"/>
                <a:cs typeface="+mn-cs"/>
              </a:rPr>
              <a:t> from 1980 to 27 February 2016, and references from relevant systematic reviews. Data from the Study on Global </a:t>
            </a:r>
            <a:r>
              <a:rPr lang="en-US" sz="1200" b="0" i="0" u="none" strike="noStrike" kern="1200" baseline="0" dirty="0" err="1">
                <a:solidFill>
                  <a:schemeClr val="tx1"/>
                </a:solidFill>
                <a:latin typeface="+mn-lt"/>
                <a:ea typeface="+mn-ea"/>
                <a:cs typeface="+mn-cs"/>
              </a:rPr>
              <a:t>AGEing</a:t>
            </a:r>
            <a:r>
              <a:rPr lang="en-US" sz="1200" b="0" i="0" u="none" strike="noStrike" kern="1200" baseline="0" dirty="0">
                <a:solidFill>
                  <a:schemeClr val="tx1"/>
                </a:solidFill>
                <a:latin typeface="+mn-lt"/>
                <a:ea typeface="+mn-ea"/>
                <a:cs typeface="+mn-cs"/>
              </a:rPr>
              <a:t> and Adult Health conducted in China, Ghana, India, Mexico, Russia, and South Africa from 2007 to 2010 and the US National Health and Nutrition Examination Surveys from 1999 to 2011 were used to map domain specific physical activity (reported in included studies) to total activity. </a:t>
            </a:r>
          </a:p>
          <a:p>
            <a:r>
              <a:rPr lang="en-US" sz="1200" b="0" i="0" u="none" strike="noStrike" kern="1200" baseline="0" dirty="0">
                <a:solidFill>
                  <a:schemeClr val="tx1"/>
                </a:solidFill>
                <a:latin typeface="+mn-lt"/>
                <a:ea typeface="+mn-ea"/>
                <a:cs typeface="+mn-cs"/>
              </a:rPr>
              <a:t>Eligibility criteria for selecting studies</a:t>
            </a:r>
          </a:p>
          <a:p>
            <a:r>
              <a:rPr lang="en-US" sz="1200" b="0" i="0" u="none" strike="noStrike" kern="1200" baseline="0" dirty="0">
                <a:solidFill>
                  <a:schemeClr val="tx1"/>
                </a:solidFill>
                <a:latin typeface="+mn-lt"/>
                <a:ea typeface="+mn-ea"/>
                <a:cs typeface="+mn-cs"/>
              </a:rPr>
              <a:t>Prospective cohort studies examining the associations between physical activity (any domain) and at least one of the five diseases studied.</a:t>
            </a:r>
          </a:p>
          <a:p>
            <a:r>
              <a:rPr lang="en-US" sz="1200" b="0" i="0" u="none" strike="noStrike" kern="1200" baseline="0" dirty="0">
                <a:solidFill>
                  <a:schemeClr val="tx1"/>
                </a:solidFill>
                <a:latin typeface="+mn-lt"/>
                <a:ea typeface="+mn-ea"/>
                <a:cs typeface="+mn-cs"/>
              </a:rPr>
              <a:t>Results</a:t>
            </a:r>
          </a:p>
          <a:p>
            <a:r>
              <a:rPr lang="en-US" sz="1200" b="0" i="0" u="none" strike="noStrike" kern="1200" baseline="0" dirty="0">
                <a:solidFill>
                  <a:schemeClr val="tx1"/>
                </a:solidFill>
                <a:latin typeface="+mn-lt"/>
                <a:ea typeface="+mn-ea"/>
                <a:cs typeface="+mn-cs"/>
              </a:rPr>
              <a:t>174 articles were identified: 35 for breast cancer, 19 for colon cancer, 55 for diabetes, 43 for ischemic heart disease, and 26 for ischemic stroke (some articles included multiple outcomes). Although higher levels of total physical activity were significantly associated with lower risk for all outcomes, major gains occurred at lower levels of</a:t>
            </a:r>
          </a:p>
          <a:p>
            <a:r>
              <a:rPr lang="en-US" sz="1200" b="0" i="0" u="none" strike="noStrike" kern="1200" baseline="0" dirty="0">
                <a:solidFill>
                  <a:schemeClr val="tx1"/>
                </a:solidFill>
                <a:latin typeface="+mn-lt"/>
                <a:ea typeface="+mn-ea"/>
                <a:cs typeface="+mn-cs"/>
              </a:rPr>
              <a:t>activity (up to 3000-4000 metabolic equivalent (MET) minutes/week). For example, individuals with a total activity level of 600 MET minutes/week (the minimum recommended level) had a 2% lower risk of diabetes compared with those reporting no physical activity. An increase from 600 to 3600 MET minutes/week reduced the risk by an additional 19%. The same amount of increase yielded much smaller returns at higher levels of activity: an increase of total activity from 9000 to 12 000 MET minutes/week reduced the risk of diabetes by only 0.6%. Compared with insufficiently active individuals (total activity &lt;600 MET minutes/week), the risk reduction for those in the highly active category (≥8000 MET minutes/week) was 14% (relative risk 0.863, 95% uncertainty interval 0.829 to 0.900) for breast cancer; 21% (0.789, 0.735 to 0.850) for colon cancer; 28% (0.722, 0.678 to 0.768) for diabetes; 25% (0.754, 0.704 to 0.809) for ischemic heart disease; and 26% (0.736, 0.659 to 0.811) for ischemic stroke.</a:t>
            </a:r>
          </a:p>
          <a:p>
            <a:r>
              <a:rPr lang="en-US" sz="1200" b="0" i="0" u="none" strike="noStrike" kern="1200" baseline="0" dirty="0">
                <a:solidFill>
                  <a:schemeClr val="tx1"/>
                </a:solidFill>
                <a:latin typeface="+mn-lt"/>
                <a:ea typeface="+mn-ea"/>
                <a:cs typeface="+mn-cs"/>
              </a:rPr>
              <a:t>Conclusions</a:t>
            </a:r>
          </a:p>
          <a:p>
            <a:r>
              <a:rPr lang="en-US" sz="1200" b="0" i="0" u="none" strike="noStrike" kern="1200" baseline="0" dirty="0">
                <a:solidFill>
                  <a:schemeClr val="tx1"/>
                </a:solidFill>
                <a:latin typeface="+mn-lt"/>
                <a:ea typeface="+mn-ea"/>
                <a:cs typeface="+mn-cs"/>
              </a:rPr>
              <a:t>People who achieve total physical activity levels several times higher than the current recommended minimum level have a significant reduction in the risk of the five diseases studied. More studies with detailed quantification of total physical activity will help to find more precise relative risk estimates for different levels of activity. </a:t>
            </a:r>
            <a:endParaRPr lang="en-US" dirty="0"/>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92</a:t>
            </a:fld>
            <a:endParaRPr lang="en-US"/>
          </a:p>
        </p:txBody>
      </p:sp>
    </p:spTree>
    <p:extLst>
      <p:ext uri="{BB962C8B-B14F-4D97-AF65-F5344CB8AC3E}">
        <p14:creationId xmlns:p14="http://schemas.microsoft.com/office/powerpoint/2010/main" val="619163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b="0" dirty="0">
                <a:effectLst/>
              </a:rPr>
              <a:t>Para contestar la pregunta, les quiero invitar a que no mantengamos cerrada nuestra mente con los paradigmas usuales, sino que permeabilicemos nuestra forma de pensar a nuevas ideas</a:t>
            </a:r>
          </a:p>
          <a:p>
            <a:r>
              <a:rPr lang="es-GT" b="0" dirty="0">
                <a:effectLst/>
              </a:rPr>
              <a:t> </a:t>
            </a:r>
            <a:endParaRPr lang="en-US" b="0" dirty="0">
              <a:effectLst/>
            </a:endParaRPr>
          </a:p>
          <a:p>
            <a:r>
              <a:rPr lang="en-US" b="1" dirty="0">
                <a:effectLst/>
              </a:rPr>
              <a:t>A growth mindset</a:t>
            </a:r>
          </a:p>
          <a:p>
            <a:r>
              <a:rPr lang="en-US" dirty="0">
                <a:effectLst/>
              </a:rPr>
              <a:t>A </a:t>
            </a:r>
            <a:r>
              <a:rPr lang="en-US" b="1" dirty="0">
                <a:effectLst/>
              </a:rPr>
              <a:t>growth mindset</a:t>
            </a:r>
            <a:r>
              <a:rPr lang="en-US" dirty="0">
                <a:effectLst/>
              </a:rPr>
              <a:t> is a belief that, with practice and effort, you can develop your abilities. It is a prerequisite for learning agility.</a:t>
            </a:r>
          </a:p>
          <a:p>
            <a:r>
              <a:rPr lang="en-US" dirty="0">
                <a:effectLst/>
              </a:rPr>
              <a:t>The opposite of a growth mindset is a </a:t>
            </a:r>
            <a:r>
              <a:rPr lang="en-US" b="1" dirty="0">
                <a:effectLst/>
              </a:rPr>
              <a:t>fixed mindset</a:t>
            </a:r>
            <a:r>
              <a:rPr lang="en-US" dirty="0">
                <a:effectLst/>
              </a:rPr>
              <a:t>. People who have a fixed mindset believe that their skills and intelligence are predetermined and can’t be developed through practice.</a:t>
            </a:r>
          </a:p>
          <a:p>
            <a:r>
              <a:rPr lang="en-US" b="1" dirty="0">
                <a:effectLst/>
              </a:rPr>
              <a:t>Fixed mindset:</a:t>
            </a:r>
            <a:r>
              <a:rPr lang="en-US" dirty="0">
                <a:effectLst/>
              </a:rPr>
              <a:t> “Talent and intelligence are determined by genetics. I was born with everything I have to work with.”</a:t>
            </a:r>
          </a:p>
          <a:p>
            <a:r>
              <a:rPr lang="en-US" b="1" dirty="0">
                <a:effectLst/>
              </a:rPr>
              <a:t>Growth mindset:</a:t>
            </a:r>
            <a:r>
              <a:rPr lang="en-US" dirty="0">
                <a:effectLst/>
              </a:rPr>
              <a:t> “I can improve my abilities through hard work and self-awareness. I can learn from setbacks and challenges.”</a:t>
            </a:r>
          </a:p>
          <a:p>
            <a:endParaRPr lang="en-US" dirty="0">
              <a:effectLst/>
            </a:endParaRPr>
          </a:p>
          <a:p>
            <a:endParaRPr lang="en-US" dirty="0"/>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a:t>
            </a:fld>
            <a:endParaRPr lang="en-US"/>
          </a:p>
        </p:txBody>
      </p:sp>
    </p:spTree>
    <p:extLst>
      <p:ext uri="{BB962C8B-B14F-4D97-AF65-F5344CB8AC3E}">
        <p14:creationId xmlns:p14="http://schemas.microsoft.com/office/powerpoint/2010/main" val="95848025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Todo esto está muy bien dirán ustedes pero, fuera de la prevención de enfermedad cardiovascular y cáncer, hay un aspecto relacionado con envejecimiento que no podemos evitar y es la sarcopenia…la pérdida del músculo esquelético</a:t>
            </a:r>
          </a:p>
          <a:p>
            <a:endParaRPr lang="es-GT" dirty="0"/>
          </a:p>
          <a:p>
            <a:r>
              <a:rPr lang="es-GT" dirty="0"/>
              <a:t>Fuera de la prevención de enfermedad cardiovascular y cáncer, hay un aspecto relacionado con envejecimiento y ejercicio y ese es la sarcopenia…la pérdida del músculo esquelético</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93</a:t>
            </a:fld>
            <a:endParaRPr lang="en-US"/>
          </a:p>
        </p:txBody>
      </p:sp>
    </p:spTree>
    <p:extLst>
      <p:ext uri="{BB962C8B-B14F-4D97-AF65-F5344CB8AC3E}">
        <p14:creationId xmlns:p14="http://schemas.microsoft.com/office/powerpoint/2010/main" val="835473553"/>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dirty="0"/>
              <a:t>La sarcopenia se va a acompañar obviamente de disminución de fuerza, disminución de densidad posea. Aumentará el riesgo de caída y fracturas, y eventualmente nos conducirá a disminución de la movilidad y dependencia.</a:t>
            </a:r>
          </a:p>
          <a:p>
            <a:pPr algn="just"/>
            <a:endParaRPr lang="es-GT" dirty="0"/>
          </a:p>
          <a:p>
            <a:pPr algn="just"/>
            <a:r>
              <a:rPr lang="es-GT" dirty="0"/>
              <a:t>Sarcopenia: disminución de fuerza, disminución de densidad ósea, aumento de riesgo de caídas y fracturas, disminución de movilidad y dependencia.</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Sarcopenia is defined as the loss of skeletal muscle mass at a function with advancing age. After the age of 50, sedentary men and women can lose up to 10 % of their muscle mass per decade. The functional consequences of this muscle loss are great. Not only is there the obvious loss in muscle strength but there is an associated decline in bone mineral density. The loss of strength also impairs one's ability to maintain balance during movement, thus, increasing the risk of falling. Along with brittle bones, falling is associated with the much greater risk of fractures in the elderly. Sarcopenia also negatively impacts VO2max and endurance. Taken together, these consequences of sarcopenia can significantly reduce one's mobility and overall independence. </a:t>
            </a: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94</a:t>
            </a:fld>
            <a:endParaRPr lang="en-US"/>
          </a:p>
        </p:txBody>
      </p:sp>
    </p:spTree>
    <p:extLst>
      <p:ext uri="{BB962C8B-B14F-4D97-AF65-F5344CB8AC3E}">
        <p14:creationId xmlns:p14="http://schemas.microsoft.com/office/powerpoint/2010/main" val="183158216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GT" noProof="0" dirty="0"/>
              <a:t>¿Qué tal si yo les muestro ahora que hombre de 60 a 72 años, con un programa de fortalecimiento para </a:t>
            </a:r>
            <a:r>
              <a:rPr lang="es-GT" noProof="0" dirty="0" err="1"/>
              <a:t>cuadríceps</a:t>
            </a:r>
            <a:r>
              <a:rPr lang="es-GT" noProof="0" dirty="0"/>
              <a:t>, son capaces de aumentar significativamente su masa muscular, tanto a la mitad del programa como al final del mismo?</a:t>
            </a:r>
          </a:p>
          <a:p>
            <a:pPr algn="just"/>
            <a:endParaRPr lang="en-US" noProof="0" dirty="0"/>
          </a:p>
          <a:p>
            <a:pPr algn="just"/>
            <a:r>
              <a:rPr lang="en-US" noProof="0" dirty="0"/>
              <a:t>Changes in quadriceps muscle cross-sectional area of right and left leg from analysis of CT scans</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dirty="0"/>
              <a:t>Journal of applied physiology 64(3):1038-1044, 1988</a:t>
            </a:r>
          </a:p>
          <a:p>
            <a:pPr algn="just"/>
            <a:endParaRPr lang="en-US" dirty="0"/>
          </a:p>
          <a:p>
            <a:pPr algn="just"/>
            <a:r>
              <a:rPr lang="en-US" dirty="0"/>
              <a:t>Twelve healthy untrained volunteers (age range 60-72 </a:t>
            </a:r>
            <a:r>
              <a:rPr lang="en-US" dirty="0" err="1"/>
              <a:t>yr</a:t>
            </a:r>
            <a:r>
              <a:rPr lang="en-US" dirty="0"/>
              <a:t>) participated in a 12-wk strength training program (8 repetitions/set; 3 sets/ day; 3 days/</a:t>
            </a:r>
            <a:r>
              <a:rPr lang="en-US" dirty="0" err="1"/>
              <a:t>wk</a:t>
            </a:r>
            <a:r>
              <a:rPr lang="en-US" dirty="0"/>
              <a:t>) at 80% of the one repetition maximum (1 RM) for extensors and flexors of both knee joints. They were evaluated before the program and after 6 and 12 </a:t>
            </a:r>
            <a:r>
              <a:rPr lang="en-US" dirty="0" err="1"/>
              <a:t>wk</a:t>
            </a:r>
            <a:r>
              <a:rPr lang="en-US" dirty="0"/>
              <a:t> of training. Weekly measurements of 1 RM showed a progressive increase in strength in extensors and flexors. By 12 </a:t>
            </a:r>
            <a:r>
              <a:rPr lang="en-US" dirty="0" err="1"/>
              <a:t>wk</a:t>
            </a:r>
            <a:r>
              <a:rPr lang="en-US" dirty="0"/>
              <a:t> extensor and flexor strength had increased 107.4 (P &lt; 0.0001) and 226.7% (P &lt; </a:t>
            </a:r>
            <a:r>
              <a:rPr lang="en-US" dirty="0" err="1"/>
              <a:t>O.OOOl</a:t>
            </a:r>
            <a:r>
              <a:rPr lang="en-US" dirty="0"/>
              <a:t>), respectively. Isokinetic peak torque of extensors and flexors measured on a Cybex II dynamometer increased 10.0 and 185% (P c 0.05) at 6O”/s and 16.7 and 14.7% (P &lt; 0.05) at 24O”/s. The torque-velocity relationship showed an upward displacement of the curve at the end of training, mainly in the slow-velocity high-torque region. Midthigh composition from computerized tomographic scans showed an increase (P &lt; 0.01) in total thigh area (4.8%), total muscle area (11.4%), and quadriceps area (9.3%). Biopsies of the vastus lateralis muscle revealed similar increases (P &lt; 0.001) in type I fiber area (33.5%) and type II fiber area (27.6%). Daily excretion of urinary 3-methyl-L-histidine increased with training (P &lt; 0.05) by an average 40.8%. Strength gains in older men were associated with significant muscle hypertrophy and an increase in myofibrillar protein turnover. aging; computerized tomography</a:t>
            </a:r>
          </a:p>
        </p:txBody>
      </p:sp>
      <p:sp>
        <p:nvSpPr>
          <p:cNvPr id="4" name="Slide Number Placeholder 3"/>
          <p:cNvSpPr>
            <a:spLocks noGrp="1"/>
          </p:cNvSpPr>
          <p:nvPr>
            <p:ph type="sldNum" sz="quarter" idx="10"/>
          </p:nvPr>
        </p:nvSpPr>
        <p:spPr/>
        <p:txBody>
          <a:bodyPr/>
          <a:lstStyle/>
          <a:p>
            <a:fld id="{77B02D4C-9429-4E94-8704-AD2B5F56B7F0}" type="slidenum">
              <a:rPr lang="en-US" smtClean="0"/>
              <a:t>95</a:t>
            </a:fld>
            <a:endParaRPr lang="en-US"/>
          </a:p>
        </p:txBody>
      </p:sp>
    </p:spTree>
    <p:extLst>
      <p:ext uri="{BB962C8B-B14F-4D97-AF65-F5344CB8AC3E}">
        <p14:creationId xmlns:p14="http://schemas.microsoft.com/office/powerpoint/2010/main" val="739690971"/>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0" i="0" u="none" strike="noStrike" kern="1200" baseline="0" dirty="0">
                <a:solidFill>
                  <a:schemeClr val="tx1"/>
                </a:solidFill>
                <a:latin typeface="+mn-lt"/>
                <a:ea typeface="+mn-ea"/>
                <a:cs typeface="+mn-cs"/>
              </a:rPr>
              <a:t>Es más, en otro estudio que incluyó hombres y mujeres de 85 a 97 años consiguió el mismo efecto. Estas resonancias pertenecen a uno de los participantes de 92 años mostrando el muslo, antes y después de 12 semanas.</a:t>
            </a:r>
            <a:endParaRPr lang="en-US" sz="1200" b="0" i="0" u="none" strike="noStrike" kern="1200" baseline="0" dirty="0">
              <a:solidFill>
                <a:schemeClr val="tx1"/>
              </a:solidFill>
              <a:latin typeface="+mn-lt"/>
              <a:ea typeface="+mn-ea"/>
              <a:cs typeface="+mn-cs"/>
            </a:endParaRP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MRI images taken at the midthigh region of the male subject CC before (Pre) and after (Post) training (shown to the same scale). Quadriceps LCSA increased by 44% in this subject</a:t>
            </a:r>
          </a:p>
          <a:p>
            <a:pPr algn="just"/>
            <a:r>
              <a:rPr lang="en-US" sz="1200" b="0" i="0" u="none" strike="noStrike" kern="1200" baseline="0" dirty="0">
                <a:solidFill>
                  <a:schemeClr val="tx1"/>
                </a:solidFill>
                <a:latin typeface="+mn-lt"/>
                <a:ea typeface="+mn-ea"/>
                <a:cs typeface="+mn-cs"/>
              </a:rPr>
              <a:t>Muscle strength, activation, and size were studied in 11 very elderly subjects (8 women and 3 men; age range, 85–97 years) who completed 12 weeks of strength training of the knee extensor muscles. Training increased the maximum amount of weight that could be lifted once (134%; P &lt; 0.05) and maximum voluntary isometric strength, measured as both force recorded at the ankle with the knee flexed 90° (17%, ns) and as torque with the knee flexed 60° (37%; P &lt; 0.05). Anatomical lean quadriceps cross sectional area (LCSA) measured at midthigh using magnetic resonance imaging increased from 27.5 ± 9.6 cm2 to 30.2 ± 10.0 cm2 (9.8%; P &lt; 0.05)</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96</a:t>
            </a:fld>
            <a:endParaRPr lang="en-US"/>
          </a:p>
        </p:txBody>
      </p:sp>
    </p:spTree>
    <p:extLst>
      <p:ext uri="{BB962C8B-B14F-4D97-AF65-F5344CB8AC3E}">
        <p14:creationId xmlns:p14="http://schemas.microsoft.com/office/powerpoint/2010/main" val="1745979923"/>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s-GT" dirty="0">
                <a:solidFill>
                  <a:srgbClr val="000000"/>
                </a:solidFill>
              </a:rPr>
              <a:t>En mi caso, me parece que fue 1972, cuando mi papá compró este libro…</a:t>
            </a:r>
            <a:endParaRPr lang="en-US" dirty="0">
              <a:solidFill>
                <a:srgbClr val="000000"/>
              </a:solidFill>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15643000"/>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sz="1200" b="0" i="0" kern="1200" noProof="0" dirty="0">
                <a:solidFill>
                  <a:schemeClr val="tx1"/>
                </a:solidFill>
                <a:effectLst/>
                <a:latin typeface="+mn-lt"/>
                <a:ea typeface="+mn-ea"/>
                <a:cs typeface="+mn-cs"/>
              </a:rPr>
              <a:t>Aerobics del Dr. Keneth Cooper, la biblia del movimiento del fitness, y juntos empezamos a correr hace casi medio siglo</a:t>
            </a:r>
          </a:p>
          <a:p>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Kenneth H. Cooper's best-selling book, Aerobics, was hailed by Newsweek as "the Bible of the fitness movement.</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98</a:t>
            </a:fld>
            <a:endParaRPr lang="en-US"/>
          </a:p>
        </p:txBody>
      </p:sp>
    </p:spTree>
    <p:extLst>
      <p:ext uri="{BB962C8B-B14F-4D97-AF65-F5344CB8AC3E}">
        <p14:creationId xmlns:p14="http://schemas.microsoft.com/office/powerpoint/2010/main" val="111866739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s-419" sz="1200" b="0" i="0" kern="1200" dirty="0">
                <a:solidFill>
                  <a:schemeClr val="tx1"/>
                </a:solidFill>
                <a:effectLst/>
                <a:latin typeface="+mn-lt"/>
                <a:ea typeface="+mn-ea"/>
                <a:cs typeface="+mn-cs"/>
              </a:rPr>
              <a:t>El Dr. Cooper practicaba lo que predicaba</a:t>
            </a:r>
          </a:p>
          <a:p>
            <a:pPr algn="just"/>
            <a:endParaRPr lang="es-419" sz="1200" b="0" i="0" kern="1200" dirty="0">
              <a:solidFill>
                <a:schemeClr val="tx1"/>
              </a:solidFill>
              <a:effectLst/>
              <a:latin typeface="+mn-lt"/>
              <a:ea typeface="+mn-ea"/>
              <a:cs typeface="+mn-cs"/>
            </a:endParaRPr>
          </a:p>
          <a:p>
            <a:pPr algn="just"/>
            <a:r>
              <a:rPr lang="es-419" sz="1200" b="0" i="0" kern="1200" dirty="0">
                <a:solidFill>
                  <a:schemeClr val="tx1"/>
                </a:solidFill>
                <a:effectLst/>
                <a:latin typeface="+mn-lt"/>
                <a:ea typeface="+mn-ea"/>
                <a:cs typeface="+mn-cs"/>
              </a:rPr>
              <a:t>Kenneth H. Cooper Barrientos es un doctor en medicina y coronel de la Fuerza Aérea de los Estados Unidos.​ Cooper es el autor del libro Aerobics ​ en el que diseñó un método para mejorar el sistema cardiovascular.​ En 1970 publicó una nueva versión con gran aceptación en el mercado. </a:t>
            </a:r>
            <a:r>
              <a:rPr lang="es-419" sz="1200" b="1" i="0" u="none" strike="noStrike" kern="1200" dirty="0">
                <a:solidFill>
                  <a:schemeClr val="tx1"/>
                </a:solidFill>
                <a:effectLst/>
                <a:latin typeface="+mn-lt"/>
                <a:ea typeface="+mn-ea"/>
                <a:cs typeface="+mn-cs"/>
              </a:rPr>
              <a:t>Fecha de nacimiento</a:t>
            </a:r>
            <a:r>
              <a:rPr lang="es-419" sz="1200" b="1" i="0" kern="1200" dirty="0">
                <a:solidFill>
                  <a:schemeClr val="tx1"/>
                </a:solidFill>
                <a:effectLst/>
                <a:latin typeface="+mn-lt"/>
                <a:ea typeface="+mn-ea"/>
                <a:cs typeface="+mn-cs"/>
              </a:rPr>
              <a:t> </a:t>
            </a:r>
            <a:r>
              <a:rPr lang="es-419" sz="1200" b="0" i="0" kern="1200" dirty="0">
                <a:solidFill>
                  <a:schemeClr val="tx1"/>
                </a:solidFill>
                <a:effectLst/>
                <a:latin typeface="+mn-lt"/>
                <a:ea typeface="+mn-ea"/>
                <a:cs typeface="+mn-cs"/>
              </a:rPr>
              <a:t>4 de marzo de 1931 (edad 88 años), </a:t>
            </a:r>
            <a:r>
              <a:rPr lang="es-419" sz="1200" b="0" i="0" u="none" strike="noStrike" kern="1200" dirty="0">
                <a:solidFill>
                  <a:schemeClr val="tx1"/>
                </a:solidFill>
                <a:effectLst/>
                <a:latin typeface="+mn-lt"/>
                <a:ea typeface="+mn-ea"/>
                <a:cs typeface="+mn-cs"/>
              </a:rPr>
              <a:t>Oklahoma City, Oklahoma, Estados Unidos</a:t>
            </a:r>
            <a:endParaRPr lang="es-419" sz="1200" b="0" i="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99</a:t>
            </a:fld>
            <a:endParaRPr lang="en-US"/>
          </a:p>
        </p:txBody>
      </p:sp>
    </p:spTree>
    <p:extLst>
      <p:ext uri="{BB962C8B-B14F-4D97-AF65-F5344CB8AC3E}">
        <p14:creationId xmlns:p14="http://schemas.microsoft.com/office/powerpoint/2010/main" val="888214962"/>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GT" dirty="0"/>
              <a:t>Y es un gusto verlo trabajar e investigar a sus casi 90 años</a:t>
            </a:r>
            <a:endParaRPr lang="en-US" dirty="0"/>
          </a:p>
        </p:txBody>
      </p:sp>
      <p:sp>
        <p:nvSpPr>
          <p:cNvPr id="4" name="Slide Number Placeholder 3"/>
          <p:cNvSpPr>
            <a:spLocks noGrp="1"/>
          </p:cNvSpPr>
          <p:nvPr>
            <p:ph type="sldNum" sz="quarter" idx="10"/>
          </p:nvPr>
        </p:nvSpPr>
        <p:spPr/>
        <p:txBody>
          <a:bodyPr/>
          <a:lstStyle/>
          <a:p>
            <a:fld id="{77B02D4C-9429-4E94-8704-AD2B5F56B7F0}" type="slidenum">
              <a:rPr lang="en-US" smtClean="0"/>
              <a:t>100</a:t>
            </a:fld>
            <a:endParaRPr lang="en-US"/>
          </a:p>
        </p:txBody>
      </p:sp>
    </p:spTree>
    <p:extLst>
      <p:ext uri="{BB962C8B-B14F-4D97-AF65-F5344CB8AC3E}">
        <p14:creationId xmlns:p14="http://schemas.microsoft.com/office/powerpoint/2010/main" val="20518731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s-GT" noProof="0" dirty="0"/>
              <a:t>En mi caso, a la vejez viruelas, como decía mi abuelita, me ha dado por </a:t>
            </a:r>
            <a:r>
              <a:rPr lang="es-GT" noProof="0" dirty="0" err="1"/>
              <a:t>corer</a:t>
            </a:r>
            <a:r>
              <a:rPr lang="es-GT" noProof="0" dirty="0"/>
              <a:t> 2 o 3 maratones al año</a:t>
            </a:r>
          </a:p>
        </p:txBody>
      </p:sp>
      <p:sp>
        <p:nvSpPr>
          <p:cNvPr id="4" name="Slide Number Placeholder 3"/>
          <p:cNvSpPr>
            <a:spLocks noGrp="1"/>
          </p:cNvSpPr>
          <p:nvPr>
            <p:ph type="sldNum" sz="quarter" idx="10"/>
          </p:nvPr>
        </p:nvSpPr>
        <p:spPr/>
        <p:txBody>
          <a:bodyPr/>
          <a:lstStyle/>
          <a:p>
            <a:fld id="{64660E53-D978-4274-B219-65A364301024}" type="slidenum">
              <a:rPr lang="en-US" smtClean="0">
                <a:solidFill>
                  <a:prstClr val="black"/>
                </a:solidFill>
              </a:rPr>
              <a:pPr/>
              <a:t>101</a:t>
            </a:fld>
            <a:endParaRPr lang="en-US">
              <a:solidFill>
                <a:prstClr val="black"/>
              </a:solidFill>
            </a:endParaRPr>
          </a:p>
        </p:txBody>
      </p:sp>
    </p:spTree>
    <p:extLst>
      <p:ext uri="{BB962C8B-B14F-4D97-AF65-F5344CB8AC3E}">
        <p14:creationId xmlns:p14="http://schemas.microsoft.com/office/powerpoint/2010/main" val="384006838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GT" sz="1200" kern="1200" dirty="0">
                <a:solidFill>
                  <a:schemeClr val="tx1"/>
                </a:solidFill>
                <a:effectLst/>
                <a:latin typeface="+mn-lt"/>
                <a:ea typeface="+mn-ea"/>
                <a:cs typeface="+mn-cs"/>
              </a:rPr>
              <a:t>Por supuesto, mis motivaciones se relacionan con estudios como éste, que sugieren que, dentro de ciertos límites, una hora de correr prolonga…</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Of course, these additions “are not infinite,” Dr. Lee says. Running does not make people immortal. The gains in life expectancy are capped at around </a:t>
            </a:r>
            <a:r>
              <a:rPr lang="en-US" sz="1200" b="1" kern="1200" dirty="0">
                <a:solidFill>
                  <a:schemeClr val="tx1"/>
                </a:solidFill>
                <a:effectLst/>
                <a:highlight>
                  <a:srgbClr val="FFFF00"/>
                </a:highlight>
                <a:latin typeface="+mn-lt"/>
                <a:ea typeface="+mn-ea"/>
                <a:cs typeface="+mn-cs"/>
              </a:rPr>
              <a:t>three extra years</a:t>
            </a:r>
            <a:r>
              <a:rPr lang="en-US" sz="1200" kern="1200" dirty="0">
                <a:solidFill>
                  <a:schemeClr val="tx1"/>
                </a:solidFill>
                <a:effectLst/>
                <a:latin typeface="+mn-lt"/>
                <a:ea typeface="+mn-ea"/>
                <a:cs typeface="+mn-cs"/>
              </a:rPr>
              <a:t>, he says, however much people run.</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032C8C-2842-41A8-B797-5DDAE30CE88E}"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9789569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 Target="../slides/slide22.xml"/><Relationship Id="rId7" Type="http://schemas.openxmlformats.org/officeDocument/2006/relationships/slide" Target="../slides/slide85.xml"/><Relationship Id="rId2"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60.xml"/><Relationship Id="rId5" Type="http://schemas.openxmlformats.org/officeDocument/2006/relationships/slide" Target="../slides/slide43.xml"/><Relationship Id="rId4" Type="http://schemas.openxmlformats.org/officeDocument/2006/relationships/slide" Target="../slides/slide3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emf"/><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6"/>
          <p:cNvSpPr/>
          <p:nvPr userDrawn="1"/>
        </p:nvSpPr>
        <p:spPr>
          <a:xfrm>
            <a:off x="609600" y="10633"/>
            <a:ext cx="8534400" cy="68580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0" y="0"/>
            <a:ext cx="609600" cy="6858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hlinkClick r:id="rId2" action="ppaction://hlinksldjump"/>
          </p:cNvPr>
          <p:cNvSpPr/>
          <p:nvPr userDrawn="1"/>
        </p:nvSpPr>
        <p:spPr>
          <a:xfrm>
            <a:off x="0" y="457200"/>
            <a:ext cx="609600" cy="99060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1</a:t>
            </a:r>
          </a:p>
        </p:txBody>
      </p:sp>
      <p:sp>
        <p:nvSpPr>
          <p:cNvPr id="10" name="Rectangle 9">
            <a:hlinkClick r:id="rId3" action="ppaction://hlinksldjump"/>
          </p:cNvPr>
          <p:cNvSpPr/>
          <p:nvPr userDrawn="1"/>
        </p:nvSpPr>
        <p:spPr>
          <a:xfrm>
            <a:off x="0" y="1447800"/>
            <a:ext cx="609600" cy="9906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2</a:t>
            </a:r>
          </a:p>
        </p:txBody>
      </p:sp>
      <p:sp>
        <p:nvSpPr>
          <p:cNvPr id="11" name="Rectangle 10">
            <a:hlinkClick r:id="rId4" action="ppaction://hlinksldjump"/>
          </p:cNvPr>
          <p:cNvSpPr/>
          <p:nvPr userDrawn="1"/>
        </p:nvSpPr>
        <p:spPr>
          <a:xfrm>
            <a:off x="0" y="2438400"/>
            <a:ext cx="609600" cy="990600"/>
          </a:xfrm>
          <a:prstGeom prst="rect">
            <a:avLst/>
          </a:prstGeom>
          <a:solidFill>
            <a:srgbClr val="0080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3</a:t>
            </a:r>
          </a:p>
        </p:txBody>
      </p:sp>
      <p:sp>
        <p:nvSpPr>
          <p:cNvPr id="12" name="Rectangle 11">
            <a:hlinkClick r:id="rId5" action="ppaction://hlinksldjump"/>
          </p:cNvPr>
          <p:cNvSpPr/>
          <p:nvPr userDrawn="1"/>
        </p:nvSpPr>
        <p:spPr>
          <a:xfrm>
            <a:off x="0" y="3429000"/>
            <a:ext cx="609600" cy="990600"/>
          </a:xfrm>
          <a:prstGeom prst="rect">
            <a:avLst/>
          </a:prstGeom>
          <a:solidFill>
            <a:srgbClr val="E936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4</a:t>
            </a:r>
          </a:p>
        </p:txBody>
      </p:sp>
      <p:sp>
        <p:nvSpPr>
          <p:cNvPr id="13" name="Rectangle 12">
            <a:hlinkClick r:id="rId6" action="ppaction://hlinksldjump"/>
          </p:cNvPr>
          <p:cNvSpPr/>
          <p:nvPr userDrawn="1"/>
        </p:nvSpPr>
        <p:spPr>
          <a:xfrm>
            <a:off x="0" y="4419600"/>
            <a:ext cx="609600" cy="99060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5</a:t>
            </a:r>
          </a:p>
        </p:txBody>
      </p:sp>
      <p:sp>
        <p:nvSpPr>
          <p:cNvPr id="14" name="Rectangle 13">
            <a:hlinkClick r:id="rId7" action="ppaction://hlinksldjump"/>
          </p:cNvPr>
          <p:cNvSpPr/>
          <p:nvPr userDrawn="1"/>
        </p:nvSpPr>
        <p:spPr>
          <a:xfrm>
            <a:off x="0" y="5410200"/>
            <a:ext cx="609600" cy="9906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6</a:t>
            </a:r>
          </a:p>
        </p:txBody>
      </p:sp>
    </p:spTree>
    <p:extLst>
      <p:ext uri="{BB962C8B-B14F-4D97-AF65-F5344CB8AC3E}">
        <p14:creationId xmlns:p14="http://schemas.microsoft.com/office/powerpoint/2010/main" val="11242171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19AE4C-C465-434E-AED4-EFD961B96F69}"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3158730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19AE4C-C465-434E-AED4-EFD961B96F69}"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24590150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26668290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9288452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7329819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6250697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33652780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8268331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2594904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4177859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19AE4C-C465-434E-AED4-EFD961B96F69}"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42841695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5899522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14680088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83E23D0-5E39-457A-AFF8-8F042992DD72}" type="datetimeFigureOut">
              <a:rPr lang="en-GB" smtClean="0"/>
              <a:pPr/>
              <a:t>27/08/2019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B212FFE-B081-4264-8E09-227DC2806F71}" type="slidenum">
              <a:rPr lang="en-GB" smtClean="0"/>
              <a:pPr/>
              <a:t>‹#›</a:t>
            </a:fld>
            <a:endParaRPr lang="en-GB"/>
          </a:p>
        </p:txBody>
      </p:sp>
    </p:spTree>
    <p:extLst>
      <p:ext uri="{BB962C8B-B14F-4D97-AF65-F5344CB8AC3E}">
        <p14:creationId xmlns:p14="http://schemas.microsoft.com/office/powerpoint/2010/main" val="334441552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rotWithShape="1">
          <a:blip r:embed="rId2" cstate="print">
            <a:extLst>
              <a:ext uri="{28A0092B-C50C-407E-A947-70E740481C1C}">
                <a14:useLocalDpi xmlns:a14="http://schemas.microsoft.com/office/drawing/2010/main" val="0"/>
              </a:ext>
            </a:extLst>
          </a:blip>
          <a:srcRect l="22398" t="11461" r="16737" b="31387"/>
          <a:stretch/>
        </p:blipFill>
        <p:spPr>
          <a:xfrm>
            <a:off x="123825" y="1809750"/>
            <a:ext cx="4943126" cy="5048250"/>
          </a:xfrm>
          <a:prstGeom prst="rect">
            <a:avLst/>
          </a:prstGeom>
        </p:spPr>
      </p:pic>
      <p:sp>
        <p:nvSpPr>
          <p:cNvPr id="2" name="Title 1"/>
          <p:cNvSpPr>
            <a:spLocks noGrp="1"/>
          </p:cNvSpPr>
          <p:nvPr>
            <p:ph type="ctrTitle"/>
          </p:nvPr>
        </p:nvSpPr>
        <p:spPr>
          <a:xfrm>
            <a:off x="395288" y="3824466"/>
            <a:ext cx="4443412" cy="1101514"/>
          </a:xfrm>
        </p:spPr>
        <p:txBody>
          <a:bodyPr vert="horz" lIns="0" tIns="0" rIns="0" bIns="0" rtlCol="0" anchor="t" anchorCtr="0">
            <a:noAutofit/>
          </a:bodyPr>
          <a:lstStyle>
            <a:lvl1pPr>
              <a:lnSpc>
                <a:spcPct val="95000"/>
              </a:lnSpc>
              <a:defRPr lang="en-GB" sz="2600">
                <a:solidFill>
                  <a:schemeClr val="bg1"/>
                </a:solidFill>
                <a:effectLst/>
              </a:defRPr>
            </a:lvl1pPr>
          </a:lstStyle>
          <a:p>
            <a:pPr lvl="0"/>
            <a:r>
              <a:rPr lang="en-US" dirty="0"/>
              <a:t>Click to edit Master title style</a:t>
            </a:r>
            <a:endParaRPr lang="en-GB" dirty="0"/>
          </a:p>
        </p:txBody>
      </p:sp>
      <p:sp>
        <p:nvSpPr>
          <p:cNvPr id="3" name="Subtitle 2"/>
          <p:cNvSpPr>
            <a:spLocks noGrp="1"/>
          </p:cNvSpPr>
          <p:nvPr>
            <p:ph type="subTitle" idx="1"/>
          </p:nvPr>
        </p:nvSpPr>
        <p:spPr>
          <a:xfrm>
            <a:off x="395288" y="4742543"/>
            <a:ext cx="4443412" cy="1494771"/>
          </a:xfrm>
        </p:spPr>
        <p:txBody>
          <a:bodyPr vert="horz" lIns="0" tIns="0" rIns="0" bIns="0" rtlCol="0" anchor="t" anchorCtr="0">
            <a:noAutofit/>
          </a:bodyPr>
          <a:lstStyle>
            <a:lvl1pPr marL="179380" indent="-179380">
              <a:lnSpc>
                <a:spcPct val="95000"/>
              </a:lnSpc>
              <a:spcBef>
                <a:spcPts val="0"/>
              </a:spcBef>
              <a:buNone/>
              <a:defRPr lang="en-GB" sz="1800">
                <a:solidFill>
                  <a:schemeClr val="bg1"/>
                </a:solidFill>
                <a:effectLst/>
                <a:latin typeface="+mn-lt"/>
              </a:defRPr>
            </a:lvl1pPr>
          </a:lstStyle>
          <a:p>
            <a:pPr marL="0" lvl="0" indent="0"/>
            <a:r>
              <a:rPr lang="en-US" dirty="0"/>
              <a:t>Click to edit Master subtitle style</a:t>
            </a:r>
            <a:endParaRPr lang="en-GB" dirty="0"/>
          </a:p>
        </p:txBody>
      </p:sp>
      <p:grpSp>
        <p:nvGrpSpPr>
          <p:cNvPr id="5" name="Group 7"/>
          <p:cNvGrpSpPr/>
          <p:nvPr userDrawn="1"/>
        </p:nvGrpSpPr>
        <p:grpSpPr>
          <a:xfrm>
            <a:off x="7280906" y="310913"/>
            <a:ext cx="1507104" cy="612649"/>
            <a:chOff x="7280906" y="310911"/>
            <a:chExt cx="1507104" cy="612649"/>
          </a:xfrm>
        </p:grpSpPr>
        <p:pic>
          <p:nvPicPr>
            <p:cNvPr id="11"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8099185" y="411962"/>
              <a:ext cx="688825" cy="46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280906" y="310911"/>
              <a:ext cx="711709" cy="612649"/>
            </a:xfrm>
            <a:prstGeom prst="rect">
              <a:avLst/>
            </a:prstGeom>
          </p:spPr>
        </p:pic>
      </p:grpSp>
      <p:sp>
        <p:nvSpPr>
          <p:cNvPr id="4" name="TextBox 3"/>
          <p:cNvSpPr txBox="1"/>
          <p:nvPr userDrawn="1"/>
        </p:nvSpPr>
        <p:spPr>
          <a:xfrm>
            <a:off x="0" y="2"/>
            <a:ext cx="1228725" cy="248015"/>
          </a:xfrm>
          <a:prstGeom prst="rect">
            <a:avLst/>
          </a:prstGeom>
          <a:noFill/>
        </p:spPr>
        <p:txBody>
          <a:bodyPr wrap="square" lIns="0" tIns="0" rIns="0" bIns="0" rtlCol="0">
            <a:noAutofit/>
          </a:bodyPr>
          <a:lstStyle/>
          <a:p>
            <a:pPr defTabSz="914360"/>
            <a:r>
              <a:rPr lang="fr-BE" sz="1000" dirty="0">
                <a:solidFill>
                  <a:srgbClr val="9A8B7D"/>
                </a:solidFill>
              </a:rPr>
              <a:t>VGBU/SYN/0038/14</a:t>
            </a:r>
            <a:endParaRPr lang="en-GB" sz="1000" dirty="0">
              <a:solidFill>
                <a:srgbClr val="9A8B7D"/>
              </a:solidFill>
            </a:endParaRPr>
          </a:p>
        </p:txBody>
      </p:sp>
    </p:spTree>
    <p:extLst>
      <p:ext uri="{BB962C8B-B14F-4D97-AF65-F5344CB8AC3E}">
        <p14:creationId xmlns:p14="http://schemas.microsoft.com/office/powerpoint/2010/main" val="176082784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gend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58759" indent="-358759">
              <a:spcBef>
                <a:spcPts val="1800"/>
              </a:spcBef>
              <a:buClr>
                <a:schemeClr val="bg2"/>
              </a:buClr>
              <a:buFont typeface="+mj-lt"/>
              <a:buAutoNum type="arabicPeriod"/>
              <a:defRPr sz="1800" b="0"/>
            </a:lvl1pPr>
            <a:lvl2pPr marL="701644" indent="-342885">
              <a:buFont typeface="+mj-lt"/>
              <a:buAutoNum type="arabicPeriod"/>
              <a:defRPr sz="1800"/>
            </a:lvl2pPr>
            <a:lvl3pPr marL="1060404" indent="-342885">
              <a:buFont typeface="+mj-lt"/>
              <a:buAutoNum type="arabicPeriod"/>
              <a:defRPr sz="1600"/>
            </a:lvl3pPr>
            <a:lvl4pPr marL="1419163" indent="-342885">
              <a:buFont typeface="+mj-lt"/>
              <a:buAutoNum type="arabicPeriod"/>
              <a:defRPr sz="1600"/>
            </a:lvl4pPr>
            <a:lvl5pPr marL="1777922" indent="-342885">
              <a:buFont typeface="+mj-lt"/>
              <a:buAutoNum type="arabicPeriod"/>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a:xfrm>
            <a:off x="8677374" y="6476210"/>
            <a:ext cx="288032" cy="365125"/>
          </a:xfrm>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10" name="Date Placeholder 3"/>
          <p:cNvSpPr>
            <a:spLocks noGrp="1"/>
          </p:cNvSpPr>
          <p:nvPr>
            <p:ph type="dt" sz="half" idx="2"/>
          </p:nvPr>
        </p:nvSpPr>
        <p:spPr>
          <a:xfrm>
            <a:off x="1763440" y="6476210"/>
            <a:ext cx="1094060"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1"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Tree>
    <p:extLst>
      <p:ext uri="{BB962C8B-B14F-4D97-AF65-F5344CB8AC3E}">
        <p14:creationId xmlns:p14="http://schemas.microsoft.com/office/powerpoint/2010/main" val="237615004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ulle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6" name="Slide Number Placeholder 5"/>
          <p:cNvSpPr>
            <a:spLocks noGrp="1"/>
          </p:cNvSpPr>
          <p:nvPr>
            <p:ph type="sldNum" sz="quarter" idx="12"/>
          </p:nvPr>
        </p:nvSpPr>
        <p:spPr>
          <a:xfrm>
            <a:off x="8677374" y="6476210"/>
            <a:ext cx="288032" cy="365125"/>
          </a:xfrm>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10" name="Date Placeholder 3"/>
          <p:cNvSpPr>
            <a:spLocks noGrp="1"/>
          </p:cNvSpPr>
          <p:nvPr>
            <p:ph type="dt" sz="half" idx="2"/>
          </p:nvPr>
        </p:nvSpPr>
        <p:spPr>
          <a:xfrm>
            <a:off x="1763440" y="6476210"/>
            <a:ext cx="1094060"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1"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
        <p:nvSpPr>
          <p:cNvPr id="5" name="Text Placeholder 4"/>
          <p:cNvSpPr>
            <a:spLocks noGrp="1"/>
          </p:cNvSpPr>
          <p:nvPr>
            <p:ph type="body" sz="quarter" idx="14"/>
          </p:nvPr>
        </p:nvSpPr>
        <p:spPr>
          <a:xfrm>
            <a:off x="395289" y="1414465"/>
            <a:ext cx="8353425" cy="4897437"/>
          </a:xfrm>
        </p:spPr>
        <p:txBody>
          <a:bodyPr/>
          <a:lstStyle>
            <a:lvl1pPr>
              <a:spcBef>
                <a:spcPts val="2400"/>
              </a:spcBef>
              <a:defRPr sz="2400"/>
            </a:lvl1pPr>
            <a:lvl2pPr>
              <a:defRPr sz="1800"/>
            </a:lvl2pPr>
            <a:lvl3pPr>
              <a:defRPr sz="18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4557290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dirty="0"/>
              <a:t>Click to edit Master title style</a:t>
            </a:r>
            <a:endParaRPr lang="en-GB" dirty="0"/>
          </a:p>
        </p:txBody>
      </p:sp>
      <p:sp>
        <p:nvSpPr>
          <p:cNvPr id="3" name="Content Placeholder 2"/>
          <p:cNvSpPr>
            <a:spLocks noGrp="1"/>
          </p:cNvSpPr>
          <p:nvPr>
            <p:ph idx="1"/>
          </p:nvPr>
        </p:nvSpPr>
        <p:spPr>
          <a:xfrm>
            <a:off x="395536" y="1412776"/>
            <a:ext cx="8352928" cy="4896544"/>
          </a:xfrm>
        </p:spPr>
        <p:txBody>
          <a:bodyPr/>
          <a:lstStyle>
            <a:lvl1pPr>
              <a:buClr>
                <a:schemeClr val="bg2"/>
              </a:buClr>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a:xfrm>
            <a:off x="8677375" y="6476210"/>
            <a:ext cx="288032" cy="365125"/>
          </a:xfrm>
        </p:spPr>
        <p:txBody>
          <a:bodyPr/>
          <a:lstStyle>
            <a:lvl1pPr algn="r">
              <a:defRPr/>
            </a:lvl1p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0"/>
          </p:nvPr>
        </p:nvSpPr>
        <p:spPr>
          <a:xfrm>
            <a:off x="1763440" y="6476210"/>
            <a:ext cx="1075010" cy="365125"/>
          </a:xfrm>
        </p:spPr>
        <p:txBody>
          <a:body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11"/>
          </p:nvPr>
        </p:nvSpPr>
        <p:spPr>
          <a:xfrm>
            <a:off x="395288" y="6476210"/>
            <a:ext cx="1368152" cy="365125"/>
          </a:xfrm>
        </p:spPr>
        <p:txBody>
          <a:bodyPr/>
          <a:lstStyle/>
          <a:p>
            <a:r>
              <a:rPr lang="en-GB" dirty="0">
                <a:solidFill>
                  <a:srgbClr val="9A8B7D"/>
                </a:solidFill>
              </a:rPr>
              <a:t>Presentation title in footer</a:t>
            </a:r>
          </a:p>
        </p:txBody>
      </p:sp>
    </p:spTree>
    <p:extLst>
      <p:ext uri="{BB962C8B-B14F-4D97-AF65-F5344CB8AC3E}">
        <p14:creationId xmlns:p14="http://schemas.microsoft.com/office/powerpoint/2010/main" val="337600224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288" y="1412877"/>
            <a:ext cx="4105274" cy="4895849"/>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3439" y="1412877"/>
            <a:ext cx="4105275" cy="4895849"/>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4"/>
          </p:nvPr>
        </p:nvSpPr>
        <p:spPr>
          <a:xfrm>
            <a:off x="1763442" y="6476210"/>
            <a:ext cx="1103585"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Tree>
    <p:extLst>
      <p:ext uri="{BB962C8B-B14F-4D97-AF65-F5344CB8AC3E}">
        <p14:creationId xmlns:p14="http://schemas.microsoft.com/office/powerpoint/2010/main" val="357366652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ntent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288" y="1793877"/>
            <a:ext cx="4105274" cy="4518025"/>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Content Placeholder 3"/>
          <p:cNvSpPr>
            <a:spLocks noGrp="1"/>
          </p:cNvSpPr>
          <p:nvPr>
            <p:ph sz="half" idx="2"/>
          </p:nvPr>
        </p:nvSpPr>
        <p:spPr>
          <a:xfrm>
            <a:off x="4643439" y="1793877"/>
            <a:ext cx="4105275" cy="4518025"/>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4"/>
          </p:nvPr>
        </p:nvSpPr>
        <p:spPr>
          <a:xfrm>
            <a:off x="1763442" y="6476210"/>
            <a:ext cx="1103585"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
        <p:nvSpPr>
          <p:cNvPr id="6" name="Text Placeholder 5"/>
          <p:cNvSpPr>
            <a:spLocks noGrp="1"/>
          </p:cNvSpPr>
          <p:nvPr>
            <p:ph type="body" sz="quarter" idx="15"/>
          </p:nvPr>
        </p:nvSpPr>
        <p:spPr>
          <a:xfrm>
            <a:off x="395289" y="1412877"/>
            <a:ext cx="4105275" cy="377825"/>
          </a:xfrm>
        </p:spPr>
        <p:txBody>
          <a:bodyPr/>
          <a:lstStyle>
            <a:lvl1pPr marL="0" indent="0">
              <a:buNone/>
              <a:defRPr b="1">
                <a:solidFill>
                  <a:schemeClr val="bg2"/>
                </a:solidFill>
              </a:defRPr>
            </a:lvl1pPr>
            <a:lvl2pPr marL="358759" indent="0">
              <a:buNone/>
              <a:defRPr b="1">
                <a:solidFill>
                  <a:schemeClr val="bg2"/>
                </a:solidFill>
              </a:defRPr>
            </a:lvl2pPr>
            <a:lvl3pPr marL="717518" indent="0">
              <a:buNone/>
              <a:defRPr b="1">
                <a:solidFill>
                  <a:schemeClr val="bg2"/>
                </a:solidFill>
              </a:defRPr>
            </a:lvl3pPr>
            <a:lvl4pPr marL="1076277" indent="0">
              <a:buNone/>
              <a:defRPr b="1">
                <a:solidFill>
                  <a:schemeClr val="bg2"/>
                </a:solidFill>
              </a:defRPr>
            </a:lvl4pPr>
            <a:lvl5pPr marL="1435038" indent="0">
              <a:buNone/>
              <a:defRPr b="1">
                <a:solidFill>
                  <a:schemeClr val="bg2"/>
                </a:solidFill>
              </a:defRPr>
            </a:lvl5pPr>
          </a:lstStyle>
          <a:p>
            <a:pPr lvl="0"/>
            <a:r>
              <a:rPr lang="en-US" dirty="0"/>
              <a:t>Click to edit Master text styles</a:t>
            </a:r>
            <a:endParaRPr lang="en-GB" dirty="0"/>
          </a:p>
        </p:txBody>
      </p:sp>
      <p:sp>
        <p:nvSpPr>
          <p:cNvPr id="12" name="Text Placeholder 11"/>
          <p:cNvSpPr>
            <a:spLocks noGrp="1"/>
          </p:cNvSpPr>
          <p:nvPr>
            <p:ph type="body" sz="quarter" idx="16"/>
          </p:nvPr>
        </p:nvSpPr>
        <p:spPr>
          <a:xfrm>
            <a:off x="4648202" y="1412877"/>
            <a:ext cx="4100513" cy="377825"/>
          </a:xfrm>
        </p:spPr>
        <p:txBody>
          <a:bodyPr vert="horz" lIns="0" tIns="0" rIns="0" bIns="0" rtlCol="0" anchor="t" anchorCtr="0">
            <a:noAutofit/>
          </a:bodyPr>
          <a:lstStyle>
            <a:lvl1pPr>
              <a:defRPr lang="en-US" b="1" smtClean="0">
                <a:solidFill>
                  <a:schemeClr val="bg2"/>
                </a:solidFill>
              </a:defRPr>
            </a:lvl1pPr>
            <a:lvl2pPr>
              <a:defRPr lang="en-US" b="1" smtClean="0">
                <a:solidFill>
                  <a:schemeClr val="bg2"/>
                </a:solidFill>
              </a:defRPr>
            </a:lvl2pPr>
            <a:lvl3pPr>
              <a:defRPr lang="en-US" b="1" smtClean="0">
                <a:solidFill>
                  <a:schemeClr val="bg2"/>
                </a:solidFill>
              </a:defRPr>
            </a:lvl3pPr>
            <a:lvl4pPr>
              <a:defRPr lang="en-US" b="1" smtClean="0">
                <a:solidFill>
                  <a:schemeClr val="bg2"/>
                </a:solidFill>
              </a:defRPr>
            </a:lvl4pPr>
            <a:lvl5pPr>
              <a:defRPr lang="en-GB" b="1">
                <a:solidFill>
                  <a:schemeClr val="bg2"/>
                </a:solidFill>
              </a:defRPr>
            </a:lvl5pPr>
          </a:lstStyle>
          <a:p>
            <a:pPr marL="0" lvl="0" indent="0">
              <a:buNone/>
            </a:pPr>
            <a:r>
              <a:rPr lang="en-US" dirty="0"/>
              <a:t>Click to edit Master text styles</a:t>
            </a:r>
            <a:endParaRPr lang="en-GB" dirty="0"/>
          </a:p>
        </p:txBody>
      </p:sp>
    </p:spTree>
    <p:extLst>
      <p:ext uri="{BB962C8B-B14F-4D97-AF65-F5344CB8AC3E}">
        <p14:creationId xmlns:p14="http://schemas.microsoft.com/office/powerpoint/2010/main" val="21643360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ex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288" y="1412877"/>
            <a:ext cx="4105274" cy="4895849"/>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4"/>
          </p:nvPr>
        </p:nvSpPr>
        <p:spPr>
          <a:xfrm>
            <a:off x="1763442" y="6476210"/>
            <a:ext cx="1084535"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
        <p:nvSpPr>
          <p:cNvPr id="6" name="Picture Placeholder 5"/>
          <p:cNvSpPr>
            <a:spLocks noGrp="1"/>
          </p:cNvSpPr>
          <p:nvPr>
            <p:ph type="pic" sz="quarter" idx="15"/>
          </p:nvPr>
        </p:nvSpPr>
        <p:spPr>
          <a:xfrm>
            <a:off x="4648202" y="1414463"/>
            <a:ext cx="4100513" cy="4100512"/>
          </a:xfrm>
          <a:solidFill>
            <a:schemeClr val="tx2">
              <a:lumMod val="20000"/>
              <a:lumOff val="80000"/>
            </a:schemeClr>
          </a:solidFill>
        </p:spPr>
        <p:txBody>
          <a:bodyPr lIns="71997" tIns="71997"/>
          <a:lstStyle>
            <a:lvl1pPr marL="0" indent="0">
              <a:buNone/>
              <a:defRPr/>
            </a:lvl1pPr>
          </a:lstStyle>
          <a:p>
            <a:endParaRPr lang="en-GB" dirty="0"/>
          </a:p>
        </p:txBody>
      </p:sp>
    </p:spTree>
    <p:extLst>
      <p:ext uri="{BB962C8B-B14F-4D97-AF65-F5344CB8AC3E}">
        <p14:creationId xmlns:p14="http://schemas.microsoft.com/office/powerpoint/2010/main" val="75521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C19AE4C-C465-434E-AED4-EFD961B96F69}"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208950568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ext and Image Subhea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395288" y="1784351"/>
            <a:ext cx="4105274" cy="4527550"/>
          </a:xfrm>
        </p:spPr>
        <p:txBody>
          <a:bodyPr vert="horz" lIns="0" tIns="0" rIns="0" bIns="0" rtlCol="0" anchor="t" anchorCtr="0">
            <a:noAutofit/>
          </a:bodyPr>
          <a:lstStyle>
            <a:lvl1pPr>
              <a:defRPr lang="en-US" smtClean="0"/>
            </a:lvl1pPr>
            <a:lvl2pPr>
              <a:defRPr lang="en-US" smtClean="0"/>
            </a:lvl2pPr>
            <a:lvl3pPr>
              <a:defRPr lang="en-US" smtClean="0"/>
            </a:lvl3pPr>
            <a:lvl4pPr>
              <a:defRPr lang="en-US" smtClean="0"/>
            </a:lvl4pPr>
            <a:lvl5pPr>
              <a:defRPr lang="en-GB"/>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4"/>
          </p:nvPr>
        </p:nvSpPr>
        <p:spPr>
          <a:xfrm>
            <a:off x="1763442" y="6476210"/>
            <a:ext cx="1084535"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
        <p:nvSpPr>
          <p:cNvPr id="6" name="Picture Placeholder 5"/>
          <p:cNvSpPr>
            <a:spLocks noGrp="1"/>
          </p:cNvSpPr>
          <p:nvPr>
            <p:ph type="pic" sz="quarter" idx="15"/>
          </p:nvPr>
        </p:nvSpPr>
        <p:spPr>
          <a:xfrm>
            <a:off x="4648202" y="1414463"/>
            <a:ext cx="4100513" cy="4100512"/>
          </a:xfrm>
          <a:solidFill>
            <a:schemeClr val="tx2">
              <a:lumMod val="20000"/>
              <a:lumOff val="80000"/>
            </a:schemeClr>
          </a:solidFill>
        </p:spPr>
        <p:txBody>
          <a:bodyPr lIns="71997" tIns="71997"/>
          <a:lstStyle>
            <a:lvl1pPr marL="0" indent="0">
              <a:buNone/>
              <a:defRPr/>
            </a:lvl1pPr>
          </a:lstStyle>
          <a:p>
            <a:endParaRPr lang="en-GB" dirty="0"/>
          </a:p>
        </p:txBody>
      </p:sp>
      <p:sp>
        <p:nvSpPr>
          <p:cNvPr id="5" name="Text Placeholder 4"/>
          <p:cNvSpPr>
            <a:spLocks noGrp="1"/>
          </p:cNvSpPr>
          <p:nvPr>
            <p:ph type="body" sz="quarter" idx="16"/>
          </p:nvPr>
        </p:nvSpPr>
        <p:spPr>
          <a:xfrm>
            <a:off x="395289" y="1412875"/>
            <a:ext cx="4105275" cy="368300"/>
          </a:xfrm>
        </p:spPr>
        <p:txBody>
          <a:bodyPr/>
          <a:lstStyle>
            <a:lvl1pPr marL="0" indent="0">
              <a:buNone/>
              <a:defRPr b="1">
                <a:solidFill>
                  <a:schemeClr val="bg2"/>
                </a:solidFill>
              </a:defRPr>
            </a:lvl1pPr>
            <a:lvl2pPr marL="358759" indent="0">
              <a:buNone/>
              <a:defRPr b="1">
                <a:solidFill>
                  <a:schemeClr val="bg2"/>
                </a:solidFill>
              </a:defRPr>
            </a:lvl2pPr>
            <a:lvl3pPr marL="717518" indent="0">
              <a:buNone/>
              <a:defRPr b="1">
                <a:solidFill>
                  <a:schemeClr val="bg2"/>
                </a:solidFill>
              </a:defRPr>
            </a:lvl3pPr>
            <a:lvl4pPr marL="1076277" indent="0">
              <a:buNone/>
              <a:defRPr b="1">
                <a:solidFill>
                  <a:schemeClr val="bg2"/>
                </a:solidFill>
              </a:defRPr>
            </a:lvl4pPr>
            <a:lvl5pPr marL="1435038" indent="0">
              <a:buNone/>
              <a:defRPr b="1">
                <a:solidFill>
                  <a:schemeClr val="bg2"/>
                </a:solidFill>
              </a:defRPr>
            </a:lvl5pPr>
          </a:lstStyle>
          <a:p>
            <a:pPr lvl="0"/>
            <a:r>
              <a:rPr lang="en-US" dirty="0"/>
              <a:t>Click to edit Master text styles</a:t>
            </a:r>
            <a:endParaRPr lang="en-GB" dirty="0"/>
          </a:p>
        </p:txBody>
      </p:sp>
    </p:spTree>
    <p:extLst>
      <p:ext uri="{BB962C8B-B14F-4D97-AF65-F5344CB8AC3E}">
        <p14:creationId xmlns:p14="http://schemas.microsoft.com/office/powerpoint/2010/main" val="23961133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Quote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sz="half" idx="1"/>
          </p:nvPr>
        </p:nvSpPr>
        <p:spPr>
          <a:xfrm>
            <a:off x="395288" y="1412876"/>
            <a:ext cx="4105274" cy="4114800"/>
          </a:xfrm>
        </p:spPr>
        <p:txBody>
          <a:bodyPr vert="horz" lIns="0" tIns="0" rIns="0" bIns="0" rtlCol="0" anchor="ctr" anchorCtr="0">
            <a:noAutofit/>
          </a:bodyPr>
          <a:lstStyle>
            <a:lvl1pPr marL="0" indent="0">
              <a:buFont typeface="Arial" pitchFamily="34" charset="0"/>
              <a:buNone/>
              <a:defRPr lang="en-US" sz="2400" b="1" smtClean="0">
                <a:solidFill>
                  <a:schemeClr val="bg2"/>
                </a:solidFill>
              </a:defRPr>
            </a:lvl1pPr>
            <a:lvl2pPr marL="358759" indent="0">
              <a:buFont typeface="Arial" pitchFamily="34" charset="0"/>
              <a:buNone/>
              <a:defRPr lang="en-US" sz="2000" b="1" smtClean="0">
                <a:solidFill>
                  <a:schemeClr val="bg2"/>
                </a:solidFill>
              </a:defRPr>
            </a:lvl2pPr>
            <a:lvl3pPr marL="717518" indent="0">
              <a:buFont typeface="Arial" pitchFamily="34" charset="0"/>
              <a:buNone/>
              <a:defRPr lang="en-US" sz="1800" b="1" smtClean="0">
                <a:solidFill>
                  <a:schemeClr val="bg2"/>
                </a:solidFill>
              </a:defRPr>
            </a:lvl3pPr>
            <a:lvl4pPr marL="1076277" indent="0">
              <a:buFont typeface="Arial" pitchFamily="34" charset="0"/>
              <a:buNone/>
              <a:defRPr lang="en-US" sz="1800" b="1" smtClean="0">
                <a:solidFill>
                  <a:schemeClr val="bg2"/>
                </a:solidFill>
              </a:defRPr>
            </a:lvl4pPr>
            <a:lvl5pPr marL="1435038" indent="0">
              <a:buFont typeface="Arial" pitchFamily="34" charset="0"/>
              <a:buNone/>
              <a:defRPr lang="en-GB" sz="1800" b="1">
                <a:solidFill>
                  <a:schemeClr val="bg2"/>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Slide Number Placeholder 6"/>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9" name="Date Placeholder 3"/>
          <p:cNvSpPr>
            <a:spLocks noGrp="1"/>
          </p:cNvSpPr>
          <p:nvPr>
            <p:ph type="dt" sz="half" idx="14"/>
          </p:nvPr>
        </p:nvSpPr>
        <p:spPr>
          <a:xfrm>
            <a:off x="1763440" y="6476210"/>
            <a:ext cx="1075010"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
        <p:nvSpPr>
          <p:cNvPr id="6" name="Picture Placeholder 5"/>
          <p:cNvSpPr>
            <a:spLocks noGrp="1"/>
          </p:cNvSpPr>
          <p:nvPr>
            <p:ph type="pic" sz="quarter" idx="15"/>
          </p:nvPr>
        </p:nvSpPr>
        <p:spPr>
          <a:xfrm>
            <a:off x="4648202" y="1414463"/>
            <a:ext cx="4100513" cy="4100512"/>
          </a:xfrm>
          <a:solidFill>
            <a:schemeClr val="tx2">
              <a:lumMod val="20000"/>
              <a:lumOff val="80000"/>
            </a:schemeClr>
          </a:solidFill>
        </p:spPr>
        <p:txBody>
          <a:bodyPr lIns="71997" tIns="71997"/>
          <a:lstStyle>
            <a:lvl1pPr marL="0" indent="0">
              <a:buNone/>
              <a:defRPr/>
            </a:lvl1pPr>
          </a:lstStyle>
          <a:p>
            <a:endParaRPr lang="en-GB" dirty="0"/>
          </a:p>
        </p:txBody>
      </p:sp>
    </p:spTree>
    <p:extLst>
      <p:ext uri="{BB962C8B-B14F-4D97-AF65-F5344CB8AC3E}">
        <p14:creationId xmlns:p14="http://schemas.microsoft.com/office/powerpoint/2010/main" val="175735403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5" name="Slide Number Placeholder 4"/>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sp>
        <p:nvSpPr>
          <p:cNvPr id="6"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7" name="Date Placeholder 3"/>
          <p:cNvSpPr>
            <a:spLocks noGrp="1"/>
          </p:cNvSpPr>
          <p:nvPr>
            <p:ph type="dt" sz="half" idx="2"/>
          </p:nvPr>
        </p:nvSpPr>
        <p:spPr>
          <a:xfrm>
            <a:off x="1763442" y="6476210"/>
            <a:ext cx="1084535"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8"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spTree>
    <p:extLst>
      <p:ext uri="{BB962C8B-B14F-4D97-AF65-F5344CB8AC3E}">
        <p14:creationId xmlns:p14="http://schemas.microsoft.com/office/powerpoint/2010/main" val="50423410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cxnSp>
        <p:nvCxnSpPr>
          <p:cNvPr id="5" name="Straight Connector 4"/>
          <p:cNvCxnSpPr/>
          <p:nvPr/>
        </p:nvCxnSpPr>
        <p:spPr>
          <a:xfrm>
            <a:off x="178594" y="6388896"/>
            <a:ext cx="2173088" cy="0"/>
          </a:xfrm>
          <a:prstGeom prst="line">
            <a:avLst/>
          </a:prstGeom>
          <a:ln w="63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9" name="Date Placeholder 3"/>
          <p:cNvSpPr>
            <a:spLocks noGrp="1"/>
          </p:cNvSpPr>
          <p:nvPr>
            <p:ph type="dt" sz="half" idx="2"/>
          </p:nvPr>
        </p:nvSpPr>
        <p:spPr>
          <a:xfrm>
            <a:off x="1763442" y="6476210"/>
            <a:ext cx="1075453"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cxnSp>
        <p:nvCxnSpPr>
          <p:cNvPr id="7" name="Straight Connector 6"/>
          <p:cNvCxnSpPr/>
          <p:nvPr userDrawn="1"/>
        </p:nvCxnSpPr>
        <p:spPr>
          <a:xfrm>
            <a:off x="178596" y="6388896"/>
            <a:ext cx="2660299" cy="0"/>
          </a:xfrm>
          <a:prstGeom prst="line">
            <a:avLst/>
          </a:prstGeom>
          <a:ln w="6350" cap="rnd">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885948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blank" preserve="1">
  <p:cSld name="GSK logo">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2FE18977-94FB-415F-B497-03350E8854FC}" type="slidenum">
              <a:rPr lang="en-GB" smtClean="0">
                <a:solidFill>
                  <a:srgbClr val="9A8B7D"/>
                </a:solidFill>
              </a:rPr>
              <a:pPr/>
              <a:t>‹#›</a:t>
            </a:fld>
            <a:endParaRPr lang="en-GB" dirty="0">
              <a:solidFill>
                <a:srgbClr val="9A8B7D"/>
              </a:solidFill>
            </a:endParaRPr>
          </a:p>
        </p:txBody>
      </p:sp>
      <p:cxnSp>
        <p:nvCxnSpPr>
          <p:cNvPr id="5" name="Straight Connector 4"/>
          <p:cNvCxnSpPr/>
          <p:nvPr/>
        </p:nvCxnSpPr>
        <p:spPr>
          <a:xfrm>
            <a:off x="178594" y="6388896"/>
            <a:ext cx="2173088" cy="0"/>
          </a:xfrm>
          <a:prstGeom prst="line">
            <a:avLst/>
          </a:prstGeom>
          <a:ln w="6350" cap="rnd">
            <a:solidFill>
              <a:schemeClr val="tx2"/>
            </a:solidFill>
          </a:ln>
        </p:spPr>
        <p:style>
          <a:lnRef idx="1">
            <a:schemeClr val="accent1"/>
          </a:lnRef>
          <a:fillRef idx="0">
            <a:schemeClr val="accent1"/>
          </a:fillRef>
          <a:effectRef idx="0">
            <a:schemeClr val="accent1"/>
          </a:effectRef>
          <a:fontRef idx="minor">
            <a:schemeClr val="tx1"/>
          </a:fontRef>
        </p:style>
      </p:cxnSp>
      <p:sp>
        <p:nvSpPr>
          <p:cNvPr id="9" name="Date Placeholder 3"/>
          <p:cNvSpPr>
            <a:spLocks noGrp="1"/>
          </p:cNvSpPr>
          <p:nvPr>
            <p:ph type="dt" sz="half" idx="2"/>
          </p:nvPr>
        </p:nvSpPr>
        <p:spPr>
          <a:xfrm>
            <a:off x="1763442" y="6476210"/>
            <a:ext cx="1075453"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00 Month 0000</a:t>
            </a:r>
            <a:endParaRPr lang="en-GB" dirty="0">
              <a:solidFill>
                <a:srgbClr val="9A8B7D"/>
              </a:solidFill>
            </a:endParaRPr>
          </a:p>
        </p:txBody>
      </p:sp>
      <p:sp>
        <p:nvSpPr>
          <p:cNvPr id="10"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r>
              <a:rPr lang="en-GB">
                <a:solidFill>
                  <a:srgbClr val="9A8B7D"/>
                </a:solidFill>
              </a:rPr>
              <a:t>Presentation title in footer</a:t>
            </a:r>
            <a:endParaRPr lang="en-GB" dirty="0">
              <a:solidFill>
                <a:srgbClr val="9A8B7D"/>
              </a:solidFill>
            </a:endParaRPr>
          </a:p>
        </p:txBody>
      </p:sp>
      <p:cxnSp>
        <p:nvCxnSpPr>
          <p:cNvPr id="7" name="Straight Connector 6"/>
          <p:cNvCxnSpPr/>
          <p:nvPr userDrawn="1"/>
        </p:nvCxnSpPr>
        <p:spPr>
          <a:xfrm>
            <a:off x="178596" y="6388896"/>
            <a:ext cx="2660299" cy="0"/>
          </a:xfrm>
          <a:prstGeom prst="line">
            <a:avLst/>
          </a:prstGeom>
          <a:ln w="6350" cap="rnd">
            <a:solidFill>
              <a:schemeClr val="bg2"/>
            </a:solidFill>
          </a:ln>
        </p:spPr>
        <p:style>
          <a:lnRef idx="1">
            <a:schemeClr val="accent1"/>
          </a:lnRef>
          <a:fillRef idx="0">
            <a:schemeClr val="accent1"/>
          </a:fillRef>
          <a:effectRef idx="0">
            <a:schemeClr val="accent1"/>
          </a:effectRef>
          <a:fontRef idx="minor">
            <a:schemeClr val="tx1"/>
          </a:fontRef>
        </p:style>
      </p:cxnSp>
      <p:grpSp>
        <p:nvGrpSpPr>
          <p:cNvPr id="2" name="Group 7"/>
          <p:cNvGrpSpPr/>
          <p:nvPr userDrawn="1"/>
        </p:nvGrpSpPr>
        <p:grpSpPr>
          <a:xfrm>
            <a:off x="2486025" y="2474163"/>
            <a:ext cx="4006461" cy="1641714"/>
            <a:chOff x="7280906" y="310911"/>
            <a:chExt cx="1507104" cy="612649"/>
          </a:xfrm>
        </p:grpSpPr>
        <p:pic>
          <p:nvPicPr>
            <p:cNvPr id="11"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099185" y="411962"/>
              <a:ext cx="688825" cy="46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80906" y="310911"/>
              <a:ext cx="711709" cy="612649"/>
            </a:xfrm>
            <a:prstGeom prst="rect">
              <a:avLst/>
            </a:prstGeom>
          </p:spPr>
        </p:pic>
      </p:grpSp>
    </p:spTree>
    <p:extLst>
      <p:ext uri="{BB962C8B-B14F-4D97-AF65-F5344CB8AC3E}">
        <p14:creationId xmlns:p14="http://schemas.microsoft.com/office/powerpoint/2010/main" val="24610020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Sub-Section Divider TEX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lvl1pPr>
              <a:defRPr>
                <a:solidFill>
                  <a:schemeClr val="tx1"/>
                </a:solidFill>
              </a:defRPr>
            </a:lvl1pPr>
          </a:lstStyle>
          <a:p>
            <a:fld id="{2FE18977-94FB-415F-B497-03350E8854FC}" type="slidenum">
              <a:rPr lang="en-GB" smtClean="0">
                <a:solidFill>
                  <a:srgbClr val="9A8B7D"/>
                </a:solidFill>
              </a:rPr>
              <a:pPr/>
              <a:t>‹#›</a:t>
            </a:fld>
            <a:endParaRPr lang="en-GB" dirty="0">
              <a:solidFill>
                <a:srgbClr val="9A8B7D"/>
              </a:solidFill>
            </a:endParaRPr>
          </a:p>
        </p:txBody>
      </p:sp>
      <p:sp>
        <p:nvSpPr>
          <p:cNvPr id="14" name="Date Placeholder 3"/>
          <p:cNvSpPr>
            <a:spLocks noGrp="1"/>
          </p:cNvSpPr>
          <p:nvPr>
            <p:ph type="dt" sz="half" idx="2"/>
          </p:nvPr>
        </p:nvSpPr>
        <p:spPr>
          <a:xfrm>
            <a:off x="1763442" y="6476210"/>
            <a:ext cx="1075453" cy="365125"/>
          </a:xfrm>
          <a:prstGeom prst="rect">
            <a:avLst/>
          </a:prstGeom>
        </p:spPr>
        <p:txBody>
          <a:bodyPr vert="horz" lIns="0" tIns="0" rIns="0" bIns="0" rtlCol="0" anchor="t" anchorCtr="0"/>
          <a:lstStyle>
            <a:lvl1pPr algn="l">
              <a:defRPr sz="800">
                <a:solidFill>
                  <a:schemeClr val="bg2"/>
                </a:solidFill>
              </a:defRPr>
            </a:lvl1pPr>
          </a:lstStyle>
          <a:p>
            <a:r>
              <a:rPr lang="en-GB">
                <a:solidFill>
                  <a:srgbClr val="FF6600"/>
                </a:solidFill>
              </a:rPr>
              <a:t>00 Month 0000</a:t>
            </a:r>
            <a:endParaRPr lang="en-GB" dirty="0">
              <a:solidFill>
                <a:srgbClr val="FF6600"/>
              </a:solidFill>
            </a:endParaRPr>
          </a:p>
        </p:txBody>
      </p:sp>
      <p:sp>
        <p:nvSpPr>
          <p:cNvPr id="15"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bg2"/>
                </a:solidFill>
              </a:defRPr>
            </a:lvl1pPr>
          </a:lstStyle>
          <a:p>
            <a:r>
              <a:rPr lang="en-GB">
                <a:solidFill>
                  <a:srgbClr val="FF6600"/>
                </a:solidFill>
              </a:rPr>
              <a:t>Presentation title in footer</a:t>
            </a:r>
            <a:endParaRPr lang="en-GB" dirty="0">
              <a:solidFill>
                <a:srgbClr val="FF6600"/>
              </a:solidFill>
            </a:endParaRPr>
          </a:p>
        </p:txBody>
      </p:sp>
      <p:sp>
        <p:nvSpPr>
          <p:cNvPr id="8" name="Title 1"/>
          <p:cNvSpPr>
            <a:spLocks noGrp="1"/>
          </p:cNvSpPr>
          <p:nvPr>
            <p:ph type="title"/>
          </p:nvPr>
        </p:nvSpPr>
        <p:spPr>
          <a:xfrm>
            <a:off x="398462" y="3429003"/>
            <a:ext cx="5400000" cy="430887"/>
          </a:xfrm>
        </p:spPr>
        <p:txBody>
          <a:bodyPr anchor="t"/>
          <a:lstStyle>
            <a:lvl1pPr algn="l">
              <a:defRPr sz="2800" b="1" cap="none" baseline="0">
                <a:solidFill>
                  <a:schemeClr val="bg2"/>
                </a:solidFill>
              </a:defRPr>
            </a:lvl1pPr>
          </a:lstStyle>
          <a:p>
            <a:r>
              <a:rPr lang="en-US" dirty="0"/>
              <a:t>Click to edit Master title style</a:t>
            </a:r>
            <a:endParaRPr lang="en-GB" dirty="0"/>
          </a:p>
        </p:txBody>
      </p:sp>
      <p:cxnSp>
        <p:nvCxnSpPr>
          <p:cNvPr id="11" name="Straight Connector 10"/>
          <p:cNvCxnSpPr/>
          <p:nvPr userDrawn="1"/>
        </p:nvCxnSpPr>
        <p:spPr>
          <a:xfrm>
            <a:off x="178596" y="6388896"/>
            <a:ext cx="2660299" cy="0"/>
          </a:xfrm>
          <a:prstGeom prst="line">
            <a:avLst/>
          </a:prstGeom>
          <a:ln w="6350" cap="rnd">
            <a:solidFill>
              <a:schemeClr val="bg2"/>
            </a:solidFill>
          </a:ln>
        </p:spPr>
        <p:style>
          <a:lnRef idx="1">
            <a:schemeClr val="accent1"/>
          </a:lnRef>
          <a:fillRef idx="0">
            <a:schemeClr val="accent1"/>
          </a:fillRef>
          <a:effectRef idx="0">
            <a:schemeClr val="accent1"/>
          </a:effectRef>
          <a:fontRef idx="minor">
            <a:schemeClr val="tx1"/>
          </a:fontRef>
        </p:style>
      </p:cxnSp>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239126" y="360111"/>
            <a:ext cx="505664" cy="434341"/>
          </a:xfrm>
          <a:prstGeom prst="rect">
            <a:avLst/>
          </a:prstGeom>
        </p:spPr>
      </p:pic>
      <p:sp>
        <p:nvSpPr>
          <p:cNvPr id="2" name="Rectangle 1"/>
          <p:cNvSpPr/>
          <p:nvPr userDrawn="1"/>
        </p:nvSpPr>
        <p:spPr>
          <a:xfrm>
            <a:off x="1" y="-9526"/>
            <a:ext cx="1333501" cy="246217"/>
          </a:xfrm>
          <a:prstGeom prst="rect">
            <a:avLst/>
          </a:prstGeom>
        </p:spPr>
        <p:txBody>
          <a:bodyPr wrap="square" lIns="91436" tIns="45718" rIns="91436" bIns="45718">
            <a:spAutoFit/>
          </a:bodyPr>
          <a:lstStyle/>
          <a:p>
            <a:pPr defTabSz="914360"/>
            <a:r>
              <a:rPr lang="fr-BE" sz="1000" dirty="0">
                <a:solidFill>
                  <a:srgbClr val="9A8B7D"/>
                </a:solidFill>
              </a:rPr>
              <a:t>VGBU/SYN/0038/14</a:t>
            </a:r>
            <a:endParaRPr lang="en-GB" sz="1000" dirty="0">
              <a:solidFill>
                <a:srgbClr val="9A8B7D"/>
              </a:solidFill>
            </a:endParaRPr>
          </a:p>
        </p:txBody>
      </p:sp>
    </p:spTree>
    <p:extLst>
      <p:ext uri="{BB962C8B-B14F-4D97-AF65-F5344CB8AC3E}">
        <p14:creationId xmlns:p14="http://schemas.microsoft.com/office/powerpoint/2010/main" val="1183226430"/>
      </p:ext>
    </p:extLst>
  </p:cSld>
  <p:clrMapOvr>
    <a:masterClrMapping/>
  </p:clrMapOvr>
  <p:extLst mod="1">
    <p:ext uri="{DCECCB84-F9BA-43D5-87BE-67443E8EF086}">
      <p15:sldGuideLst xmlns:p15="http://schemas.microsoft.com/office/powerpoint/2012/main">
        <p15:guide id="1" pos="2880">
          <p15:clr>
            <a:srgbClr val="FBAE40"/>
          </p15:clr>
        </p15:guide>
        <p15:guide id="2" pos="3624">
          <p15:clr>
            <a:srgbClr val="FBAE40"/>
          </p15:clr>
        </p15:guide>
        <p15:guide id="3" orient="horz" pos="216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hanks you">
    <p:spTree>
      <p:nvGrpSpPr>
        <p:cNvPr id="1" name=""/>
        <p:cNvGrpSpPr/>
        <p:nvPr/>
      </p:nvGrpSpPr>
      <p:grpSpPr>
        <a:xfrm>
          <a:off x="0" y="0"/>
          <a:ext cx="0" cy="0"/>
          <a:chOff x="0" y="0"/>
          <a:chExt cx="0" cy="0"/>
        </a:xfrm>
      </p:grpSpPr>
      <p:pic>
        <p:nvPicPr>
          <p:cNvPr id="16" name="Picture 15"/>
          <p:cNvPicPr>
            <a:picLocks noChangeAspect="1"/>
          </p:cNvPicPr>
          <p:nvPr userDrawn="1"/>
        </p:nvPicPr>
        <p:blipFill rotWithShape="1">
          <a:blip r:embed="rId2" cstate="print">
            <a:extLst>
              <a:ext uri="{28A0092B-C50C-407E-A947-70E740481C1C}">
                <a14:useLocalDpi xmlns:a14="http://schemas.microsoft.com/office/drawing/2010/main" val="0"/>
              </a:ext>
            </a:extLst>
          </a:blip>
          <a:srcRect l="22398" t="11460" r="16737" b="28327"/>
          <a:stretch/>
        </p:blipFill>
        <p:spPr>
          <a:xfrm>
            <a:off x="650201" y="1452128"/>
            <a:ext cx="5024198" cy="5405871"/>
          </a:xfrm>
          <a:prstGeom prst="rect">
            <a:avLst/>
          </a:prstGeom>
        </p:spPr>
      </p:pic>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39126" y="360111"/>
            <a:ext cx="505664" cy="434341"/>
          </a:xfrm>
          <a:prstGeom prst="rect">
            <a:avLst/>
          </a:prstGeom>
        </p:spPr>
      </p:pic>
      <p:sp>
        <p:nvSpPr>
          <p:cNvPr id="6" name="TextBox 5"/>
          <p:cNvSpPr txBox="1"/>
          <p:nvPr userDrawn="1"/>
        </p:nvSpPr>
        <p:spPr>
          <a:xfrm>
            <a:off x="933450" y="3857625"/>
            <a:ext cx="3438525" cy="1866900"/>
          </a:xfrm>
          <a:prstGeom prst="rect">
            <a:avLst/>
          </a:prstGeom>
          <a:noFill/>
        </p:spPr>
        <p:txBody>
          <a:bodyPr wrap="square" lIns="0" tIns="0" rIns="0" bIns="0" rtlCol="0">
            <a:noAutofit/>
          </a:bodyPr>
          <a:lstStyle/>
          <a:p>
            <a:pPr defTabSz="914360"/>
            <a:r>
              <a:rPr lang="en-GB" sz="2800" b="1" dirty="0">
                <a:solidFill>
                  <a:srgbClr val="FFFFFF"/>
                </a:solidFill>
              </a:rPr>
              <a:t>Thank you</a:t>
            </a:r>
          </a:p>
        </p:txBody>
      </p:sp>
      <p:sp>
        <p:nvSpPr>
          <p:cNvPr id="2" name="Rectangle 1"/>
          <p:cNvSpPr/>
          <p:nvPr userDrawn="1"/>
        </p:nvSpPr>
        <p:spPr>
          <a:xfrm>
            <a:off x="0" y="15360"/>
            <a:ext cx="1338820" cy="246217"/>
          </a:xfrm>
          <a:prstGeom prst="rect">
            <a:avLst/>
          </a:prstGeom>
        </p:spPr>
        <p:txBody>
          <a:bodyPr wrap="none" lIns="91436" tIns="45718" rIns="91436" bIns="45718">
            <a:spAutoFit/>
          </a:bodyPr>
          <a:lstStyle/>
          <a:p>
            <a:pPr defTabSz="914360"/>
            <a:r>
              <a:rPr lang="fr-BE" sz="1000" dirty="0">
                <a:solidFill>
                  <a:srgbClr val="9A8B7D"/>
                </a:solidFill>
              </a:rPr>
              <a:t>VGBU/SYN/0038/14</a:t>
            </a:r>
            <a:endParaRPr lang="en-GB" sz="1000" dirty="0">
              <a:solidFill>
                <a:srgbClr val="9A8B7D"/>
              </a:solidFill>
            </a:endParaRPr>
          </a:p>
        </p:txBody>
      </p:sp>
    </p:spTree>
    <p:extLst>
      <p:ext uri="{BB962C8B-B14F-4D97-AF65-F5344CB8AC3E}">
        <p14:creationId xmlns:p14="http://schemas.microsoft.com/office/powerpoint/2010/main" val="942757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schemeClr>
                </a:solidFill>
              </a:defRPr>
            </a:lvl1pPr>
          </a:lstStyle>
          <a:p>
            <a:r>
              <a:rPr lang="en-US" dirty="0"/>
              <a:t>Click to edit Master title style</a:t>
            </a:r>
            <a:endParaRPr lang="en-GB" dirty="0"/>
          </a:p>
        </p:txBody>
      </p:sp>
      <p:sp>
        <p:nvSpPr>
          <p:cNvPr id="3" name="Content Placeholder 2"/>
          <p:cNvSpPr>
            <a:spLocks noGrp="1"/>
          </p:cNvSpPr>
          <p:nvPr>
            <p:ph idx="1"/>
          </p:nvPr>
        </p:nvSpPr>
        <p:spPr>
          <a:xfrm>
            <a:off x="395536" y="1412776"/>
            <a:ext cx="8352928" cy="4896544"/>
          </a:xfrm>
        </p:spPr>
        <p:txBody>
          <a:bodyPr/>
          <a:lstStyle>
            <a:lvl1pPr>
              <a:spcBef>
                <a:spcPts val="600"/>
              </a:spcBef>
              <a:spcAft>
                <a:spcPts val="600"/>
              </a:spcAft>
              <a:buClr>
                <a:schemeClr val="bg2"/>
              </a:buClr>
              <a:defRPr/>
            </a:lvl1pPr>
            <a:lvl2pPr>
              <a:spcBef>
                <a:spcPts val="600"/>
              </a:spcBef>
              <a:spcAft>
                <a:spcPts val="600"/>
              </a:spcAft>
              <a:defRPr/>
            </a:lvl2pPr>
            <a:lvl3pPr>
              <a:spcBef>
                <a:spcPts val="600"/>
              </a:spcBef>
              <a:spcAft>
                <a:spcPts val="600"/>
              </a:spcAft>
              <a:defRPr/>
            </a:lvl3pPr>
            <a:lvl4pPr>
              <a:spcBef>
                <a:spcPts val="600"/>
              </a:spcBef>
              <a:spcAft>
                <a:spcPts val="600"/>
              </a:spcAft>
              <a:defRPr/>
            </a:lvl4pPr>
            <a:lvl5pPr>
              <a:spcBef>
                <a:spcPts val="60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a:xfrm>
            <a:off x="8677375" y="6476210"/>
            <a:ext cx="288032" cy="365125"/>
          </a:xfrm>
        </p:spPr>
        <p:txBody>
          <a:bodyPr/>
          <a:lstStyle>
            <a:lvl1pPr algn="r">
              <a:defRPr/>
            </a:lvl1p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11" name="Text Placeholder 3"/>
          <p:cNvSpPr>
            <a:spLocks noGrp="1"/>
          </p:cNvSpPr>
          <p:nvPr>
            <p:ph type="body" sz="quarter" idx="15"/>
          </p:nvPr>
        </p:nvSpPr>
        <p:spPr>
          <a:xfrm>
            <a:off x="395999" y="6163200"/>
            <a:ext cx="8353146" cy="147600"/>
          </a:xfrm>
        </p:spPr>
        <p:txBody>
          <a:bodyPr anchor="b"/>
          <a:lstStyle>
            <a:lvl1pPr marL="0" indent="0">
              <a:spcBef>
                <a:spcPts val="0"/>
              </a:spcBef>
              <a:buFontTx/>
              <a:buNone/>
              <a:defRPr sz="800">
                <a:solidFill>
                  <a:schemeClr val="tx1"/>
                </a:solidFill>
              </a:defRPr>
            </a:lvl1pPr>
          </a:lstStyle>
          <a:p>
            <a:pPr lvl="0"/>
            <a:r>
              <a:rPr lang="en-US" dirty="0"/>
              <a:t>Click to edit Master text styles</a:t>
            </a:r>
          </a:p>
        </p:txBody>
      </p:sp>
      <p:sp>
        <p:nvSpPr>
          <p:cNvPr id="12" name="Text Placeholder 8"/>
          <p:cNvSpPr>
            <a:spLocks noGrp="1"/>
          </p:cNvSpPr>
          <p:nvPr>
            <p:ph type="body" sz="quarter" idx="16"/>
          </p:nvPr>
        </p:nvSpPr>
        <p:spPr>
          <a:xfrm>
            <a:off x="409575" y="6410327"/>
            <a:ext cx="8010525" cy="447675"/>
          </a:xfrm>
        </p:spPr>
        <p:txBody>
          <a:bodyPr anchor="b"/>
          <a:lstStyle>
            <a:lvl1pPr marL="0" indent="0">
              <a:spcBef>
                <a:spcPts val="0"/>
              </a:spcBef>
              <a:spcAft>
                <a:spcPts val="0"/>
              </a:spcAft>
              <a:buFontTx/>
              <a:buNone/>
              <a:defRPr sz="8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251226683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2"/>
                </a:solidFill>
              </a:defRPr>
            </a:lvl1pPr>
          </a:lstStyle>
          <a:p>
            <a:r>
              <a:rPr lang="en-US" dirty="0"/>
              <a:t>Click to edit Master title style</a:t>
            </a:r>
            <a:endParaRPr lang="en-GB" dirty="0"/>
          </a:p>
        </p:txBody>
      </p:sp>
      <p:sp>
        <p:nvSpPr>
          <p:cNvPr id="3" name="Content Placeholder 2"/>
          <p:cNvSpPr>
            <a:spLocks noGrp="1"/>
          </p:cNvSpPr>
          <p:nvPr>
            <p:ph idx="1"/>
          </p:nvPr>
        </p:nvSpPr>
        <p:spPr>
          <a:xfrm>
            <a:off x="395536" y="1412776"/>
            <a:ext cx="8352928" cy="4896544"/>
          </a:xfrm>
        </p:spPr>
        <p:txBody>
          <a:bodyPr/>
          <a:lstStyle>
            <a:lvl1pPr>
              <a:spcBef>
                <a:spcPts val="600"/>
              </a:spcBef>
              <a:spcAft>
                <a:spcPts val="600"/>
              </a:spcAft>
              <a:buClr>
                <a:schemeClr val="bg2"/>
              </a:buClr>
              <a:defRPr/>
            </a:lvl1pPr>
            <a:lvl2pPr>
              <a:spcBef>
                <a:spcPts val="600"/>
              </a:spcBef>
              <a:spcAft>
                <a:spcPts val="600"/>
              </a:spcAft>
              <a:defRPr/>
            </a:lvl2pPr>
            <a:lvl3pPr>
              <a:spcBef>
                <a:spcPts val="600"/>
              </a:spcBef>
              <a:spcAft>
                <a:spcPts val="600"/>
              </a:spcAft>
              <a:defRPr/>
            </a:lvl3pPr>
            <a:lvl4pPr>
              <a:spcBef>
                <a:spcPts val="600"/>
              </a:spcBef>
              <a:spcAft>
                <a:spcPts val="600"/>
              </a:spcAft>
              <a:defRPr/>
            </a:lvl4pPr>
            <a:lvl5pPr>
              <a:spcBef>
                <a:spcPts val="60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Slide Number Placeholder 5"/>
          <p:cNvSpPr>
            <a:spLocks noGrp="1"/>
          </p:cNvSpPr>
          <p:nvPr>
            <p:ph type="sldNum" sz="quarter" idx="12"/>
          </p:nvPr>
        </p:nvSpPr>
        <p:spPr>
          <a:xfrm>
            <a:off x="8677375" y="6476210"/>
            <a:ext cx="288032" cy="365125"/>
          </a:xfrm>
        </p:spPr>
        <p:txBody>
          <a:bodyPr/>
          <a:lstStyle>
            <a:lvl1pPr algn="r">
              <a:defRPr/>
            </a:lvl1pPr>
          </a:lstStyle>
          <a:p>
            <a:fld id="{2FE18977-94FB-415F-B497-03350E8854FC}" type="slidenum">
              <a:rPr lang="en-GB" smtClean="0">
                <a:solidFill>
                  <a:srgbClr val="9A8B7D"/>
                </a:solidFill>
              </a:rPr>
              <a:pPr/>
              <a:t>‹#›</a:t>
            </a:fld>
            <a:endParaRPr lang="en-GB" dirty="0">
              <a:solidFill>
                <a:srgbClr val="9A8B7D"/>
              </a:solidFill>
            </a:endParaRPr>
          </a:p>
        </p:txBody>
      </p:sp>
      <p:sp>
        <p:nvSpPr>
          <p:cNvPr id="8" name="Text Placeholder 7"/>
          <p:cNvSpPr>
            <a:spLocks noGrp="1"/>
          </p:cNvSpPr>
          <p:nvPr>
            <p:ph type="body" sz="quarter" idx="13"/>
          </p:nvPr>
        </p:nvSpPr>
        <p:spPr>
          <a:xfrm>
            <a:off x="392907" y="707459"/>
            <a:ext cx="7419454" cy="417287"/>
          </a:xfrm>
        </p:spPr>
        <p:txBody>
          <a:bodyPr/>
          <a:lstStyle>
            <a:lvl1pPr marL="0" indent="0">
              <a:buNone/>
              <a:defRPr sz="1800">
                <a:latin typeface="+mj-lt"/>
              </a:defRPr>
            </a:lvl1pPr>
            <a:lvl2pPr marL="358759" indent="0">
              <a:buNone/>
              <a:defRPr>
                <a:latin typeface="Cambria" pitchFamily="18" charset="0"/>
              </a:defRPr>
            </a:lvl2pPr>
            <a:lvl3pPr marL="717518" indent="0">
              <a:buNone/>
              <a:defRPr>
                <a:latin typeface="Cambria" pitchFamily="18" charset="0"/>
              </a:defRPr>
            </a:lvl3pPr>
            <a:lvl4pPr marL="1076277" indent="0">
              <a:buNone/>
              <a:defRPr>
                <a:latin typeface="Cambria" pitchFamily="18" charset="0"/>
              </a:defRPr>
            </a:lvl4pPr>
            <a:lvl5pPr marL="1435038" indent="0">
              <a:buNone/>
              <a:defRPr>
                <a:latin typeface="Cambria" pitchFamily="18" charset="0"/>
              </a:defRPr>
            </a:lvl5pPr>
          </a:lstStyle>
          <a:p>
            <a:pPr lvl="0"/>
            <a:r>
              <a:rPr lang="en-US" dirty="0"/>
              <a:t>Click to edit Master text styles</a:t>
            </a:r>
          </a:p>
        </p:txBody>
      </p:sp>
      <p:sp>
        <p:nvSpPr>
          <p:cNvPr id="11" name="Text Placeholder 3"/>
          <p:cNvSpPr>
            <a:spLocks noGrp="1"/>
          </p:cNvSpPr>
          <p:nvPr>
            <p:ph type="body" sz="quarter" idx="15"/>
          </p:nvPr>
        </p:nvSpPr>
        <p:spPr>
          <a:xfrm>
            <a:off x="395999" y="6163200"/>
            <a:ext cx="8353146" cy="147600"/>
          </a:xfrm>
        </p:spPr>
        <p:txBody>
          <a:bodyPr anchor="b"/>
          <a:lstStyle>
            <a:lvl1pPr marL="0" indent="0">
              <a:spcBef>
                <a:spcPts val="0"/>
              </a:spcBef>
              <a:buFontTx/>
              <a:buNone/>
              <a:defRPr sz="800">
                <a:solidFill>
                  <a:schemeClr val="tx1"/>
                </a:solidFill>
              </a:defRPr>
            </a:lvl1pPr>
          </a:lstStyle>
          <a:p>
            <a:pPr lvl="0"/>
            <a:r>
              <a:rPr lang="en-US" dirty="0"/>
              <a:t>Click to edit Master text styles</a:t>
            </a:r>
          </a:p>
        </p:txBody>
      </p:sp>
      <p:sp>
        <p:nvSpPr>
          <p:cNvPr id="12" name="Text Placeholder 8"/>
          <p:cNvSpPr>
            <a:spLocks noGrp="1"/>
          </p:cNvSpPr>
          <p:nvPr>
            <p:ph type="body" sz="quarter" idx="16"/>
          </p:nvPr>
        </p:nvSpPr>
        <p:spPr>
          <a:xfrm>
            <a:off x="409575" y="6410327"/>
            <a:ext cx="8010525" cy="447675"/>
          </a:xfrm>
        </p:spPr>
        <p:txBody>
          <a:bodyPr anchor="b"/>
          <a:lstStyle>
            <a:lvl1pPr marL="0" indent="0">
              <a:spcBef>
                <a:spcPts val="0"/>
              </a:spcBef>
              <a:spcAft>
                <a:spcPts val="0"/>
              </a:spcAft>
              <a:buFontTx/>
              <a:buNone/>
              <a:defRPr sz="800">
                <a:solidFill>
                  <a:schemeClr val="tx1"/>
                </a:solidFill>
              </a:defRPr>
            </a:lvl1pPr>
          </a:lstStyle>
          <a:p>
            <a:pPr lvl="0"/>
            <a:r>
              <a:rPr lang="en-US" dirty="0"/>
              <a:t>Click to edit Master text styles</a:t>
            </a:r>
          </a:p>
        </p:txBody>
      </p:sp>
    </p:spTree>
    <p:extLst>
      <p:ext uri="{BB962C8B-B14F-4D97-AF65-F5344CB8AC3E}">
        <p14:creationId xmlns:p14="http://schemas.microsoft.com/office/powerpoint/2010/main" val="145451781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userDrawn="1">
  <p:cSld name="Section Header or Statement_Purple">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2" cstate="print">
            <a:extLst>
              <a:ext uri="{28A0092B-C50C-407E-A947-70E740481C1C}">
                <a14:useLocalDpi xmlns:a14="http://schemas.microsoft.com/office/drawing/2010/main" val="0"/>
              </a:ext>
            </a:extLst>
          </a:blip>
          <a:srcRect t="-819" r="6666"/>
          <a:stretch/>
        </p:blipFill>
        <p:spPr>
          <a:xfrm>
            <a:off x="-30580" y="-104501"/>
            <a:ext cx="9174580" cy="7006331"/>
          </a:xfrm>
          <a:prstGeom prst="rect">
            <a:avLst/>
          </a:prstGeom>
        </p:spPr>
      </p:pic>
      <p:pic>
        <p:nvPicPr>
          <p:cNvPr id="16" name="Picture 1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232645" y="358385"/>
            <a:ext cx="554400" cy="476152"/>
          </a:xfrm>
          <a:prstGeom prst="rect">
            <a:avLst/>
          </a:prstGeom>
        </p:spPr>
      </p:pic>
      <p:sp>
        <p:nvSpPr>
          <p:cNvPr id="9" name="Text Placeholder 10"/>
          <p:cNvSpPr>
            <a:spLocks noGrp="1"/>
          </p:cNvSpPr>
          <p:nvPr>
            <p:ph type="body" sz="quarter" idx="14" hasCustomPrompt="1"/>
          </p:nvPr>
        </p:nvSpPr>
        <p:spPr>
          <a:xfrm>
            <a:off x="349200" y="4476846"/>
            <a:ext cx="6872400" cy="400110"/>
          </a:xfrm>
        </p:spPr>
        <p:txBody>
          <a:bodyPr wrap="square" anchor="ctr" anchorCtr="0">
            <a:spAutoFit/>
          </a:bodyPr>
          <a:lstStyle>
            <a:lvl1pPr marL="0" indent="0">
              <a:spcAft>
                <a:spcPts val="0"/>
              </a:spcAft>
              <a:buNone/>
              <a:defRPr sz="2600" b="1" baseline="0">
                <a:solidFill>
                  <a:schemeClr val="bg1"/>
                </a:solidFill>
              </a:defRPr>
            </a:lvl1pPr>
            <a:lvl2pPr marL="271451" indent="0">
              <a:buNone/>
              <a:defRPr sz="2600" b="1">
                <a:solidFill>
                  <a:schemeClr val="bg1"/>
                </a:solidFill>
              </a:defRPr>
            </a:lvl2pPr>
            <a:lvl3pPr marL="533376" indent="0">
              <a:buNone/>
              <a:defRPr sz="2600" b="1">
                <a:solidFill>
                  <a:schemeClr val="bg1"/>
                </a:solidFill>
              </a:defRPr>
            </a:lvl3pPr>
            <a:lvl4pPr marL="815939" indent="0">
              <a:buNone/>
              <a:defRPr sz="2600" b="1">
                <a:solidFill>
                  <a:schemeClr val="bg1"/>
                </a:solidFill>
              </a:defRPr>
            </a:lvl4pPr>
            <a:lvl5pPr marL="1104852" indent="0">
              <a:buNone/>
              <a:defRPr sz="2600" b="1">
                <a:solidFill>
                  <a:schemeClr val="bg1"/>
                </a:solidFill>
              </a:defRPr>
            </a:lvl5pPr>
          </a:lstStyle>
          <a:p>
            <a:pPr lvl="0"/>
            <a:r>
              <a:rPr lang="en-US" dirty="0"/>
              <a:t>Section Header title here</a:t>
            </a:r>
            <a:endParaRPr lang="en-GB" dirty="0"/>
          </a:p>
        </p:txBody>
      </p:sp>
      <p:sp>
        <p:nvSpPr>
          <p:cNvPr id="10" name="Text Placeholder 6"/>
          <p:cNvSpPr>
            <a:spLocks noGrp="1"/>
          </p:cNvSpPr>
          <p:nvPr>
            <p:ph type="body" sz="quarter" idx="13" hasCustomPrompt="1"/>
          </p:nvPr>
        </p:nvSpPr>
        <p:spPr>
          <a:xfrm>
            <a:off x="361779" y="1519200"/>
            <a:ext cx="6872288" cy="400110"/>
          </a:xfrm>
        </p:spPr>
        <p:txBody>
          <a:bodyPr>
            <a:spAutoFit/>
          </a:bodyPr>
          <a:lstStyle>
            <a:lvl1pPr marL="0" indent="0">
              <a:spcAft>
                <a:spcPts val="0"/>
              </a:spcAft>
              <a:buNone/>
              <a:defRPr sz="2600" b="1">
                <a:solidFill>
                  <a:schemeClr val="bg1"/>
                </a:solidFill>
              </a:defRPr>
            </a:lvl1pPr>
            <a:lvl2pPr marL="271451" indent="0">
              <a:buNone/>
              <a:defRPr sz="2800" b="1">
                <a:solidFill>
                  <a:schemeClr val="bg1"/>
                </a:solidFill>
              </a:defRPr>
            </a:lvl2pPr>
            <a:lvl3pPr marL="533376" indent="0">
              <a:buNone/>
              <a:defRPr sz="2800" b="1">
                <a:solidFill>
                  <a:schemeClr val="bg1"/>
                </a:solidFill>
              </a:defRPr>
            </a:lvl3pPr>
            <a:lvl4pPr marL="815939" indent="0">
              <a:buNone/>
              <a:defRPr sz="2800" b="1">
                <a:solidFill>
                  <a:schemeClr val="bg1"/>
                </a:solidFill>
              </a:defRPr>
            </a:lvl4pPr>
            <a:lvl5pPr marL="1104852" indent="0">
              <a:buNone/>
              <a:defRPr sz="2800" b="1">
                <a:solidFill>
                  <a:schemeClr val="bg1"/>
                </a:solidFill>
              </a:defRPr>
            </a:lvl5pPr>
          </a:lstStyle>
          <a:p>
            <a:pPr lvl="0"/>
            <a:r>
              <a:rPr lang="en-US" dirty="0"/>
              <a:t>Type your statement text here</a:t>
            </a:r>
          </a:p>
        </p:txBody>
      </p:sp>
      <p:sp>
        <p:nvSpPr>
          <p:cNvPr id="11" name="Text Placeholder 5"/>
          <p:cNvSpPr>
            <a:spLocks noGrp="1"/>
          </p:cNvSpPr>
          <p:nvPr>
            <p:ph type="body" sz="quarter" idx="11" hasCustomPrompt="1"/>
          </p:nvPr>
        </p:nvSpPr>
        <p:spPr>
          <a:xfrm>
            <a:off x="349766" y="5906112"/>
            <a:ext cx="6872400" cy="246221"/>
          </a:xfrm>
        </p:spPr>
        <p:txBody>
          <a:bodyPr anchor="b" anchorCtr="0">
            <a:spAutoFit/>
          </a:bodyPr>
          <a:lstStyle>
            <a:lvl1pPr marL="0" indent="0">
              <a:spcAft>
                <a:spcPts val="0"/>
              </a:spcAft>
              <a:buNone/>
              <a:defRPr>
                <a:solidFill>
                  <a:schemeClr val="bg1"/>
                </a:solidFill>
              </a:defRPr>
            </a:lvl1pPr>
            <a:lvl2pPr marL="271451" indent="0">
              <a:spcAft>
                <a:spcPts val="0"/>
              </a:spcAft>
              <a:buNone/>
              <a:defRPr>
                <a:solidFill>
                  <a:schemeClr val="bg1"/>
                </a:solidFill>
              </a:defRPr>
            </a:lvl2pPr>
            <a:lvl3pPr marL="533376" indent="0">
              <a:spcAft>
                <a:spcPts val="0"/>
              </a:spcAft>
              <a:buNone/>
              <a:defRPr>
                <a:solidFill>
                  <a:schemeClr val="bg1"/>
                </a:solidFill>
              </a:defRPr>
            </a:lvl3pPr>
            <a:lvl4pPr marL="815939" indent="0">
              <a:spcAft>
                <a:spcPts val="0"/>
              </a:spcAft>
              <a:buNone/>
              <a:defRPr>
                <a:solidFill>
                  <a:schemeClr val="bg1"/>
                </a:solidFill>
              </a:defRPr>
            </a:lvl4pPr>
            <a:lvl5pPr marL="1104852" indent="0">
              <a:spcAft>
                <a:spcPts val="0"/>
              </a:spcAft>
              <a:buNone/>
              <a:defRPr>
                <a:solidFill>
                  <a:schemeClr val="bg1"/>
                </a:solidFill>
              </a:defRPr>
            </a:lvl5pPr>
          </a:lstStyle>
          <a:p>
            <a:pPr lvl="0"/>
            <a:r>
              <a:rPr lang="en-US" dirty="0"/>
              <a:t>Subtitle here if required</a:t>
            </a:r>
          </a:p>
        </p:txBody>
      </p:sp>
    </p:spTree>
    <p:extLst>
      <p:ext uri="{BB962C8B-B14F-4D97-AF65-F5344CB8AC3E}">
        <p14:creationId xmlns:p14="http://schemas.microsoft.com/office/powerpoint/2010/main" val="19672600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C19AE4C-C465-434E-AED4-EFD961B96F69}"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335249751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5" name="Title 4"/>
          <p:cNvSpPr>
            <a:spLocks noGrp="1"/>
          </p:cNvSpPr>
          <p:nvPr>
            <p:ph type="title"/>
          </p:nvPr>
        </p:nvSpPr>
        <p:spPr>
          <a:xfrm>
            <a:off x="365124" y="294810"/>
            <a:ext cx="7577139" cy="338554"/>
          </a:xfrm>
        </p:spPr>
        <p:txBody>
          <a:bodyPr/>
          <a:lstStyle/>
          <a:p>
            <a:r>
              <a:rPr lang="en-US" dirty="0"/>
              <a:t>Click to edit Master title style</a:t>
            </a:r>
            <a:endParaRPr lang="en-GB" dirty="0"/>
          </a:p>
        </p:txBody>
      </p:sp>
      <p:sp>
        <p:nvSpPr>
          <p:cNvPr id="8" name="Text Placeholder 2"/>
          <p:cNvSpPr>
            <a:spLocks noGrp="1"/>
          </p:cNvSpPr>
          <p:nvPr>
            <p:ph type="body" sz="quarter" idx="14" hasCustomPrompt="1"/>
          </p:nvPr>
        </p:nvSpPr>
        <p:spPr>
          <a:xfrm>
            <a:off x="365124" y="692554"/>
            <a:ext cx="7597776" cy="234950"/>
          </a:xfrm>
        </p:spPr>
        <p:txBody>
          <a:bodyPr anchor="t" anchorCtr="0"/>
          <a:lstStyle>
            <a:lvl1pPr marL="0" indent="0">
              <a:spcAft>
                <a:spcPts val="0"/>
              </a:spcAft>
              <a:buNone/>
              <a:defRPr sz="1800"/>
            </a:lvl1pPr>
            <a:lvl2pPr marL="271463" indent="0">
              <a:buNone/>
              <a:defRPr/>
            </a:lvl2pPr>
            <a:lvl3pPr marL="533400" indent="0">
              <a:buNone/>
              <a:defRPr/>
            </a:lvl3pPr>
            <a:lvl4pPr marL="815975" indent="0">
              <a:buNone/>
              <a:defRPr/>
            </a:lvl4pPr>
            <a:lvl5pPr marL="1104900" indent="0">
              <a:buNone/>
              <a:defRPr/>
            </a:lvl5pPr>
          </a:lstStyle>
          <a:p>
            <a:pPr lvl="0"/>
            <a:r>
              <a:rPr lang="en-US" dirty="0"/>
              <a:t>Subtitle here if required</a:t>
            </a:r>
          </a:p>
        </p:txBody>
      </p:sp>
      <p:sp>
        <p:nvSpPr>
          <p:cNvPr id="6" name="Text Placeholder 5"/>
          <p:cNvSpPr>
            <a:spLocks noGrp="1"/>
          </p:cNvSpPr>
          <p:nvPr>
            <p:ph type="body" sz="quarter" idx="18" hasCustomPrompt="1"/>
          </p:nvPr>
        </p:nvSpPr>
        <p:spPr>
          <a:xfrm>
            <a:off x="369568" y="6182776"/>
            <a:ext cx="8445820" cy="123111"/>
          </a:xfrm>
        </p:spPr>
        <p:txBody>
          <a:bodyPr wrap="square" anchor="b" anchorCtr="0">
            <a:spAutoFit/>
          </a:bodyPr>
          <a:lstStyle>
            <a:lvl1pPr marL="0" indent="0">
              <a:spcAft>
                <a:spcPts val="0"/>
              </a:spcAft>
              <a:buNone/>
              <a:defRPr sz="800" baseline="0"/>
            </a:lvl1pPr>
            <a:lvl2pPr marL="268163" indent="0">
              <a:buNone/>
              <a:defRPr sz="800"/>
            </a:lvl2pPr>
            <a:lvl3pPr marL="540000" indent="0">
              <a:buNone/>
              <a:defRPr sz="800"/>
            </a:lvl3pPr>
            <a:lvl4pPr marL="811088" indent="0">
              <a:buNone/>
              <a:defRPr sz="800"/>
            </a:lvl4pPr>
            <a:lvl5pPr marL="1080000" indent="0">
              <a:buNone/>
              <a:defRPr sz="800"/>
            </a:lvl5pPr>
          </a:lstStyle>
          <a:p>
            <a:pPr lvl="0"/>
            <a:r>
              <a:rPr lang="en-US" dirty="0"/>
              <a:t>Insert Source text here</a:t>
            </a:r>
          </a:p>
        </p:txBody>
      </p:sp>
      <p:sp>
        <p:nvSpPr>
          <p:cNvPr id="9" name="Footer Placeholder 2"/>
          <p:cNvSpPr>
            <a:spLocks noGrp="1"/>
          </p:cNvSpPr>
          <p:nvPr>
            <p:ph type="ftr" sz="quarter" idx="16"/>
          </p:nvPr>
        </p:nvSpPr>
        <p:spPr>
          <a:xfrm>
            <a:off x="287368" y="6437313"/>
            <a:ext cx="2636807" cy="365125"/>
          </a:xfrm>
        </p:spPr>
        <p:txBody>
          <a:bodyPr/>
          <a:lstStyle>
            <a:lvl1pPr>
              <a:defRPr i="0"/>
            </a:lvl1pPr>
          </a:lstStyle>
          <a:p>
            <a:r>
              <a:rPr lang="en-GB" dirty="0">
                <a:solidFill>
                  <a:srgbClr val="9A8B7D"/>
                </a:solidFill>
              </a:rPr>
              <a:t>IPvC 2015 symposium </a:t>
            </a:r>
            <a:endParaRPr lang="en-US" dirty="0">
              <a:solidFill>
                <a:srgbClr val="9A8B7D"/>
              </a:solidFill>
            </a:endParaRPr>
          </a:p>
        </p:txBody>
      </p:sp>
    </p:spTree>
    <p:extLst>
      <p:ext uri="{BB962C8B-B14F-4D97-AF65-F5344CB8AC3E}">
        <p14:creationId xmlns:p14="http://schemas.microsoft.com/office/powerpoint/2010/main" val="420010501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
  <p:cSld name="Título y subtítulo">
    <p:spTree>
      <p:nvGrpSpPr>
        <p:cNvPr id="1" name=""/>
        <p:cNvGrpSpPr/>
        <p:nvPr/>
      </p:nvGrpSpPr>
      <p:grpSpPr>
        <a:xfrm>
          <a:off x="0" y="0"/>
          <a:ext cx="0" cy="0"/>
          <a:chOff x="0" y="0"/>
          <a:chExt cx="0" cy="0"/>
        </a:xfrm>
      </p:grpSpPr>
      <p:sp>
        <p:nvSpPr>
          <p:cNvPr id="5" name="Shape 5"/>
          <p:cNvSpPr>
            <a:spLocks noGrp="1"/>
          </p:cNvSpPr>
          <p:nvPr>
            <p:ph type="title"/>
          </p:nvPr>
        </p:nvSpPr>
        <p:spPr>
          <a:xfrm>
            <a:off x="1812729" y="2750376"/>
            <a:ext cx="5518547" cy="723275"/>
          </a:xfrm>
          <a:prstGeom prst="rect">
            <a:avLst/>
          </a:prstGeom>
        </p:spPr>
        <p:txBody>
          <a:bodyPr anchor="b"/>
          <a:lstStyle/>
          <a:p>
            <a:pPr lvl="0">
              <a:defRPr sz="1800">
                <a:solidFill>
                  <a:srgbClr val="000000"/>
                </a:solidFill>
              </a:defRPr>
            </a:pPr>
            <a:r>
              <a:rPr sz="4700" dirty="0" err="1">
                <a:solidFill>
                  <a:srgbClr val="FFFFFF"/>
                </a:solidFill>
              </a:rPr>
              <a:t>Texto</a:t>
            </a:r>
            <a:r>
              <a:rPr sz="4700" dirty="0">
                <a:solidFill>
                  <a:srgbClr val="FFFFFF"/>
                </a:solidFill>
              </a:rPr>
              <a:t> del </a:t>
            </a:r>
            <a:r>
              <a:rPr sz="4700" dirty="0" err="1">
                <a:solidFill>
                  <a:srgbClr val="FFFFFF"/>
                </a:solidFill>
              </a:rPr>
              <a:t>título</a:t>
            </a:r>
            <a:endParaRPr sz="4700" dirty="0">
              <a:solidFill>
                <a:srgbClr val="FFFFFF"/>
              </a:solidFill>
            </a:endParaRPr>
          </a:p>
        </p:txBody>
      </p:sp>
      <p:sp>
        <p:nvSpPr>
          <p:cNvPr id="6" name="Shape 6"/>
          <p:cNvSpPr>
            <a:spLocks noGrp="1"/>
          </p:cNvSpPr>
          <p:nvPr>
            <p:ph type="body" idx="1"/>
          </p:nvPr>
        </p:nvSpPr>
        <p:spPr>
          <a:xfrm>
            <a:off x="1812729" y="3536158"/>
            <a:ext cx="5518547" cy="794743"/>
          </a:xfrm>
          <a:prstGeom prst="rect">
            <a:avLst/>
          </a:prstGeom>
        </p:spPr>
        <p:txBody>
          <a:bodyPr anchor="t"/>
          <a:lstStyle>
            <a:lvl1pPr marL="0" indent="0" algn="ctr">
              <a:spcBef>
                <a:spcPts val="0"/>
              </a:spcBef>
              <a:buSzTx/>
              <a:buNone/>
              <a:defRPr sz="1800"/>
            </a:lvl1pPr>
            <a:lvl2pPr marL="0" indent="96008" algn="ctr">
              <a:spcBef>
                <a:spcPts val="0"/>
              </a:spcBef>
              <a:buSzTx/>
              <a:buNone/>
              <a:defRPr sz="1800"/>
            </a:lvl2pPr>
            <a:lvl3pPr marL="0" indent="192016" algn="ctr">
              <a:spcBef>
                <a:spcPts val="0"/>
              </a:spcBef>
              <a:buSzTx/>
              <a:buNone/>
              <a:defRPr sz="1800"/>
            </a:lvl3pPr>
            <a:lvl4pPr marL="0" indent="288024" algn="ctr">
              <a:spcBef>
                <a:spcPts val="0"/>
              </a:spcBef>
              <a:buSzTx/>
              <a:buNone/>
              <a:defRPr sz="1800"/>
            </a:lvl4pPr>
            <a:lvl5pPr marL="0" indent="384032" algn="ctr">
              <a:spcBef>
                <a:spcPts val="0"/>
              </a:spcBef>
              <a:buSzTx/>
              <a:buNone/>
              <a:defRPr sz="1800"/>
            </a:lvl5pPr>
          </a:lstStyle>
          <a:p>
            <a:pPr lvl="0">
              <a:defRPr sz="1800">
                <a:solidFill>
                  <a:srgbClr val="000000"/>
                </a:solidFill>
              </a:defRPr>
            </a:pPr>
            <a:r>
              <a:rPr sz="1800" dirty="0" err="1">
                <a:solidFill>
                  <a:srgbClr val="FFFFFF"/>
                </a:solidFill>
              </a:rPr>
              <a:t>Nivel</a:t>
            </a:r>
            <a:r>
              <a:rPr sz="1800" dirty="0">
                <a:solidFill>
                  <a:srgbClr val="FFFFFF"/>
                </a:solidFill>
              </a:rPr>
              <a:t> de </a:t>
            </a:r>
            <a:r>
              <a:rPr sz="1800" dirty="0" err="1">
                <a:solidFill>
                  <a:srgbClr val="FFFFFF"/>
                </a:solidFill>
              </a:rPr>
              <a:t>texto</a:t>
            </a:r>
            <a:r>
              <a:rPr sz="1800" dirty="0">
                <a:solidFill>
                  <a:srgbClr val="FFFFFF"/>
                </a:solidFill>
              </a:rPr>
              <a:t> 1</a:t>
            </a:r>
          </a:p>
          <a:p>
            <a:pPr lvl="1">
              <a:defRPr sz="1800">
                <a:solidFill>
                  <a:srgbClr val="000000"/>
                </a:solidFill>
              </a:defRPr>
            </a:pPr>
            <a:r>
              <a:rPr sz="1800" dirty="0" err="1">
                <a:solidFill>
                  <a:srgbClr val="FFFFFF"/>
                </a:solidFill>
              </a:rPr>
              <a:t>Nivel</a:t>
            </a:r>
            <a:r>
              <a:rPr sz="1800" dirty="0">
                <a:solidFill>
                  <a:srgbClr val="FFFFFF"/>
                </a:solidFill>
              </a:rPr>
              <a:t> de </a:t>
            </a:r>
            <a:r>
              <a:rPr sz="1800" dirty="0" err="1">
                <a:solidFill>
                  <a:srgbClr val="FFFFFF"/>
                </a:solidFill>
              </a:rPr>
              <a:t>texto</a:t>
            </a:r>
            <a:r>
              <a:rPr sz="1800" dirty="0">
                <a:solidFill>
                  <a:srgbClr val="FFFFFF"/>
                </a:solidFill>
              </a:rPr>
              <a:t> 2</a:t>
            </a:r>
          </a:p>
          <a:p>
            <a:pPr lvl="2">
              <a:defRPr sz="1800">
                <a:solidFill>
                  <a:srgbClr val="000000"/>
                </a:solidFill>
              </a:defRPr>
            </a:pPr>
            <a:r>
              <a:rPr sz="1800" dirty="0" err="1">
                <a:solidFill>
                  <a:srgbClr val="FFFFFF"/>
                </a:solidFill>
              </a:rPr>
              <a:t>Nivel</a:t>
            </a:r>
            <a:r>
              <a:rPr sz="1800" dirty="0">
                <a:solidFill>
                  <a:srgbClr val="FFFFFF"/>
                </a:solidFill>
              </a:rPr>
              <a:t> de </a:t>
            </a:r>
            <a:r>
              <a:rPr sz="1800" dirty="0" err="1">
                <a:solidFill>
                  <a:srgbClr val="FFFFFF"/>
                </a:solidFill>
              </a:rPr>
              <a:t>texto</a:t>
            </a:r>
            <a:r>
              <a:rPr sz="1800" dirty="0">
                <a:solidFill>
                  <a:srgbClr val="FFFFFF"/>
                </a:solidFill>
              </a:rPr>
              <a:t> 3</a:t>
            </a:r>
          </a:p>
          <a:p>
            <a:pPr lvl="3">
              <a:defRPr sz="1800">
                <a:solidFill>
                  <a:srgbClr val="000000"/>
                </a:solidFill>
              </a:defRPr>
            </a:pPr>
            <a:r>
              <a:rPr sz="1800" dirty="0" err="1">
                <a:solidFill>
                  <a:srgbClr val="FFFFFF"/>
                </a:solidFill>
              </a:rPr>
              <a:t>Nivel</a:t>
            </a:r>
            <a:r>
              <a:rPr sz="1800" dirty="0">
                <a:solidFill>
                  <a:srgbClr val="FFFFFF"/>
                </a:solidFill>
              </a:rPr>
              <a:t> de </a:t>
            </a:r>
            <a:r>
              <a:rPr sz="1800" dirty="0" err="1">
                <a:solidFill>
                  <a:srgbClr val="FFFFFF"/>
                </a:solidFill>
              </a:rPr>
              <a:t>texto</a:t>
            </a:r>
            <a:r>
              <a:rPr sz="1800" dirty="0">
                <a:solidFill>
                  <a:srgbClr val="FFFFFF"/>
                </a:solidFill>
              </a:rPr>
              <a:t> 4</a:t>
            </a:r>
          </a:p>
          <a:p>
            <a:pPr lvl="4">
              <a:defRPr sz="1800">
                <a:solidFill>
                  <a:srgbClr val="000000"/>
                </a:solidFill>
              </a:defRPr>
            </a:pPr>
            <a:r>
              <a:rPr sz="1800" dirty="0" err="1">
                <a:solidFill>
                  <a:srgbClr val="FFFFFF"/>
                </a:solidFill>
              </a:rPr>
              <a:t>Nivel</a:t>
            </a:r>
            <a:r>
              <a:rPr sz="1800" dirty="0">
                <a:solidFill>
                  <a:srgbClr val="FFFFFF"/>
                </a:solidFill>
              </a:rPr>
              <a:t> de </a:t>
            </a:r>
            <a:r>
              <a:rPr sz="1800" dirty="0" err="1">
                <a:solidFill>
                  <a:srgbClr val="FFFFFF"/>
                </a:solidFill>
              </a:rPr>
              <a:t>texto</a:t>
            </a:r>
            <a:r>
              <a:rPr sz="1800" dirty="0">
                <a:solidFill>
                  <a:srgbClr val="FFFFFF"/>
                </a:solidFill>
              </a:rPr>
              <a:t> 5</a:t>
            </a:r>
          </a:p>
        </p:txBody>
      </p:sp>
    </p:spTree>
    <p:extLst>
      <p:ext uri="{BB962C8B-B14F-4D97-AF65-F5344CB8AC3E}">
        <p14:creationId xmlns:p14="http://schemas.microsoft.com/office/powerpoint/2010/main" val="1389954675"/>
      </p:ext>
    </p:extLst>
  </p:cSld>
  <p:clrMapOvr>
    <a:masterClrMapping/>
  </p:clrMapOvr>
  <p:transition spd="med"/>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24D4487-DF12-4D03-A1A1-C4511BB5E7C0}"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26127756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4D4487-DF12-4D03-A1A1-C4511BB5E7C0}"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325349409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24D4487-DF12-4D03-A1A1-C4511BB5E7C0}"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32006382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24D4487-DF12-4D03-A1A1-C4511BB5E7C0}"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4912955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24D4487-DF12-4D03-A1A1-C4511BB5E7C0}" type="datetimeFigureOut">
              <a:rPr lang="en-US" smtClean="0"/>
              <a:pPr/>
              <a:t>8/27/2019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343265635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24D4487-DF12-4D03-A1A1-C4511BB5E7C0}" type="datetimeFigureOut">
              <a:rPr lang="en-US" smtClean="0"/>
              <a:pPr/>
              <a:t>8/27/2019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172112219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24D4487-DF12-4D03-A1A1-C4511BB5E7C0}" type="datetimeFigureOut">
              <a:rPr lang="en-US" smtClean="0"/>
              <a:pPr/>
              <a:t>8/27/2019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151501645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4D4487-DF12-4D03-A1A1-C4511BB5E7C0}"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36816283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C19AE4C-C465-434E-AED4-EFD961B96F69}" type="datetimeFigureOut">
              <a:rPr lang="en-US" smtClean="0"/>
              <a:pPr/>
              <a:t>8/27/2019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401026752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4D4487-DF12-4D03-A1A1-C4511BB5E7C0}"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331085875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4D4487-DF12-4D03-A1A1-C4511BB5E7C0}"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107908046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24D4487-DF12-4D03-A1A1-C4511BB5E7C0}" type="datetimeFigureOut">
              <a:rPr lang="en-US" smtClean="0"/>
              <a:pPr/>
              <a:t>8/27/2019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469E15-C141-49C4-9730-2CA7CA0A3AD3}" type="slidenum">
              <a:rPr lang="en-US" smtClean="0"/>
              <a:pPr/>
              <a:t>‹#›</a:t>
            </a:fld>
            <a:endParaRPr lang="en-US"/>
          </a:p>
        </p:txBody>
      </p:sp>
    </p:spTree>
    <p:extLst>
      <p:ext uri="{BB962C8B-B14F-4D97-AF65-F5344CB8AC3E}">
        <p14:creationId xmlns:p14="http://schemas.microsoft.com/office/powerpoint/2010/main" val="22596893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19AE4C-C465-434E-AED4-EFD961B96F69}" type="datetimeFigureOut">
              <a:rPr lang="en-US" smtClean="0"/>
              <a:pPr/>
              <a:t>8/27/2019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31042418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19AE4C-C465-434E-AED4-EFD961B96F69}" type="datetimeFigureOut">
              <a:rPr lang="en-US" smtClean="0"/>
              <a:pPr/>
              <a:t>8/27/2019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25922519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C19AE4C-C465-434E-AED4-EFD961B96F69}"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4693918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C19AE4C-C465-434E-AED4-EFD961B96F69}" type="datetimeFigureOut">
              <a:rPr lang="en-US" smtClean="0"/>
              <a:pPr/>
              <a:t>8/27/2019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58B589-C24D-4F7D-AED4-6D1DB1C9C52F}" type="slidenum">
              <a:rPr lang="en-US" smtClean="0"/>
              <a:pPr/>
              <a:t>‹#›</a:t>
            </a:fld>
            <a:endParaRPr lang="en-US"/>
          </a:p>
        </p:txBody>
      </p:sp>
    </p:spTree>
    <p:extLst>
      <p:ext uri="{BB962C8B-B14F-4D97-AF65-F5344CB8AC3E}">
        <p14:creationId xmlns:p14="http://schemas.microsoft.com/office/powerpoint/2010/main" val="4048056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18" Type="http://schemas.openxmlformats.org/officeDocument/2006/relationships/slideLayout" Target="../slideLayouts/slideLayout40.xml"/><Relationship Id="rId3" Type="http://schemas.openxmlformats.org/officeDocument/2006/relationships/slideLayout" Target="../slideLayouts/slideLayout25.xml"/><Relationship Id="rId21" Type="http://schemas.openxmlformats.org/officeDocument/2006/relationships/image" Target="../media/image1.png"/><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slideLayout" Target="../slideLayouts/slideLayout39.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20" Type="http://schemas.openxmlformats.org/officeDocument/2006/relationships/theme" Target="../theme/theme3.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19" Type="http://schemas.openxmlformats.org/officeDocument/2006/relationships/slideLayout" Target="../slideLayouts/slideLayout41.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theme" Target="../theme/theme4.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19AE4C-C465-434E-AED4-EFD961B96F69}" type="datetimeFigureOut">
              <a:rPr lang="en-US" smtClean="0"/>
              <a:pPr/>
              <a:t>8/27/2019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A58B589-C24D-4F7D-AED4-6D1DB1C9C52F}" type="slidenum">
              <a:rPr lang="en-US" smtClean="0"/>
              <a:pPr/>
              <a:t>‹#›</a:t>
            </a:fld>
            <a:endParaRPr lang="en-US"/>
          </a:p>
        </p:txBody>
      </p:sp>
    </p:spTree>
    <p:extLst>
      <p:ext uri="{BB962C8B-B14F-4D97-AF65-F5344CB8AC3E}">
        <p14:creationId xmlns:p14="http://schemas.microsoft.com/office/powerpoint/2010/main" val="33721490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3E23D0-5E39-457A-AFF8-8F042992DD72}" type="datetimeFigureOut">
              <a:rPr lang="en-GB" smtClean="0"/>
              <a:pPr/>
              <a:t>27/08/2019</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212FFE-B081-4264-8E09-227DC2806F71}" type="slidenum">
              <a:rPr lang="en-GB" smtClean="0"/>
              <a:pPr/>
              <a:t>‹#›</a:t>
            </a:fld>
            <a:endParaRPr lang="en-GB"/>
          </a:p>
        </p:txBody>
      </p:sp>
    </p:spTree>
    <p:extLst>
      <p:ext uri="{BB962C8B-B14F-4D97-AF65-F5344CB8AC3E}">
        <p14:creationId xmlns:p14="http://schemas.microsoft.com/office/powerpoint/2010/main" val="22861103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95536" y="360363"/>
            <a:ext cx="7416824" cy="338554"/>
          </a:xfrm>
          <a:prstGeom prst="rect">
            <a:avLst/>
          </a:prstGeom>
        </p:spPr>
        <p:txBody>
          <a:bodyPr vert="horz" wrap="square" lIns="0" tIns="0" rIns="0" bIns="0" rtlCol="0" anchor="t" anchorCtr="0">
            <a:spAutoFit/>
          </a:bodyPr>
          <a:lstStyle/>
          <a:p>
            <a:r>
              <a:rPr lang="en-US" dirty="0"/>
              <a:t>Click to edit Master title style</a:t>
            </a:r>
            <a:endParaRPr lang="en-GB" dirty="0"/>
          </a:p>
        </p:txBody>
      </p:sp>
      <p:sp>
        <p:nvSpPr>
          <p:cNvPr id="3" name="Text Placeholder 2"/>
          <p:cNvSpPr>
            <a:spLocks noGrp="1"/>
          </p:cNvSpPr>
          <p:nvPr>
            <p:ph type="body" idx="1"/>
          </p:nvPr>
        </p:nvSpPr>
        <p:spPr>
          <a:xfrm>
            <a:off x="395536" y="1412776"/>
            <a:ext cx="8352928" cy="4896544"/>
          </a:xfrm>
          <a:prstGeom prst="rect">
            <a:avLst/>
          </a:prstGeom>
        </p:spPr>
        <p:txBody>
          <a:bodyPr vert="horz" lIns="0" tIns="0" rIns="0" bIns="0" rtlCol="0" anchor="t" anchorCtr="0">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p:cNvSpPr>
            <a:spLocks noGrp="1"/>
          </p:cNvSpPr>
          <p:nvPr>
            <p:ph type="dt" sz="half" idx="2"/>
          </p:nvPr>
        </p:nvSpPr>
        <p:spPr>
          <a:xfrm>
            <a:off x="1763441" y="6476210"/>
            <a:ext cx="2737123" cy="365125"/>
          </a:xfrm>
          <a:prstGeom prst="rect">
            <a:avLst/>
          </a:prstGeom>
        </p:spPr>
        <p:txBody>
          <a:bodyPr vert="horz" lIns="0" tIns="0" rIns="0" bIns="0" rtlCol="0" anchor="t" anchorCtr="0"/>
          <a:lstStyle>
            <a:lvl1pPr algn="l">
              <a:defRPr sz="800">
                <a:solidFill>
                  <a:schemeClr val="tx1"/>
                </a:solidFill>
              </a:defRPr>
            </a:lvl1pPr>
          </a:lstStyle>
          <a:p>
            <a:pPr defTabSz="914360"/>
            <a:r>
              <a:rPr lang="en-GB">
                <a:solidFill>
                  <a:srgbClr val="9A8B7D"/>
                </a:solidFill>
              </a:rPr>
              <a:t>00 Month 0000</a:t>
            </a:r>
            <a:endParaRPr lang="en-GB" dirty="0">
              <a:solidFill>
                <a:srgbClr val="9A8B7D"/>
              </a:solidFill>
            </a:endParaRPr>
          </a:p>
        </p:txBody>
      </p:sp>
      <p:sp>
        <p:nvSpPr>
          <p:cNvPr id="5" name="Footer Placeholder 4"/>
          <p:cNvSpPr>
            <a:spLocks noGrp="1"/>
          </p:cNvSpPr>
          <p:nvPr>
            <p:ph type="ftr" sz="quarter" idx="3"/>
          </p:nvPr>
        </p:nvSpPr>
        <p:spPr>
          <a:xfrm>
            <a:off x="395288" y="6476210"/>
            <a:ext cx="1368152" cy="365125"/>
          </a:xfrm>
          <a:prstGeom prst="rect">
            <a:avLst/>
          </a:prstGeom>
        </p:spPr>
        <p:txBody>
          <a:bodyPr vert="horz" lIns="0" tIns="0" rIns="0" bIns="0" rtlCol="0" anchor="t" anchorCtr="0"/>
          <a:lstStyle>
            <a:lvl1pPr algn="l">
              <a:defRPr sz="800">
                <a:solidFill>
                  <a:schemeClr val="tx1"/>
                </a:solidFill>
              </a:defRPr>
            </a:lvl1pPr>
          </a:lstStyle>
          <a:p>
            <a:pPr defTabSz="914360"/>
            <a:r>
              <a:rPr lang="en-GB">
                <a:solidFill>
                  <a:srgbClr val="9A8B7D"/>
                </a:solidFill>
              </a:rPr>
              <a:t>Presentation title in footer</a:t>
            </a:r>
            <a:endParaRPr lang="en-GB" dirty="0">
              <a:solidFill>
                <a:srgbClr val="9A8B7D"/>
              </a:solidFill>
            </a:endParaRPr>
          </a:p>
        </p:txBody>
      </p:sp>
      <p:sp>
        <p:nvSpPr>
          <p:cNvPr id="6" name="Slide Number Placeholder 5"/>
          <p:cNvSpPr>
            <a:spLocks noGrp="1"/>
          </p:cNvSpPr>
          <p:nvPr>
            <p:ph type="sldNum" sz="quarter" idx="4"/>
          </p:nvPr>
        </p:nvSpPr>
        <p:spPr>
          <a:xfrm>
            <a:off x="8677374" y="6476210"/>
            <a:ext cx="288032" cy="365125"/>
          </a:xfrm>
          <a:prstGeom prst="rect">
            <a:avLst/>
          </a:prstGeom>
        </p:spPr>
        <p:txBody>
          <a:bodyPr vert="horz" lIns="0" tIns="0" rIns="0" bIns="0" rtlCol="0" anchor="t" anchorCtr="0"/>
          <a:lstStyle>
            <a:lvl1pPr algn="r">
              <a:defRPr sz="800">
                <a:solidFill>
                  <a:schemeClr val="tx1"/>
                </a:solidFill>
              </a:defRPr>
            </a:lvl1pPr>
          </a:lstStyle>
          <a:p>
            <a:pPr defTabSz="914360"/>
            <a:fld id="{2FE18977-94FB-415F-B497-03350E8854FC}" type="slidenum">
              <a:rPr lang="en-GB" smtClean="0">
                <a:solidFill>
                  <a:srgbClr val="9A8B7D"/>
                </a:solidFill>
              </a:rPr>
              <a:pPr defTabSz="914360"/>
              <a:t>‹#›</a:t>
            </a:fld>
            <a:endParaRPr lang="en-GB" dirty="0">
              <a:solidFill>
                <a:srgbClr val="9A8B7D"/>
              </a:solidFill>
            </a:endParaRPr>
          </a:p>
        </p:txBody>
      </p:sp>
      <p:cxnSp>
        <p:nvCxnSpPr>
          <p:cNvPr id="9" name="Straight Connector 8"/>
          <p:cNvCxnSpPr/>
          <p:nvPr/>
        </p:nvCxnSpPr>
        <p:spPr>
          <a:xfrm>
            <a:off x="178594" y="6388896"/>
            <a:ext cx="2173088" cy="0"/>
          </a:xfrm>
          <a:prstGeom prst="line">
            <a:avLst/>
          </a:prstGeom>
          <a:ln w="635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78594" y="1082823"/>
            <a:ext cx="8782050" cy="0"/>
          </a:xfrm>
          <a:prstGeom prst="line">
            <a:avLst/>
          </a:prstGeom>
          <a:ln w="12700" cap="rnd">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a:off x="178596" y="6388896"/>
            <a:ext cx="2660299" cy="0"/>
          </a:xfrm>
          <a:prstGeom prst="line">
            <a:avLst/>
          </a:prstGeom>
          <a:ln w="6350" cap="rnd">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a:xfrm>
            <a:off x="178594" y="1082823"/>
            <a:ext cx="8782050" cy="0"/>
          </a:xfrm>
          <a:prstGeom prst="line">
            <a:avLst/>
          </a:prstGeom>
          <a:ln w="12700" cap="rnd">
            <a:solidFill>
              <a:schemeClr val="bg2"/>
            </a:solidFill>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1" cstate="print">
            <a:extLst>
              <a:ext uri="{28A0092B-C50C-407E-A947-70E740481C1C}">
                <a14:useLocalDpi xmlns:a14="http://schemas.microsoft.com/office/drawing/2010/main" val="0"/>
              </a:ext>
            </a:extLst>
          </a:blip>
          <a:stretch>
            <a:fillRect/>
          </a:stretch>
        </p:blipFill>
        <p:spPr>
          <a:xfrm>
            <a:off x="8239126" y="360111"/>
            <a:ext cx="505664" cy="434341"/>
          </a:xfrm>
          <a:prstGeom prst="rect">
            <a:avLst/>
          </a:prstGeom>
        </p:spPr>
      </p:pic>
      <p:sp>
        <p:nvSpPr>
          <p:cNvPr id="7" name="Rectangle 6"/>
          <p:cNvSpPr/>
          <p:nvPr userDrawn="1"/>
        </p:nvSpPr>
        <p:spPr>
          <a:xfrm>
            <a:off x="0" y="15360"/>
            <a:ext cx="1338820" cy="246217"/>
          </a:xfrm>
          <a:prstGeom prst="rect">
            <a:avLst/>
          </a:prstGeom>
        </p:spPr>
        <p:txBody>
          <a:bodyPr wrap="none" lIns="91436" tIns="45718" rIns="91436" bIns="45718">
            <a:spAutoFit/>
          </a:bodyPr>
          <a:lstStyle/>
          <a:p>
            <a:pPr defTabSz="914360"/>
            <a:r>
              <a:rPr lang="fr-BE" sz="1000" dirty="0">
                <a:solidFill>
                  <a:srgbClr val="9A8B7D"/>
                </a:solidFill>
              </a:rPr>
              <a:t>VGBU/SYN/0038/14</a:t>
            </a:r>
            <a:endParaRPr lang="en-GB" sz="1000" dirty="0">
              <a:solidFill>
                <a:srgbClr val="9A8B7D"/>
              </a:solidFill>
            </a:endParaRPr>
          </a:p>
        </p:txBody>
      </p:sp>
    </p:spTree>
    <p:extLst>
      <p:ext uri="{BB962C8B-B14F-4D97-AF65-F5344CB8AC3E}">
        <p14:creationId xmlns:p14="http://schemas.microsoft.com/office/powerpoint/2010/main" val="407157855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Lst>
  <p:hf hdr="0"/>
  <p:txStyles>
    <p:titleStyle>
      <a:lvl1pPr algn="l" defTabSz="914360" rtl="0" eaLnBrk="1" latinLnBrk="0" hangingPunct="1">
        <a:spcBef>
          <a:spcPct val="0"/>
        </a:spcBef>
        <a:buNone/>
        <a:defRPr sz="2200" b="1" kern="1200">
          <a:solidFill>
            <a:schemeClr val="bg2"/>
          </a:solidFill>
          <a:latin typeface="+mj-lt"/>
          <a:ea typeface="+mj-ea"/>
          <a:cs typeface="+mj-cs"/>
        </a:defRPr>
      </a:lvl1pPr>
    </p:titleStyle>
    <p:bodyStyle>
      <a:lvl1pPr marL="179380" indent="-179380" algn="l" defTabSz="914360" rtl="0" eaLnBrk="1" latinLnBrk="0" hangingPunct="1">
        <a:spcBef>
          <a:spcPts val="1200"/>
        </a:spcBef>
        <a:buClr>
          <a:schemeClr val="bg2"/>
        </a:buClr>
        <a:buFont typeface="Arial" pitchFamily="34" charset="0"/>
        <a:buChar char="•"/>
        <a:defRPr sz="1600" kern="1200">
          <a:solidFill>
            <a:schemeClr val="tx1"/>
          </a:solidFill>
          <a:latin typeface="+mn-lt"/>
          <a:ea typeface="+mn-ea"/>
          <a:cs typeface="+mn-cs"/>
        </a:defRPr>
      </a:lvl1pPr>
      <a:lvl2pPr marL="538139" indent="-179380" algn="l" defTabSz="914360" rtl="0" eaLnBrk="1" latinLnBrk="0" hangingPunct="1">
        <a:spcBef>
          <a:spcPts val="600"/>
        </a:spcBef>
        <a:buFont typeface="Arial" pitchFamily="34" charset="0"/>
        <a:buChar char="–"/>
        <a:defRPr sz="1200" kern="1200">
          <a:solidFill>
            <a:schemeClr val="tx1"/>
          </a:solidFill>
          <a:latin typeface="+mn-lt"/>
          <a:ea typeface="+mn-ea"/>
          <a:cs typeface="+mn-cs"/>
        </a:defRPr>
      </a:lvl2pPr>
      <a:lvl3pPr marL="850862" indent="-133344" algn="l" defTabSz="914360" rtl="0" eaLnBrk="1" latinLnBrk="0" hangingPunct="1">
        <a:spcBef>
          <a:spcPts val="300"/>
        </a:spcBef>
        <a:buFont typeface="Arial" pitchFamily="34" charset="0"/>
        <a:buChar char="•"/>
        <a:defRPr sz="1200" kern="1200">
          <a:solidFill>
            <a:schemeClr val="tx1"/>
          </a:solidFill>
          <a:latin typeface="+mn-lt"/>
          <a:ea typeface="+mn-ea"/>
          <a:cs typeface="+mn-cs"/>
        </a:defRPr>
      </a:lvl3pPr>
      <a:lvl4pPr marL="1236609" indent="-160332" algn="l" defTabSz="914360" rtl="0" eaLnBrk="1" latinLnBrk="0" hangingPunct="1">
        <a:spcBef>
          <a:spcPts val="300"/>
        </a:spcBef>
        <a:buFont typeface="Arial" pitchFamily="34" charset="0"/>
        <a:buChar char="–"/>
        <a:defRPr sz="1200" kern="1200">
          <a:solidFill>
            <a:schemeClr val="tx1"/>
          </a:solidFill>
          <a:latin typeface="+mn-lt"/>
          <a:ea typeface="+mn-ea"/>
          <a:cs typeface="+mn-cs"/>
        </a:defRPr>
      </a:lvl4pPr>
      <a:lvl5pPr marL="1587430" indent="-152394" algn="l" defTabSz="914360" rtl="0" eaLnBrk="1" latinLnBrk="0" hangingPunct="1">
        <a:spcBef>
          <a:spcPts val="300"/>
        </a:spcBef>
        <a:buFont typeface="Arial" pitchFamily="34" charset="0"/>
        <a:buChar char="»"/>
        <a:defRPr sz="1200" kern="1200">
          <a:solidFill>
            <a:schemeClr val="tx1"/>
          </a:solidFill>
          <a:latin typeface="+mn-lt"/>
          <a:ea typeface="+mn-ea"/>
          <a:cs typeface="+mn-cs"/>
        </a:defRPr>
      </a:lvl5pPr>
      <a:lvl6pPr marL="251449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7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50"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29" indent="-228590" algn="l" defTabSz="9143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0" rtl="0" eaLnBrk="1" latinLnBrk="0" hangingPunct="1">
        <a:defRPr sz="1800" kern="1200">
          <a:solidFill>
            <a:schemeClr val="tx1"/>
          </a:solidFill>
          <a:latin typeface="+mn-lt"/>
          <a:ea typeface="+mn-ea"/>
          <a:cs typeface="+mn-cs"/>
        </a:defRPr>
      </a:lvl1pPr>
      <a:lvl2pPr marL="457180" algn="l" defTabSz="914360" rtl="0" eaLnBrk="1" latinLnBrk="0" hangingPunct="1">
        <a:defRPr sz="1800" kern="1200">
          <a:solidFill>
            <a:schemeClr val="tx1"/>
          </a:solidFill>
          <a:latin typeface="+mn-lt"/>
          <a:ea typeface="+mn-ea"/>
          <a:cs typeface="+mn-cs"/>
        </a:defRPr>
      </a:lvl2pPr>
      <a:lvl3pPr marL="914360" algn="l" defTabSz="914360" rtl="0" eaLnBrk="1" latinLnBrk="0" hangingPunct="1">
        <a:defRPr sz="1800" kern="1200">
          <a:solidFill>
            <a:schemeClr val="tx1"/>
          </a:solidFill>
          <a:latin typeface="+mn-lt"/>
          <a:ea typeface="+mn-ea"/>
          <a:cs typeface="+mn-cs"/>
        </a:defRPr>
      </a:lvl3pPr>
      <a:lvl4pPr marL="1371540" algn="l" defTabSz="914360" rtl="0" eaLnBrk="1" latinLnBrk="0" hangingPunct="1">
        <a:defRPr sz="1800" kern="1200">
          <a:solidFill>
            <a:schemeClr val="tx1"/>
          </a:solidFill>
          <a:latin typeface="+mn-lt"/>
          <a:ea typeface="+mn-ea"/>
          <a:cs typeface="+mn-cs"/>
        </a:defRPr>
      </a:lvl4pPr>
      <a:lvl5pPr marL="1828720" algn="l" defTabSz="914360" rtl="0" eaLnBrk="1" latinLnBrk="0" hangingPunct="1">
        <a:defRPr sz="1800" kern="1200">
          <a:solidFill>
            <a:schemeClr val="tx1"/>
          </a:solidFill>
          <a:latin typeface="+mn-lt"/>
          <a:ea typeface="+mn-ea"/>
          <a:cs typeface="+mn-cs"/>
        </a:defRPr>
      </a:lvl5pPr>
      <a:lvl6pPr marL="2285900" algn="l" defTabSz="914360" rtl="0" eaLnBrk="1" latinLnBrk="0" hangingPunct="1">
        <a:defRPr sz="1800" kern="1200">
          <a:solidFill>
            <a:schemeClr val="tx1"/>
          </a:solidFill>
          <a:latin typeface="+mn-lt"/>
          <a:ea typeface="+mn-ea"/>
          <a:cs typeface="+mn-cs"/>
        </a:defRPr>
      </a:lvl6pPr>
      <a:lvl7pPr marL="2743080" algn="l" defTabSz="914360" rtl="0" eaLnBrk="1" latinLnBrk="0" hangingPunct="1">
        <a:defRPr sz="1800" kern="1200">
          <a:solidFill>
            <a:schemeClr val="tx1"/>
          </a:solidFill>
          <a:latin typeface="+mn-lt"/>
          <a:ea typeface="+mn-ea"/>
          <a:cs typeface="+mn-cs"/>
        </a:defRPr>
      </a:lvl7pPr>
      <a:lvl8pPr marL="3200258" algn="l" defTabSz="914360" rtl="0" eaLnBrk="1" latinLnBrk="0" hangingPunct="1">
        <a:defRPr sz="1800" kern="1200">
          <a:solidFill>
            <a:schemeClr val="tx1"/>
          </a:solidFill>
          <a:latin typeface="+mn-lt"/>
          <a:ea typeface="+mn-ea"/>
          <a:cs typeface="+mn-cs"/>
        </a:defRPr>
      </a:lvl8pPr>
      <a:lvl9pPr marL="3657439" algn="l" defTabSz="9143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4D4487-DF12-4D03-A1A1-C4511BB5E7C0}" type="datetimeFigureOut">
              <a:rPr lang="en-US" smtClean="0"/>
              <a:pPr/>
              <a:t>8/27/2019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C469E15-C141-49C4-9730-2CA7CA0A3AD3}" type="slidenum">
              <a:rPr lang="en-US" smtClean="0"/>
              <a:pPr/>
              <a:t>‹#›</a:t>
            </a:fld>
            <a:endParaRPr lang="en-US"/>
          </a:p>
        </p:txBody>
      </p:sp>
    </p:spTree>
    <p:extLst>
      <p:ext uri="{BB962C8B-B14F-4D97-AF65-F5344CB8AC3E}">
        <p14:creationId xmlns:p14="http://schemas.microsoft.com/office/powerpoint/2010/main" val="768799786"/>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100.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0.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3.xml"/></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33.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23.xml.rels><?xml version="1.0" encoding="UTF-8" standalone="yes"?>
<Relationships xmlns="http://schemas.openxmlformats.org/package/2006/relationships"><Relationship Id="rId3" Type="http://schemas.openxmlformats.org/officeDocument/2006/relationships/hyperlink" Target="https://www.zmescience.com/medicine/genetic/genetics-predicts-how-long-you-live-42332432" TargetMode="External"/><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4.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3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3.xml"/></Relationships>
</file>

<file path=ppt/slides/_rels/slide4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6.xml"/><Relationship Id="rId1" Type="http://schemas.openxmlformats.org/officeDocument/2006/relationships/slideLayout" Target="../slideLayouts/slideLayout33.xml"/></Relationships>
</file>

<file path=ppt/slides/_rels/slide4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47.xml"/><Relationship Id="rId1" Type="http://schemas.openxmlformats.org/officeDocument/2006/relationships/slideLayout" Target="../slideLayouts/slideLayout33.xml"/></Relationships>
</file>

<file path=ppt/slides/_rels/slide4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48.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xml"/><Relationship Id="rId1" Type="http://schemas.openxmlformats.org/officeDocument/2006/relationships/tags" Target="../tags/tag7.xml"/></Relationships>
</file>

<file path=ppt/slides/_rels/slide61.xml.rels><?xml version="1.0" encoding="UTF-8" standalone="yes"?>
<Relationships xmlns="http://schemas.openxmlformats.org/package/2006/relationships"><Relationship Id="rId3" Type="http://schemas.openxmlformats.org/officeDocument/2006/relationships/hyperlink" Target="http://www.nejm.org/toc/nejm/377/2/" TargetMode="External"/><Relationship Id="rId2" Type="http://schemas.openxmlformats.org/officeDocument/2006/relationships/notesSlide" Target="../notesSlides/notesSlide58.xml"/><Relationship Id="rId1" Type="http://schemas.openxmlformats.org/officeDocument/2006/relationships/slideLayout" Target="../slideLayouts/slideLayout43.xml"/></Relationships>
</file>

<file path=ppt/slides/_rels/slide6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59.xml"/><Relationship Id="rId1" Type="http://schemas.openxmlformats.org/officeDocument/2006/relationships/slideLayout" Target="../slideLayouts/slideLayout48.xml"/></Relationships>
</file>

<file path=ppt/slides/_rels/slide6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60.xml"/><Relationship Id="rId1" Type="http://schemas.openxmlformats.org/officeDocument/2006/relationships/slideLayout" Target="../slideLayouts/slideLayout48.xml"/></Relationships>
</file>

<file path=ppt/slides/_rels/slide6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61.xml"/><Relationship Id="rId1" Type="http://schemas.openxmlformats.org/officeDocument/2006/relationships/slideLayout" Target="../slideLayouts/slideLayout48.xml"/></Relationships>
</file>

<file path=ppt/slides/_rels/slide6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8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88.xml"/><Relationship Id="rId1" Type="http://schemas.openxmlformats.org/officeDocument/2006/relationships/slideLayout" Target="../slideLayouts/slideLayout7.xml"/><Relationship Id="rId4" Type="http://schemas.openxmlformats.org/officeDocument/2006/relationships/hyperlink" Target="http://dx.doi.org/10.1016/j.bbi.2016.12.017" TargetMode="Externa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8.xml"/></Relationships>
</file>

<file path=ppt/slides/_rels/slide9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92.xml"/><Relationship Id="rId1" Type="http://schemas.openxmlformats.org/officeDocument/2006/relationships/slideLayout" Target="../slideLayouts/slideLayout18.xml"/><Relationship Id="rId4" Type="http://schemas.openxmlformats.org/officeDocument/2006/relationships/image" Target="../media/image38.gif"/></Relationships>
</file>

<file path=ppt/slides/_rels/slide9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notesSlide" Target="../notesSlides/notesSlide93.xml"/><Relationship Id="rId1" Type="http://schemas.openxmlformats.org/officeDocument/2006/relationships/slideLayout" Target="../slideLayouts/slideLayout18.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upload.wikimedia.org/wikipedia/commons/8/8b/Trabbi_601-S_3828.jpg">
            <a:extLst>
              <a:ext uri="{FF2B5EF4-FFF2-40B4-BE49-F238E27FC236}">
                <a16:creationId xmlns:a16="http://schemas.microsoft.com/office/drawing/2014/main" id="{D2B695C7-661E-4187-9479-A3F0A35E0A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9064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057400"/>
            <a:ext cx="7467600" cy="4076629"/>
          </a:xfrm>
          <a:prstGeom prst="rect">
            <a:avLst/>
          </a:prstGeom>
          <a:noFill/>
        </p:spPr>
        <p:txBody>
          <a:bodyPr wrap="square" rtlCol="0">
            <a:spAutoFit/>
          </a:bodyPr>
          <a:lstStyle/>
          <a:p>
            <a:pPr>
              <a:lnSpc>
                <a:spcPct val="140000"/>
              </a:lnSpc>
            </a:pPr>
            <a:r>
              <a:rPr lang="es-GT" sz="4400" dirty="0">
                <a:latin typeface="Quicksand Book" pitchFamily="18" charset="0"/>
              </a:rPr>
              <a:t>Introducción</a:t>
            </a:r>
            <a:endParaRPr lang="es-GT" sz="1200" dirty="0">
              <a:latin typeface="Century Gothic" panose="020B0502020202020204" pitchFamily="34" charset="0"/>
            </a:endParaRPr>
          </a:p>
          <a:p>
            <a:pPr>
              <a:lnSpc>
                <a:spcPct val="140000"/>
              </a:lnSpc>
            </a:pPr>
            <a:endParaRPr lang="es-GT" sz="1200" dirty="0">
              <a:solidFill>
                <a:schemeClr val="tx1">
                  <a:lumMod val="50000"/>
                  <a:lumOff val="50000"/>
                </a:schemeClr>
              </a:solidFill>
              <a:latin typeface="Century Gothic" panose="020B0502020202020204" pitchFamily="34" charset="0"/>
            </a:endParaRPr>
          </a:p>
          <a:p>
            <a:pPr lvl="0" algn="just">
              <a:lnSpc>
                <a:spcPct val="140000"/>
              </a:lnSpc>
            </a:pPr>
            <a:r>
              <a:rPr lang="es-GT" sz="3300" b="1" dirty="0">
                <a:solidFill>
                  <a:srgbClr val="FF0000"/>
                </a:solidFill>
                <a:latin typeface="Quicksand Book"/>
              </a:rPr>
              <a:t>Expectativa de vida</a:t>
            </a:r>
            <a:endParaRPr lang="es-GT" sz="3300" dirty="0">
              <a:latin typeface="Quicksand Book"/>
            </a:endParaRPr>
          </a:p>
          <a:p>
            <a:pPr algn="just">
              <a:lnSpc>
                <a:spcPct val="140000"/>
              </a:lnSpc>
            </a:pPr>
            <a:r>
              <a:rPr lang="es-GT" sz="3300" b="1" dirty="0">
                <a:solidFill>
                  <a:srgbClr val="FF0000"/>
                </a:solidFill>
                <a:latin typeface="Quicksand Book"/>
              </a:rPr>
              <a:t>Expectativa de vida saludable (agrega el “componente de calidad de vida” a las estimaciones)</a:t>
            </a:r>
          </a:p>
        </p:txBody>
      </p:sp>
      <p:sp>
        <p:nvSpPr>
          <p:cNvPr id="4" name="Rectangle 3"/>
          <p:cNvSpPr/>
          <p:nvPr/>
        </p:nvSpPr>
        <p:spPr>
          <a:xfrm>
            <a:off x="0" y="4572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1</a:t>
            </a:r>
          </a:p>
        </p:txBody>
      </p:sp>
    </p:spTree>
    <p:custDataLst>
      <p:tags r:id="rId1"/>
    </p:custDataLst>
    <p:extLst>
      <p:ext uri="{BB962C8B-B14F-4D97-AF65-F5344CB8AC3E}">
        <p14:creationId xmlns:p14="http://schemas.microsoft.com/office/powerpoint/2010/main" val="160203455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3" name="Rectangle 72">
            <a:extLst>
              <a:ext uri="{FF2B5EF4-FFF2-40B4-BE49-F238E27FC236}">
                <a16:creationId xmlns:a16="http://schemas.microsoft.com/office/drawing/2014/main" id="{53BB5D57-6178-4F62-B472-0312F6D95A8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5A4D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2" name="Picture 4" descr="Resultado de imagen para Aerobics Cooper"/>
          <p:cNvPicPr>
            <a:picLocks noChangeAspect="1" noChangeArrowheads="1"/>
          </p:cNvPicPr>
          <p:nvPr/>
        </p:nvPicPr>
        <p:blipFill rotWithShape="1">
          <a:blip r:embed="rId3">
            <a:extLst>
              <a:ext uri="{28A0092B-C50C-407E-A947-70E740481C1C}">
                <a14:useLocalDpi xmlns:a14="http://schemas.microsoft.com/office/drawing/2010/main" val="0"/>
              </a:ext>
            </a:extLst>
          </a:blip>
          <a:srcRect l="23660"/>
          <a:stretch/>
        </p:blipFill>
        <p:spPr bwMode="auto">
          <a:xfrm>
            <a:off x="482600" y="643467"/>
            <a:ext cx="8178799" cy="5571066"/>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4C61BD32-7542-4D52-BA5A-3ADE869BF8A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utoShape 4" descr="Resultado de imagen para Aerobics Coope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84891646"/>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dcp26002\AppData\Local\Temp\420671_217679483_XLarge-2.jpg"/>
          <p:cNvPicPr>
            <a:picLocks noChangeAspect="1" noChangeArrowheads="1"/>
          </p:cNvPicPr>
          <p:nvPr/>
        </p:nvPicPr>
        <p:blipFill>
          <a:blip r:embed="rId3" cstate="print"/>
          <a:srcRect/>
          <a:stretch>
            <a:fillRect/>
          </a:stretch>
        </p:blipFill>
        <p:spPr bwMode="auto">
          <a:xfrm>
            <a:off x="2293939" y="0"/>
            <a:ext cx="4556121" cy="6858000"/>
          </a:xfrm>
          <a:prstGeom prst="rect">
            <a:avLst/>
          </a:prstGeom>
          <a:noFill/>
        </p:spPr>
      </p:pic>
      <p:sp>
        <p:nvSpPr>
          <p:cNvPr id="3" name="Rectangle 2"/>
          <p:cNvSpPr/>
          <p:nvPr/>
        </p:nvSpPr>
        <p:spPr>
          <a:xfrm>
            <a:off x="6781800" y="0"/>
            <a:ext cx="2362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00" dirty="0">
              <a:solidFill>
                <a:prstClr val="white"/>
              </a:solidFill>
            </a:endParaRPr>
          </a:p>
        </p:txBody>
      </p:sp>
      <p:sp>
        <p:nvSpPr>
          <p:cNvPr id="4" name="Rectangle 3"/>
          <p:cNvSpPr/>
          <p:nvPr/>
        </p:nvSpPr>
        <p:spPr>
          <a:xfrm>
            <a:off x="0" y="0"/>
            <a:ext cx="2362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3671580650"/>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237816"/>
            <a:ext cx="7505775" cy="22579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0000"/>
              </a:lnSpc>
            </a:pPr>
            <a:r>
              <a:rPr lang="es-GT" sz="3600" dirty="0"/>
              <a:t>Una hora de correr prolonga por </a:t>
            </a:r>
          </a:p>
          <a:p>
            <a:pPr algn="ctr">
              <a:lnSpc>
                <a:spcPct val="130000"/>
              </a:lnSpc>
            </a:pPr>
            <a:r>
              <a:rPr lang="es-GT" sz="3600" dirty="0"/>
              <a:t>7 horas la expectativa de vida</a:t>
            </a:r>
          </a:p>
          <a:p>
            <a:pPr algn="ctr">
              <a:lnSpc>
                <a:spcPct val="130000"/>
              </a:lnSpc>
            </a:pPr>
            <a:endParaRPr kumimoji="0" lang="es-GT" sz="105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8287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19998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9" name="TextBox 8"/>
          <p:cNvSpPr txBox="1"/>
          <p:nvPr/>
        </p:nvSpPr>
        <p:spPr>
          <a:xfrm>
            <a:off x="499347" y="6400800"/>
            <a:ext cx="8145307" cy="276999"/>
          </a:xfrm>
          <a:prstGeom prst="rect">
            <a:avLst/>
          </a:prstGeom>
          <a:noFill/>
        </p:spPr>
        <p:txBody>
          <a:bodyPr wrap="none" rtlCol="0">
            <a:spAutoFit/>
          </a:bodyPr>
          <a:lstStyle/>
          <a:p>
            <a:pPr lvl="0" algn="ctr"/>
            <a:r>
              <a:rPr lang="pt-BR" sz="1200" dirty="0"/>
              <a:t>P R O G R E S S I N C A R D I O V A S C U L A R D I S E A S E S 6 0 ( 2 0 1 7 ) 4 5 – 5 5 </a:t>
            </a:r>
            <a:r>
              <a:rPr lang="en-US" sz="1200" dirty="0"/>
              <a:t>http://dx.doi.org/10.1016/j.pcad.2017.03.005</a:t>
            </a:r>
            <a:endParaRPr kumimoji="0" lang="en-US" sz="1200" b="0" i="0" u="none" strike="noStrike" kern="1200" cap="none" spc="0" normalizeH="0" baseline="0" noProof="0" dirty="0">
              <a:ln>
                <a:noFill/>
              </a:ln>
              <a:solidFill>
                <a:prstClr val="black"/>
              </a:solidFill>
              <a:effectLst/>
              <a:uLnTx/>
              <a:uFillTx/>
              <a:latin typeface="Calibri"/>
            </a:endParaRPr>
          </a:p>
        </p:txBody>
      </p:sp>
    </p:spTree>
    <p:extLst>
      <p:ext uri="{BB962C8B-B14F-4D97-AF65-F5344CB8AC3E}">
        <p14:creationId xmlns:p14="http://schemas.microsoft.com/office/powerpoint/2010/main" val="349984358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27507" y="2247375"/>
            <a:ext cx="7987213" cy="1904383"/>
          </a:xfrm>
          <a:prstGeom prst="rect">
            <a:avLst/>
          </a:prstGeom>
          <a:gradFill>
            <a:gsLst>
              <a:gs pos="83000">
                <a:srgbClr val="BEDBE8"/>
              </a:gs>
              <a:gs pos="40000">
                <a:srgbClr val="BEDBE8"/>
              </a:gs>
            </a:gsLst>
            <a:lin ang="0" scaled="0"/>
          </a:gradFill>
          <a:ln>
            <a:no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5" name="Rectangle 4"/>
          <p:cNvSpPr/>
          <p:nvPr/>
        </p:nvSpPr>
        <p:spPr>
          <a:xfrm>
            <a:off x="774247" y="2569981"/>
            <a:ext cx="7924427" cy="1240019"/>
          </a:xfrm>
          <a:prstGeom prst="rect">
            <a:avLst/>
          </a:prstGeom>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40000"/>
              </a:lnSpc>
            </a:pPr>
            <a:r>
              <a:rPr lang="es-GT" sz="2800" dirty="0"/>
              <a:t>Reducción de incapacidad y mortalidad en corredores envejeciendo: estudio longitudinal de 21 años</a:t>
            </a:r>
            <a:endParaRPr kumimoji="0" lang="es-GT" sz="2800" i="0" u="none" strike="noStrike" kern="1200" cap="none" spc="0" normalizeH="0" baseline="0" dirty="0">
              <a:ln>
                <a:noFill/>
              </a:ln>
              <a:solidFill>
                <a:srgbClr val="000000"/>
              </a:solidFill>
              <a:effectLst/>
              <a:uLnTx/>
              <a:uFillTx/>
              <a:latin typeface="Arial"/>
            </a:endParaRPr>
          </a:p>
        </p:txBody>
      </p:sp>
      <p:sp>
        <p:nvSpPr>
          <p:cNvPr id="6" name="Rectangle 5"/>
          <p:cNvSpPr/>
          <p:nvPr/>
        </p:nvSpPr>
        <p:spPr>
          <a:xfrm>
            <a:off x="404750" y="2235500"/>
            <a:ext cx="352498" cy="1904383"/>
          </a:xfrm>
          <a:prstGeom prst="rect">
            <a:avLst/>
          </a:prstGeom>
          <a:solidFill>
            <a:srgbClr val="5CA4C5"/>
          </a:solidFill>
          <a:ln>
            <a:no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7" name="TextBox 6"/>
          <p:cNvSpPr txBox="1"/>
          <p:nvPr/>
        </p:nvSpPr>
        <p:spPr>
          <a:xfrm>
            <a:off x="457200" y="6400800"/>
            <a:ext cx="914400" cy="914400"/>
          </a:xfrm>
          <a:prstGeom prst="rect">
            <a:avLst/>
          </a:prstGeom>
          <a:noFill/>
        </p:spPr>
        <p:txBody>
          <a:bodyPr wrap="none" lIns="0" tIns="0" rIns="0" bIns="0" rtlCol="0">
            <a:noAutofit/>
          </a:bodyPr>
          <a:lstStyle/>
          <a:p>
            <a:pPr lvl="0">
              <a:defRPr/>
            </a:pPr>
            <a:r>
              <a:rPr lang="de-DE" dirty="0"/>
              <a:t>Arch Intern Med. 2008 August 11; 168(15): 1638–1646. doi:10.1001/archinte.168.15.1638</a:t>
            </a:r>
            <a:endParaRPr kumimoji="0" lang="en-US" sz="1100" b="0" i="0" u="none" strike="noStrike" kern="1200" cap="none" spc="0" normalizeH="0" baseline="0" noProof="0" dirty="0">
              <a:ln>
                <a:noFill/>
              </a:ln>
              <a:solidFill>
                <a:srgbClr val="685D55"/>
              </a:solidFill>
              <a:effectLst/>
              <a:uLnTx/>
              <a:uFillTx/>
              <a:latin typeface="Arial"/>
              <a:ea typeface="+mn-ea"/>
              <a:cs typeface="+mn-cs"/>
            </a:endParaRPr>
          </a:p>
        </p:txBody>
      </p:sp>
    </p:spTree>
    <p:extLst>
      <p:ext uri="{BB962C8B-B14F-4D97-AF65-F5344CB8AC3E}">
        <p14:creationId xmlns:p14="http://schemas.microsoft.com/office/powerpoint/2010/main" val="336849560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200" dirty="0"/>
              <a:t>Los corredores tardaron de </a:t>
            </a:r>
            <a:r>
              <a:rPr lang="es-GT" sz="3200" b="1" dirty="0">
                <a:solidFill>
                  <a:srgbClr val="E93605"/>
                </a:solidFill>
              </a:rPr>
              <a:t>11 a 16 </a:t>
            </a:r>
          </a:p>
          <a:p>
            <a:pPr lvl="0" algn="ctr">
              <a:lnSpc>
                <a:spcPct val="120000"/>
              </a:lnSpc>
            </a:pPr>
            <a:r>
              <a:rPr lang="es-GT" sz="3200" b="1" dirty="0">
                <a:solidFill>
                  <a:srgbClr val="E93605"/>
                </a:solidFill>
              </a:rPr>
              <a:t>años</a:t>
            </a:r>
            <a:r>
              <a:rPr lang="es-GT" sz="3200" dirty="0"/>
              <a:t> más para alcanzar cualquier puntaje de incapacidad</a:t>
            </a:r>
            <a:endParaRPr kumimoji="0" lang="es-GT" sz="32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a:extLst>
              <a:ext uri="{FF2B5EF4-FFF2-40B4-BE49-F238E27FC236}">
                <a16:creationId xmlns:a16="http://schemas.microsoft.com/office/drawing/2014/main" id="{690A9575-39CA-4B20-BE4D-2429D963DADE}"/>
              </a:ext>
            </a:extLst>
          </p:cNvPr>
          <p:cNvSpPr txBox="1"/>
          <p:nvPr/>
        </p:nvSpPr>
        <p:spPr>
          <a:xfrm>
            <a:off x="228600" y="6248400"/>
            <a:ext cx="914400" cy="914400"/>
          </a:xfrm>
          <a:prstGeom prst="rect">
            <a:avLst/>
          </a:prstGeom>
          <a:noFill/>
        </p:spPr>
        <p:txBody>
          <a:bodyPr wrap="none" lIns="0" tIns="0" rIns="0" bIns="0" rtlCol="0">
            <a:noAutofit/>
          </a:bodyPr>
          <a:lstStyle/>
          <a:p>
            <a:pPr lvl="0">
              <a:defRPr/>
            </a:pPr>
            <a:r>
              <a:rPr lang="de-DE" sz="1200" dirty="0"/>
              <a:t>Arch Intern Med. 2008 August 11; 168(15): 1638–1646. doi:10.1001/archinte.168.15.1638</a:t>
            </a:r>
          </a:p>
          <a:p>
            <a:pPr algn="just"/>
            <a:r>
              <a:rPr lang="es-GT" sz="1200" dirty="0"/>
              <a:t>Cuando los corredores llegaban a la edad de 80, su calidad de vida independiente correspondía a la de una persona de 65 a 70 años de edad</a:t>
            </a:r>
            <a:r>
              <a:rPr lang="es-GT" dirty="0"/>
              <a:t>.</a:t>
            </a:r>
          </a:p>
          <a:p>
            <a:pPr algn="just"/>
            <a:endParaRPr lang="en-US" dirty="0"/>
          </a:p>
          <a:p>
            <a:pPr lvl="0">
              <a:defRPr/>
            </a:pPr>
            <a:endParaRPr lang="de-DE" dirty="0"/>
          </a:p>
          <a:p>
            <a:pPr lvl="0">
              <a:defRPr/>
            </a:pPr>
            <a:endParaRPr kumimoji="0" lang="en-US" sz="1100" b="0" i="0" u="none" strike="noStrike" kern="1200" cap="none" spc="0" normalizeH="0" baseline="0" noProof="0" dirty="0">
              <a:ln>
                <a:noFill/>
              </a:ln>
              <a:solidFill>
                <a:srgbClr val="685D55"/>
              </a:solidFill>
              <a:effectLst/>
              <a:uLnTx/>
              <a:uFillTx/>
              <a:latin typeface="Arial"/>
              <a:ea typeface="+mn-ea"/>
              <a:cs typeface="+mn-cs"/>
            </a:endParaRPr>
          </a:p>
        </p:txBody>
      </p:sp>
    </p:spTree>
    <p:extLst>
      <p:ext uri="{BB962C8B-B14F-4D97-AF65-F5344CB8AC3E}">
        <p14:creationId xmlns:p14="http://schemas.microsoft.com/office/powerpoint/2010/main" val="346939264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200" dirty="0"/>
              <a:t>“Nunca es muy tarde para empezar a ejercitarse…pero siempre es muy pronto para detenerse</a:t>
            </a:r>
            <a:r>
              <a:rPr lang="en-US" sz="3200" dirty="0"/>
              <a:t>.”</a:t>
            </a:r>
            <a:endParaRPr kumimoji="0" lang="en-US" sz="32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7" name="TextBox 6"/>
          <p:cNvSpPr txBox="1"/>
          <p:nvPr/>
        </p:nvSpPr>
        <p:spPr>
          <a:xfrm>
            <a:off x="457200" y="6400800"/>
            <a:ext cx="914400" cy="914400"/>
          </a:xfrm>
          <a:prstGeom prst="rect">
            <a:avLst/>
          </a:prstGeom>
          <a:noFill/>
        </p:spPr>
        <p:txBody>
          <a:bodyPr wrap="none" lIns="0" tIns="0" rIns="0" bIns="0" rtlCol="0">
            <a:noAutofit/>
          </a:bodyPr>
          <a:lstStyle/>
          <a:p>
            <a:pPr lvl="0">
              <a:defRPr/>
            </a:pPr>
            <a:r>
              <a:rPr lang="en-US" dirty="0"/>
              <a:t>Walter Bortz, M.D.</a:t>
            </a:r>
            <a:endParaRPr kumimoji="0" lang="en-US" sz="1100" b="0" i="0" u="none" strike="noStrike" kern="1200" cap="none" spc="0" normalizeH="0" baseline="0" noProof="0" dirty="0">
              <a:ln>
                <a:noFill/>
              </a:ln>
              <a:solidFill>
                <a:srgbClr val="685D55"/>
              </a:solidFill>
              <a:effectLst/>
              <a:uLnTx/>
              <a:uFillTx/>
              <a:latin typeface="Arial"/>
              <a:ea typeface="+mn-ea"/>
              <a:cs typeface="+mn-cs"/>
            </a:endParaRPr>
          </a:p>
        </p:txBody>
      </p:sp>
    </p:spTree>
    <p:extLst>
      <p:ext uri="{BB962C8B-B14F-4D97-AF65-F5344CB8AC3E}">
        <p14:creationId xmlns:p14="http://schemas.microsoft.com/office/powerpoint/2010/main" val="57843750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52500" y="3044280"/>
            <a:ext cx="7239000" cy="769441"/>
          </a:xfrm>
          <a:prstGeom prst="rect">
            <a:avLst/>
          </a:prstGeom>
          <a:noFill/>
        </p:spPr>
        <p:txBody>
          <a:bodyPr wrap="square" rtlCol="0">
            <a:spAutoFit/>
          </a:bodyPr>
          <a:lstStyle/>
          <a:p>
            <a:r>
              <a:rPr lang="es-GT" sz="4400" dirty="0">
                <a:latin typeface="Quicksand Book" pitchFamily="18" charset="0"/>
              </a:rPr>
              <a:t>Conclusiones</a:t>
            </a:r>
            <a:endParaRPr lang="es-GT" sz="1200" dirty="0">
              <a:latin typeface="Century Gothic" panose="020B0502020202020204" pitchFamily="34" charset="0"/>
            </a:endParaRPr>
          </a:p>
        </p:txBody>
      </p:sp>
      <p:sp>
        <p:nvSpPr>
          <p:cNvPr id="4" name="TextBox 3">
            <a:extLst>
              <a:ext uri="{FF2B5EF4-FFF2-40B4-BE49-F238E27FC236}">
                <a16:creationId xmlns:a16="http://schemas.microsoft.com/office/drawing/2014/main" id="{38264771-E46D-4FC8-BA9B-A0F6FF628F44}"/>
              </a:ext>
            </a:extLst>
          </p:cNvPr>
          <p:cNvSpPr txBox="1"/>
          <p:nvPr/>
        </p:nvSpPr>
        <p:spPr>
          <a:xfrm>
            <a:off x="914400" y="3878759"/>
            <a:ext cx="7239000" cy="769441"/>
          </a:xfrm>
          <a:prstGeom prst="rect">
            <a:avLst/>
          </a:prstGeom>
          <a:noFill/>
        </p:spPr>
        <p:txBody>
          <a:bodyPr wrap="square" rtlCol="0">
            <a:spAutoFit/>
          </a:bodyPr>
          <a:lstStyle/>
          <a:p>
            <a:r>
              <a:rPr lang="es-GT" sz="4400" dirty="0">
                <a:latin typeface="Quicksand Book" pitchFamily="18" charset="0"/>
              </a:rPr>
              <a:t>(mis 7 reglas simples)</a:t>
            </a:r>
            <a:endParaRPr lang="es-GT" sz="1200" dirty="0">
              <a:latin typeface="Century Gothic" panose="020B0502020202020204" pitchFamily="34" charset="0"/>
            </a:endParaRPr>
          </a:p>
        </p:txBody>
      </p:sp>
    </p:spTree>
    <p:extLst>
      <p:ext uri="{BB962C8B-B14F-4D97-AF65-F5344CB8AC3E}">
        <p14:creationId xmlns:p14="http://schemas.microsoft.com/office/powerpoint/2010/main" val="328011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Sea un Trabi:</a:t>
            </a:r>
            <a:r>
              <a:rPr lang="es-GT" sz="3600" b="1" dirty="0"/>
              <a:t>                                               </a:t>
            </a:r>
            <a:r>
              <a:rPr lang="es-GT" sz="3600" dirty="0"/>
              <a:t>usted no es está programado</a:t>
            </a:r>
          </a:p>
          <a:p>
            <a:pPr lvl="0" algn="ctr">
              <a:lnSpc>
                <a:spcPct val="120000"/>
              </a:lnSpc>
            </a:pP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1</a:t>
            </a:r>
            <a:endParaRPr lang="en-US" sz="8000" dirty="0">
              <a:solidFill>
                <a:srgbClr val="E93605"/>
              </a:solidFill>
            </a:endParaRPr>
          </a:p>
        </p:txBody>
      </p:sp>
    </p:spTree>
    <p:extLst>
      <p:ext uri="{BB962C8B-B14F-4D97-AF65-F5344CB8AC3E}">
        <p14:creationId xmlns:p14="http://schemas.microsoft.com/office/powerpoint/2010/main" val="2630092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Respétese y pida respeto:</a:t>
            </a:r>
            <a:r>
              <a:rPr lang="es-GT" sz="3600" b="1" dirty="0"/>
              <a:t>                                               </a:t>
            </a:r>
            <a:r>
              <a:rPr lang="es-GT" sz="3600" dirty="0"/>
              <a:t>acepte sus necesidades y miedos</a:t>
            </a:r>
          </a:p>
          <a:p>
            <a:pPr lvl="0" algn="ctr">
              <a:lnSpc>
                <a:spcPct val="120000"/>
              </a:lnSpc>
            </a:pP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2</a:t>
            </a:r>
            <a:endParaRPr lang="en-US" sz="8000" dirty="0">
              <a:solidFill>
                <a:srgbClr val="E93605"/>
              </a:solidFill>
            </a:endParaRPr>
          </a:p>
        </p:txBody>
      </p:sp>
    </p:spTree>
    <p:extLst>
      <p:ext uri="{BB962C8B-B14F-4D97-AF65-F5344CB8AC3E}">
        <p14:creationId xmlns:p14="http://schemas.microsoft.com/office/powerpoint/2010/main" val="3380105610"/>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Tómese un café con sus amigos</a:t>
            </a:r>
            <a:r>
              <a:rPr lang="es-GT" sz="3600" b="1" dirty="0"/>
              <a:t>                                               </a:t>
            </a:r>
            <a:r>
              <a:rPr lang="es-GT" sz="3600" dirty="0"/>
              <a:t>(abrace a su familia)</a:t>
            </a:r>
          </a:p>
          <a:p>
            <a:pPr lvl="0" algn="ctr">
              <a:lnSpc>
                <a:spcPct val="120000"/>
              </a:lnSpc>
            </a:pP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3</a:t>
            </a:r>
            <a:endParaRPr lang="en-US" sz="8000" dirty="0">
              <a:solidFill>
                <a:srgbClr val="E93605"/>
              </a:solidFill>
            </a:endParaRPr>
          </a:p>
        </p:txBody>
      </p:sp>
    </p:spTree>
    <p:extLst>
      <p:ext uri="{BB962C8B-B14F-4D97-AF65-F5344CB8AC3E}">
        <p14:creationId xmlns:p14="http://schemas.microsoft.com/office/powerpoint/2010/main" val="11563250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kumimoji="0" lang="es-GT" sz="3200" b="0" i="0" u="none" strike="noStrike" kern="1200" cap="none" spc="0" normalizeH="0" baseline="0" noProof="0" dirty="0">
                <a:ln>
                  <a:noFill/>
                </a:ln>
                <a:solidFill>
                  <a:srgbClr val="000000"/>
                </a:solidFill>
                <a:effectLst/>
                <a:uLnTx/>
                <a:uFillTx/>
                <a:latin typeface="Arial"/>
              </a:rPr>
              <a:t>La expectativa de vida ha alcanzado </a:t>
            </a:r>
          </a:p>
          <a:p>
            <a:pPr lvl="0" algn="ctr">
              <a:lnSpc>
                <a:spcPct val="120000"/>
              </a:lnSpc>
            </a:pPr>
            <a:r>
              <a:rPr kumimoji="0" lang="es-GT" sz="3200" b="0" i="0" u="none" strike="noStrike" kern="1200" cap="none" spc="0" normalizeH="0" baseline="0" noProof="0" dirty="0">
                <a:ln>
                  <a:noFill/>
                </a:ln>
                <a:solidFill>
                  <a:srgbClr val="000000"/>
                </a:solidFill>
                <a:effectLst/>
                <a:uLnTx/>
                <a:uFillTx/>
                <a:latin typeface="Arial"/>
              </a:rPr>
              <a:t>los 79 años para hombres y 83 años para mujeres</a:t>
            </a: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77000"/>
            <a:ext cx="9144000" cy="280846"/>
          </a:xfrm>
          <a:prstGeom prst="rect">
            <a:avLst/>
          </a:prstGeom>
          <a:noFill/>
        </p:spPr>
        <p:txBody>
          <a:bodyPr wrap="square" rtlCol="0">
            <a:spAutoFit/>
          </a:bodyPr>
          <a:lstStyle/>
          <a:p>
            <a:pPr>
              <a:lnSpc>
                <a:spcPct val="120000"/>
              </a:lnSpc>
            </a:pPr>
            <a:r>
              <a:rPr lang="en-US" sz="1050" dirty="0">
                <a:solidFill>
                  <a:srgbClr val="000000"/>
                </a:solidFill>
              </a:rPr>
              <a:t>https://www.gov.uk/government/publications/health-profile-for-england/chapter-1-life-expectancy-and-healthy-life-expectancy accessed 17 Oct 2017 </a:t>
            </a:r>
            <a:endParaRPr lang="en-US" sz="1050" dirty="0">
              <a:solidFill>
                <a:srgbClr val="000000"/>
              </a:solidFill>
              <a:latin typeface="Calibri"/>
            </a:endParaRPr>
          </a:p>
        </p:txBody>
      </p:sp>
    </p:spTree>
    <p:extLst>
      <p:ext uri="{BB962C8B-B14F-4D97-AF65-F5344CB8AC3E}">
        <p14:creationId xmlns:p14="http://schemas.microsoft.com/office/powerpoint/2010/main" val="25628618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Haga ejercicio:</a:t>
            </a:r>
            <a:r>
              <a:rPr lang="es-GT" sz="3600" b="1" dirty="0"/>
              <a:t>                                               </a:t>
            </a:r>
            <a:r>
              <a:rPr lang="es-GT" sz="3600" dirty="0"/>
              <a:t>aeróbico, de fuerza y de flexibilidad</a:t>
            </a: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4</a:t>
            </a:r>
            <a:endParaRPr lang="en-US" sz="8000" dirty="0">
              <a:solidFill>
                <a:srgbClr val="E93605"/>
              </a:solidFill>
            </a:endParaRPr>
          </a:p>
        </p:txBody>
      </p:sp>
    </p:spTree>
    <p:extLst>
      <p:ext uri="{BB962C8B-B14F-4D97-AF65-F5344CB8AC3E}">
        <p14:creationId xmlns:p14="http://schemas.microsoft.com/office/powerpoint/2010/main" val="210505759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Consuma menos azúcar</a:t>
            </a: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5</a:t>
            </a:r>
            <a:endParaRPr lang="en-US" sz="8000" dirty="0">
              <a:solidFill>
                <a:srgbClr val="E93605"/>
              </a:solidFill>
            </a:endParaRPr>
          </a:p>
        </p:txBody>
      </p:sp>
    </p:spTree>
    <p:extLst>
      <p:ext uri="{BB962C8B-B14F-4D97-AF65-F5344CB8AC3E}">
        <p14:creationId xmlns:p14="http://schemas.microsoft.com/office/powerpoint/2010/main" val="3469114931"/>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Considere suplementos:</a:t>
            </a:r>
            <a:r>
              <a:rPr lang="es-GT" sz="3600" b="1" dirty="0"/>
              <a:t>                                               </a:t>
            </a:r>
            <a:r>
              <a:rPr lang="es-GT" sz="3600" dirty="0"/>
              <a:t>lea, estudie y evalúe</a:t>
            </a:r>
            <a:endParaRPr kumimoji="0" lang="en-US" sz="8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6</a:t>
            </a:r>
            <a:endParaRPr lang="en-US" sz="8000" dirty="0">
              <a:solidFill>
                <a:srgbClr val="E93605"/>
              </a:solidFill>
            </a:endParaRPr>
          </a:p>
        </p:txBody>
      </p:sp>
    </p:spTree>
    <p:extLst>
      <p:ext uri="{BB962C8B-B14F-4D97-AF65-F5344CB8AC3E}">
        <p14:creationId xmlns:p14="http://schemas.microsoft.com/office/powerpoint/2010/main" val="336815186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466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b="1" dirty="0">
                <a:solidFill>
                  <a:srgbClr val="E93605"/>
                </a:solidFill>
              </a:rPr>
              <a:t>Viva una vida saludable:</a:t>
            </a:r>
            <a:r>
              <a:rPr lang="es-GT" sz="3600" b="1" dirty="0"/>
              <a:t>                                               </a:t>
            </a:r>
            <a:r>
              <a:rPr lang="es-GT" sz="3200" dirty="0"/>
              <a:t>las 7 reglas de la Asociación </a:t>
            </a:r>
          </a:p>
          <a:p>
            <a:pPr lvl="0" algn="ctr">
              <a:lnSpc>
                <a:spcPct val="120000"/>
              </a:lnSpc>
            </a:pPr>
            <a:r>
              <a:rPr lang="es-GT" sz="3200" dirty="0"/>
              <a:t>Americana del Corazón</a:t>
            </a:r>
            <a:endParaRPr kumimoji="0" lang="en-US" sz="3200" b="0" i="0" u="none" strike="noStrike" kern="1200" cap="none" spc="0" normalizeH="0" baseline="0" dirty="0">
              <a:ln>
                <a:noFill/>
              </a:ln>
              <a:solidFill>
                <a:srgbClr val="000000"/>
              </a:solidFill>
              <a:effectLst/>
              <a:uLnTx/>
              <a:uFillTx/>
              <a:latin typeface="Arial"/>
            </a:endParaRPr>
          </a:p>
        </p:txBody>
      </p:sp>
      <p:sp>
        <p:nvSpPr>
          <p:cNvPr id="8" name="TextBox 7">
            <a:extLst>
              <a:ext uri="{FF2B5EF4-FFF2-40B4-BE49-F238E27FC236}">
                <a16:creationId xmlns:a16="http://schemas.microsoft.com/office/drawing/2014/main" id="{C2A23504-40AE-4F91-9A22-3703B34BD1E5}"/>
              </a:ext>
            </a:extLst>
          </p:cNvPr>
          <p:cNvSpPr txBox="1"/>
          <p:nvPr/>
        </p:nvSpPr>
        <p:spPr>
          <a:xfrm>
            <a:off x="4219981" y="609600"/>
            <a:ext cx="704039" cy="1323439"/>
          </a:xfrm>
          <a:prstGeom prst="rect">
            <a:avLst/>
          </a:prstGeom>
          <a:noFill/>
        </p:spPr>
        <p:txBody>
          <a:bodyPr wrap="none" rtlCol="0">
            <a:spAutoFit/>
          </a:bodyPr>
          <a:lstStyle/>
          <a:p>
            <a:r>
              <a:rPr lang="es-GT" sz="8000" dirty="0">
                <a:solidFill>
                  <a:srgbClr val="E93605"/>
                </a:solidFill>
              </a:rPr>
              <a:t>7</a:t>
            </a:r>
            <a:endParaRPr lang="en-US" sz="8000" dirty="0">
              <a:solidFill>
                <a:srgbClr val="E93605"/>
              </a:solidFill>
            </a:endParaRPr>
          </a:p>
        </p:txBody>
      </p:sp>
    </p:spTree>
    <p:extLst>
      <p:ext uri="{BB962C8B-B14F-4D97-AF65-F5344CB8AC3E}">
        <p14:creationId xmlns:p14="http://schemas.microsoft.com/office/powerpoint/2010/main" val="225118062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32BC26D8-82FB-445E-AA49-62A77D7C1EE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CB44330D-EA18-4254-AA95-EB49948539B8}"/>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696861A-20EE-4F15-A635-D7DF5A3B8B97}"/>
              </a:ext>
            </a:extLst>
          </p:cNvPr>
          <p:cNvPicPr>
            <a:picLocks noChangeAspect="1"/>
          </p:cNvPicPr>
          <p:nvPr/>
        </p:nvPicPr>
        <p:blipFill>
          <a:blip r:embed="rId3"/>
          <a:stretch>
            <a:fillRect/>
          </a:stretch>
        </p:blipFill>
        <p:spPr>
          <a:xfrm>
            <a:off x="810190" y="1515666"/>
            <a:ext cx="7523621" cy="3826669"/>
          </a:xfrm>
          <a:prstGeom prst="rect">
            <a:avLst/>
          </a:prstGeom>
        </p:spPr>
      </p:pic>
    </p:spTree>
    <p:extLst>
      <p:ext uri="{BB962C8B-B14F-4D97-AF65-F5344CB8AC3E}">
        <p14:creationId xmlns:p14="http://schemas.microsoft.com/office/powerpoint/2010/main" val="212113698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2202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10028B11-38C4-444F-8D80-52B86627CE36}"/>
              </a:ext>
            </a:extLst>
          </p:cNvPr>
          <p:cNvPicPr>
            <a:picLocks noChangeAspect="1"/>
          </p:cNvPicPr>
          <p:nvPr/>
        </p:nvPicPr>
        <p:blipFill>
          <a:blip r:embed="rId2"/>
          <a:stretch>
            <a:fillRect/>
          </a:stretch>
        </p:blipFill>
        <p:spPr>
          <a:xfrm>
            <a:off x="0" y="1028700"/>
            <a:ext cx="9144000" cy="4800600"/>
          </a:xfrm>
          <a:prstGeom prst="rect">
            <a:avLst/>
          </a:prstGeom>
        </p:spPr>
      </p:pic>
    </p:spTree>
    <p:extLst>
      <p:ext uri="{BB962C8B-B14F-4D97-AF65-F5344CB8AC3E}">
        <p14:creationId xmlns:p14="http://schemas.microsoft.com/office/powerpoint/2010/main" val="2383896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kumimoji="0" lang="es-GT" sz="3600" b="0" i="0" u="none" strike="noStrike" kern="1200" cap="none" spc="0" normalizeH="0" baseline="0" noProof="0" dirty="0">
                <a:ln>
                  <a:noFill/>
                </a:ln>
                <a:solidFill>
                  <a:srgbClr val="000000"/>
                </a:solidFill>
                <a:effectLst/>
                <a:uLnTx/>
                <a:uFillTx/>
                <a:latin typeface="Arial"/>
              </a:rPr>
              <a:t>Guatemala: 73 años en el 2016</a:t>
            </a:r>
            <a:r>
              <a:rPr kumimoji="0" lang="es-GT" sz="3200" b="0" i="0" u="none" strike="noStrike" kern="1200" cap="none" spc="0" normalizeH="0" baseline="0" noProof="0" dirty="0">
                <a:ln>
                  <a:noFill/>
                </a:ln>
                <a:solidFill>
                  <a:srgbClr val="000000"/>
                </a:solidFill>
                <a:effectLst/>
                <a:uLnTx/>
                <a:uFillTx/>
                <a:latin typeface="Arial"/>
              </a:rPr>
              <a:t> </a:t>
            </a: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9" name="TextBox 8">
            <a:extLst>
              <a:ext uri="{FF2B5EF4-FFF2-40B4-BE49-F238E27FC236}">
                <a16:creationId xmlns:a16="http://schemas.microsoft.com/office/drawing/2014/main" id="{E4CC7141-BCD1-4A62-84FA-E995DBD764C6}"/>
              </a:ext>
            </a:extLst>
          </p:cNvPr>
          <p:cNvSpPr txBox="1"/>
          <p:nvPr/>
        </p:nvSpPr>
        <p:spPr>
          <a:xfrm>
            <a:off x="152400" y="6449593"/>
            <a:ext cx="9144000" cy="332207"/>
          </a:xfrm>
          <a:prstGeom prst="rect">
            <a:avLst/>
          </a:prstGeom>
          <a:noFill/>
        </p:spPr>
        <p:txBody>
          <a:bodyPr wrap="square" rtlCol="0">
            <a:spAutoFit/>
          </a:bodyPr>
          <a:lstStyle/>
          <a:p>
            <a:pPr>
              <a:lnSpc>
                <a:spcPct val="120000"/>
              </a:lnSpc>
            </a:pPr>
            <a:r>
              <a:rPr lang="en-US" sz="1400" dirty="0">
                <a:solidFill>
                  <a:srgbClr val="000000"/>
                </a:solidFill>
              </a:rPr>
              <a:t>www.thelancet.com Published online October 16, 2018 http://dx.doi.org/10.1016/S0140-6736(18)31694-5</a:t>
            </a:r>
            <a:endParaRPr lang="en-US" sz="1400" dirty="0">
              <a:solidFill>
                <a:srgbClr val="000000"/>
              </a:solidFill>
              <a:latin typeface="Calibri"/>
            </a:endParaRPr>
          </a:p>
        </p:txBody>
      </p:sp>
    </p:spTree>
    <p:extLst>
      <p:ext uri="{BB962C8B-B14F-4D97-AF65-F5344CB8AC3E}">
        <p14:creationId xmlns:p14="http://schemas.microsoft.com/office/powerpoint/2010/main" val="3072776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kumimoji="0" lang="es-GT" sz="3600" b="0" i="0" u="none" strike="noStrike" kern="1200" cap="none" spc="0" normalizeH="0" baseline="0" noProof="0" dirty="0">
                <a:ln>
                  <a:noFill/>
                </a:ln>
                <a:solidFill>
                  <a:srgbClr val="000000"/>
                </a:solidFill>
                <a:effectLst/>
                <a:uLnTx/>
                <a:uFillTx/>
                <a:latin typeface="Arial"/>
              </a:rPr>
              <a:t>Guatemala: 76 años en el 2040</a:t>
            </a: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49593"/>
            <a:ext cx="9144000" cy="332207"/>
          </a:xfrm>
          <a:prstGeom prst="rect">
            <a:avLst/>
          </a:prstGeom>
          <a:noFill/>
        </p:spPr>
        <p:txBody>
          <a:bodyPr wrap="square" rtlCol="0">
            <a:spAutoFit/>
          </a:bodyPr>
          <a:lstStyle/>
          <a:p>
            <a:pPr>
              <a:lnSpc>
                <a:spcPct val="120000"/>
              </a:lnSpc>
            </a:pPr>
            <a:r>
              <a:rPr lang="en-US" sz="1400" dirty="0">
                <a:solidFill>
                  <a:srgbClr val="000000"/>
                </a:solidFill>
              </a:rPr>
              <a:t>www.thelancet.com Published online October 16, 2018 http://dx.doi.org/10.1016/S0140-6736(18)31694-5</a:t>
            </a:r>
            <a:endParaRPr lang="en-US" sz="1400" dirty="0">
              <a:solidFill>
                <a:srgbClr val="000000"/>
              </a:solidFill>
              <a:latin typeface="Calibri"/>
            </a:endParaRPr>
          </a:p>
        </p:txBody>
      </p:sp>
    </p:spTree>
    <p:extLst>
      <p:ext uri="{BB962C8B-B14F-4D97-AF65-F5344CB8AC3E}">
        <p14:creationId xmlns:p14="http://schemas.microsoft.com/office/powerpoint/2010/main" val="21662162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000" dirty="0">
                <a:solidFill>
                  <a:srgbClr val="000000"/>
                </a:solidFill>
              </a:rPr>
              <a:t>La expectativa de vida saludable es ahora 63 para hombres y 64 para mujeres</a:t>
            </a:r>
            <a:endParaRPr kumimoji="0" lang="es-GT" sz="30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77000"/>
            <a:ext cx="9144000" cy="280846"/>
          </a:xfrm>
          <a:prstGeom prst="rect">
            <a:avLst/>
          </a:prstGeom>
          <a:noFill/>
        </p:spPr>
        <p:txBody>
          <a:bodyPr wrap="square" rtlCol="0">
            <a:spAutoFit/>
          </a:bodyPr>
          <a:lstStyle/>
          <a:p>
            <a:pPr>
              <a:lnSpc>
                <a:spcPct val="120000"/>
              </a:lnSpc>
            </a:pPr>
            <a:r>
              <a:rPr lang="en-US" sz="1050" dirty="0">
                <a:solidFill>
                  <a:srgbClr val="000000"/>
                </a:solidFill>
              </a:rPr>
              <a:t>https://www.gov.uk/government/publications/health-profile-for-england/chapter-1-life-expectancy-and-healthy-life-expectancy accessed 17 Oct 2017 </a:t>
            </a:r>
            <a:endParaRPr lang="en-US" sz="1050" dirty="0">
              <a:solidFill>
                <a:srgbClr val="000000"/>
              </a:solidFill>
              <a:latin typeface="Calibri"/>
            </a:endParaRPr>
          </a:p>
        </p:txBody>
      </p:sp>
    </p:spTree>
    <p:extLst>
      <p:ext uri="{BB962C8B-B14F-4D97-AF65-F5344CB8AC3E}">
        <p14:creationId xmlns:p14="http://schemas.microsoft.com/office/powerpoint/2010/main" val="19195856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400" dirty="0">
                <a:solidFill>
                  <a:srgbClr val="000000"/>
                </a:solidFill>
              </a:rPr>
              <a:t>¡Podríamos mantenernos enfermos el último </a:t>
            </a:r>
            <a:r>
              <a:rPr lang="es-GT" sz="3400" b="1" dirty="0">
                <a:solidFill>
                  <a:srgbClr val="E93605"/>
                </a:solidFill>
              </a:rPr>
              <a:t>20%</a:t>
            </a:r>
            <a:r>
              <a:rPr lang="es-GT" sz="3400" dirty="0">
                <a:solidFill>
                  <a:srgbClr val="000000"/>
                </a:solidFill>
              </a:rPr>
              <a:t> de nuestras vidas!</a:t>
            </a:r>
            <a:endParaRPr kumimoji="0" lang="es-GT" sz="34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77000"/>
            <a:ext cx="9144000" cy="280846"/>
          </a:xfrm>
          <a:prstGeom prst="rect">
            <a:avLst/>
          </a:prstGeom>
          <a:noFill/>
        </p:spPr>
        <p:txBody>
          <a:bodyPr wrap="square" rtlCol="0">
            <a:spAutoFit/>
          </a:bodyPr>
          <a:lstStyle/>
          <a:p>
            <a:pPr>
              <a:lnSpc>
                <a:spcPct val="120000"/>
              </a:lnSpc>
            </a:pPr>
            <a:r>
              <a:rPr lang="en-US" sz="1050" dirty="0">
                <a:solidFill>
                  <a:srgbClr val="000000"/>
                </a:solidFill>
              </a:rPr>
              <a:t>https://www.gov.uk/government/publications/health-profile-for-england/chapter-1-life-expectancy-and-healthy-life-expectancy accessed 17 Oct 2017 </a:t>
            </a:r>
            <a:endParaRPr lang="en-US" sz="1050" dirty="0">
              <a:solidFill>
                <a:srgbClr val="000000"/>
              </a:solidFill>
              <a:latin typeface="Calibri"/>
            </a:endParaRPr>
          </a:p>
        </p:txBody>
      </p:sp>
    </p:spTree>
    <p:extLst>
      <p:ext uri="{BB962C8B-B14F-4D97-AF65-F5344CB8AC3E}">
        <p14:creationId xmlns:p14="http://schemas.microsoft.com/office/powerpoint/2010/main" val="6696480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p:cNvPicPr>
            <a:picLocks noChangeAspect="1" noChangeArrowheads="1"/>
          </p:cNvPicPr>
          <p:nvPr/>
        </p:nvPicPr>
        <p:blipFill>
          <a:blip r:embed="rId3" cstate="print"/>
          <a:srcRect/>
          <a:stretch>
            <a:fillRect/>
          </a:stretch>
        </p:blipFill>
        <p:spPr bwMode="auto">
          <a:xfrm>
            <a:off x="1219200" y="1066800"/>
            <a:ext cx="2133600" cy="4267200"/>
          </a:xfrm>
          <a:prstGeom prst="rect">
            <a:avLst/>
          </a:prstGeom>
          <a:noFill/>
          <a:ln w="9525">
            <a:noFill/>
            <a:miter lim="800000"/>
            <a:headEnd/>
            <a:tailEnd/>
          </a:ln>
        </p:spPr>
      </p:pic>
      <p:pic>
        <p:nvPicPr>
          <p:cNvPr id="136196" name="Picture 4"/>
          <p:cNvPicPr>
            <a:picLocks noChangeAspect="1" noChangeArrowheads="1"/>
          </p:cNvPicPr>
          <p:nvPr/>
        </p:nvPicPr>
        <p:blipFill>
          <a:blip r:embed="rId4" cstate="print"/>
          <a:srcRect/>
          <a:stretch>
            <a:fillRect/>
          </a:stretch>
        </p:blipFill>
        <p:spPr bwMode="auto">
          <a:xfrm>
            <a:off x="6261735" y="762000"/>
            <a:ext cx="1663065" cy="4457700"/>
          </a:xfrm>
          <a:prstGeom prst="rect">
            <a:avLst/>
          </a:prstGeom>
          <a:noFill/>
          <a:ln w="9525">
            <a:noFill/>
            <a:miter lim="800000"/>
            <a:headEnd/>
            <a:tailEnd/>
          </a:ln>
        </p:spPr>
      </p:pic>
      <p:sp>
        <p:nvSpPr>
          <p:cNvPr id="2" name="Rectangle 1"/>
          <p:cNvSpPr/>
          <p:nvPr/>
        </p:nvSpPr>
        <p:spPr>
          <a:xfrm>
            <a:off x="2971800" y="1600200"/>
            <a:ext cx="381000" cy="1752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3733800" y="2209800"/>
            <a:ext cx="1676400" cy="1447800"/>
          </a:xfrm>
          <a:prstGeom prst="rect">
            <a:avLst/>
          </a:prstGeom>
          <a:noFill/>
        </p:spPr>
        <p:txBody>
          <a:bodyPr wrap="none" lIns="0" tIns="0" rIns="0" bIns="0" rtlCol="0">
            <a:noAutofit/>
          </a:bodyPr>
          <a:lstStyle/>
          <a:p>
            <a:pPr algn="ctr"/>
            <a:r>
              <a:rPr lang="es-GT" sz="12500" b="1" dirty="0">
                <a:ln w="22225">
                  <a:solidFill>
                    <a:schemeClr val="accent2"/>
                  </a:solidFill>
                  <a:prstDash val="solid"/>
                </a:ln>
                <a:solidFill>
                  <a:srgbClr val="0070C0"/>
                </a:solidFill>
              </a:rPr>
              <a:t>?</a:t>
            </a:r>
            <a:endParaRPr lang="en-US" sz="12500" dirty="0">
              <a:solidFill>
                <a:srgbClr val="0070C0"/>
              </a:solidFill>
            </a:endParaRPr>
          </a:p>
        </p:txBody>
      </p:sp>
    </p:spTree>
    <p:extLst>
      <p:ext uri="{BB962C8B-B14F-4D97-AF65-F5344CB8AC3E}">
        <p14:creationId xmlns:p14="http://schemas.microsoft.com/office/powerpoint/2010/main" val="654516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b="1" dirty="0">
                <a:solidFill>
                  <a:srgbClr val="FF0000"/>
                </a:solidFill>
              </a:rPr>
              <a:t>Las siete reglas simples de la vida</a:t>
            </a:r>
          </a:p>
        </p:txBody>
      </p:sp>
      <p:sp>
        <p:nvSpPr>
          <p:cNvPr id="3" name="Content Placeholder 2"/>
          <p:cNvSpPr>
            <a:spLocks noGrp="1"/>
          </p:cNvSpPr>
          <p:nvPr>
            <p:ph idx="1"/>
          </p:nvPr>
        </p:nvSpPr>
        <p:spPr>
          <a:xfrm>
            <a:off x="609600" y="1295400"/>
            <a:ext cx="8229600" cy="5257800"/>
          </a:xfrm>
        </p:spPr>
        <p:txBody>
          <a:bodyPr>
            <a:normAutofit/>
          </a:bodyPr>
          <a:lstStyle/>
          <a:p>
            <a:pPr lvl="0">
              <a:lnSpc>
                <a:spcPct val="130000"/>
              </a:lnSpc>
            </a:pPr>
            <a:r>
              <a:rPr lang="es-GT" sz="3000" dirty="0"/>
              <a:t>Maneje su presión arterial</a:t>
            </a:r>
          </a:p>
          <a:p>
            <a:pPr lvl="0">
              <a:lnSpc>
                <a:spcPct val="130000"/>
              </a:lnSpc>
            </a:pPr>
            <a:r>
              <a:rPr lang="es-GT" sz="3000" dirty="0"/>
              <a:t>Controle el colesterol</a:t>
            </a:r>
          </a:p>
          <a:p>
            <a:pPr lvl="0">
              <a:lnSpc>
                <a:spcPct val="130000"/>
              </a:lnSpc>
            </a:pPr>
            <a:r>
              <a:rPr lang="es-GT" sz="3000" dirty="0"/>
              <a:t>Mantenga su azúcar sanguínea normal</a:t>
            </a:r>
          </a:p>
          <a:p>
            <a:pPr lvl="0">
              <a:lnSpc>
                <a:spcPct val="130000"/>
              </a:lnSpc>
            </a:pPr>
            <a:r>
              <a:rPr lang="es-GT" sz="3000" dirty="0"/>
              <a:t>Manténgase físicamente activo</a:t>
            </a:r>
          </a:p>
          <a:p>
            <a:pPr lvl="0">
              <a:lnSpc>
                <a:spcPct val="130000"/>
              </a:lnSpc>
            </a:pPr>
            <a:r>
              <a:rPr lang="es-GT" sz="3000" dirty="0"/>
              <a:t>Coma una dieta saludable</a:t>
            </a:r>
          </a:p>
          <a:p>
            <a:pPr lvl="0">
              <a:lnSpc>
                <a:spcPct val="130000"/>
              </a:lnSpc>
            </a:pPr>
            <a:r>
              <a:rPr lang="es-GT" sz="3000" dirty="0"/>
              <a:t>Pierda el peso extra</a:t>
            </a:r>
          </a:p>
          <a:p>
            <a:pPr lvl="0">
              <a:lnSpc>
                <a:spcPct val="130000"/>
              </a:lnSpc>
            </a:pPr>
            <a:r>
              <a:rPr lang="es-GT" sz="3000" dirty="0"/>
              <a:t>No comience a fumar o deje de hacerlo</a:t>
            </a:r>
          </a:p>
          <a:p>
            <a:pPr marL="0" indent="0">
              <a:buNone/>
            </a:pPr>
            <a:endParaRPr lang="en-US" dirty="0"/>
          </a:p>
        </p:txBody>
      </p:sp>
      <p:sp>
        <p:nvSpPr>
          <p:cNvPr id="4" name="TextBox 3">
            <a:extLst>
              <a:ext uri="{FF2B5EF4-FFF2-40B4-BE49-F238E27FC236}">
                <a16:creationId xmlns:a16="http://schemas.microsoft.com/office/drawing/2014/main" id="{37F0AAC2-E3D1-4C3E-8968-51463E0165FD}"/>
              </a:ext>
            </a:extLst>
          </p:cNvPr>
          <p:cNvSpPr txBox="1"/>
          <p:nvPr/>
        </p:nvSpPr>
        <p:spPr>
          <a:xfrm>
            <a:off x="152400" y="6440269"/>
            <a:ext cx="8229600" cy="646331"/>
          </a:xfrm>
          <a:prstGeom prst="rect">
            <a:avLst/>
          </a:prstGeom>
          <a:noFill/>
        </p:spPr>
        <p:txBody>
          <a:bodyPr wrap="square" rtlCol="0">
            <a:spAutoFit/>
          </a:bodyPr>
          <a:lstStyle/>
          <a:p>
            <a:r>
              <a:rPr lang="en-US" dirty="0"/>
              <a:t>Heart Insight Magazine/Winter 2018 AHA</a:t>
            </a:r>
          </a:p>
          <a:p>
            <a:endParaRPr lang="en-US" dirty="0"/>
          </a:p>
        </p:txBody>
      </p:sp>
    </p:spTree>
    <p:extLst>
      <p:ext uri="{BB962C8B-B14F-4D97-AF65-F5344CB8AC3E}">
        <p14:creationId xmlns:p14="http://schemas.microsoft.com/office/powerpoint/2010/main" val="279541409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96A884E-9A85-4BF6-9887-18F51E8C5EE8}"/>
              </a:ext>
            </a:extLst>
          </p:cNvPr>
          <p:cNvSpPr/>
          <p:nvPr/>
        </p:nvSpPr>
        <p:spPr>
          <a:xfrm>
            <a:off x="0" y="0"/>
            <a:ext cx="9144000" cy="73152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194" name="Picture 2" descr="http://heartinsight.heart.org/images/cache/cache_f/cache_4/cache_3/858208566B-16x9-1200w-web-8084034f.jpeg?ver=1519405806&amp;aspectratio=1.7777777777778">
            <a:extLst>
              <a:ext uri="{FF2B5EF4-FFF2-40B4-BE49-F238E27FC236}">
                <a16:creationId xmlns:a16="http://schemas.microsoft.com/office/drawing/2014/main" id="{F3588531-E570-478F-AF50-D3ADE6624C2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33" y="457200"/>
            <a:ext cx="9076265" cy="51053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A7C2404B-3626-42D1-AD51-6B7019E7659C}"/>
              </a:ext>
            </a:extLst>
          </p:cNvPr>
          <p:cNvSpPr/>
          <p:nvPr/>
        </p:nvSpPr>
        <p:spPr>
          <a:xfrm>
            <a:off x="-25402" y="228600"/>
            <a:ext cx="9398002" cy="84328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331985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eartinsight.heart.org/images/cache/cache_7/cache_6/cache_d/878324176--16x9-1200w-web-b91e8d67.jpeg?ver=1543244946&amp;aspectratio=1.7777777777778">
            <a:extLst>
              <a:ext uri="{FF2B5EF4-FFF2-40B4-BE49-F238E27FC236}">
                <a16:creationId xmlns:a16="http://schemas.microsoft.com/office/drawing/2014/main" id="{D5450FEF-6946-4320-B2FF-9736E0018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32" y="762000"/>
            <a:ext cx="9482665" cy="5333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4E27B6B-1300-407C-9598-9454CBB104E4}"/>
              </a:ext>
            </a:extLst>
          </p:cNvPr>
          <p:cNvSpPr txBox="1"/>
          <p:nvPr/>
        </p:nvSpPr>
        <p:spPr>
          <a:xfrm>
            <a:off x="152400" y="6440269"/>
            <a:ext cx="8229600" cy="553998"/>
          </a:xfrm>
          <a:prstGeom prst="rect">
            <a:avLst/>
          </a:prstGeom>
          <a:noFill/>
        </p:spPr>
        <p:txBody>
          <a:bodyPr wrap="square" rtlCol="0">
            <a:spAutoFit/>
          </a:bodyPr>
          <a:lstStyle/>
          <a:p>
            <a:r>
              <a:rPr lang="en-US" sz="1200" dirty="0"/>
              <a:t>Heart Insight Magazine/Winter 2018 AHA. </a:t>
            </a:r>
            <a:r>
              <a:rPr lang="es-GT" sz="1200" dirty="0"/>
              <a:t>Universidad de Burdeos: 7000 adultos &gt;65 años seguidos 8 años y medio</a:t>
            </a:r>
          </a:p>
          <a:p>
            <a:endParaRPr lang="en-US" dirty="0"/>
          </a:p>
        </p:txBody>
      </p:sp>
      <p:sp>
        <p:nvSpPr>
          <p:cNvPr id="3" name="Rectangle 2">
            <a:extLst>
              <a:ext uri="{FF2B5EF4-FFF2-40B4-BE49-F238E27FC236}">
                <a16:creationId xmlns:a16="http://schemas.microsoft.com/office/drawing/2014/main" id="{67F20B9C-72D1-4CDE-8A0A-21A167D4E530}"/>
              </a:ext>
            </a:extLst>
          </p:cNvPr>
          <p:cNvSpPr/>
          <p:nvPr/>
        </p:nvSpPr>
        <p:spPr>
          <a:xfrm>
            <a:off x="6934200" y="228600"/>
            <a:ext cx="2667000" cy="601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121AD08-826B-455F-B541-5CD6D43008DA}"/>
              </a:ext>
            </a:extLst>
          </p:cNvPr>
          <p:cNvSpPr/>
          <p:nvPr/>
        </p:nvSpPr>
        <p:spPr>
          <a:xfrm>
            <a:off x="-533400" y="381000"/>
            <a:ext cx="2667000" cy="601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Rectangle 1">
            <a:extLst>
              <a:ext uri="{FF2B5EF4-FFF2-40B4-BE49-F238E27FC236}">
                <a16:creationId xmlns:a16="http://schemas.microsoft.com/office/drawing/2014/main" id="{C0408981-AEAA-4C45-840C-2BBBDD780EA4}"/>
              </a:ext>
            </a:extLst>
          </p:cNvPr>
          <p:cNvSpPr/>
          <p:nvPr/>
        </p:nvSpPr>
        <p:spPr>
          <a:xfrm>
            <a:off x="876227" y="2286000"/>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Riesgo de demencia &gt;65 años: </a:t>
            </a:r>
          </a:p>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0-2 medidas, </a:t>
            </a:r>
            <a:r>
              <a:rPr lang="es-GT" sz="2600" b="1" dirty="0">
                <a:solidFill>
                  <a:srgbClr val="E93605"/>
                </a:solidFill>
                <a:latin typeface="Arial"/>
              </a:rPr>
              <a:t>12.7%</a:t>
            </a:r>
            <a:r>
              <a:rPr lang="es-GT" sz="2600" dirty="0">
                <a:solidFill>
                  <a:srgbClr val="000000"/>
                </a:solidFill>
                <a:latin typeface="Arial"/>
              </a:rPr>
              <a:t> </a:t>
            </a:r>
          </a:p>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5 de 7, </a:t>
            </a:r>
            <a:r>
              <a:rPr lang="es-GT" sz="2600" b="1" dirty="0">
                <a:solidFill>
                  <a:srgbClr val="E93605"/>
                </a:solidFill>
                <a:latin typeface="Arial"/>
              </a:rPr>
              <a:t>7.9%</a:t>
            </a:r>
          </a:p>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Por cada medida adicional, ↓ de riesgo en 10%</a:t>
            </a:r>
            <a:endParaRPr kumimoji="0" lang="es-GT" sz="26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7774189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B231D-0090-48D5-A660-038BDA1208B8}"/>
              </a:ext>
            </a:extLst>
          </p:cNvPr>
          <p:cNvSpPr>
            <a:spLocks noGrp="1"/>
          </p:cNvSpPr>
          <p:nvPr>
            <p:ph type="title"/>
          </p:nvPr>
        </p:nvSpPr>
        <p:spPr>
          <a:xfrm>
            <a:off x="457200" y="381000"/>
            <a:ext cx="8229600" cy="1143000"/>
          </a:xfrm>
        </p:spPr>
        <p:txBody>
          <a:bodyPr>
            <a:normAutofit/>
          </a:bodyPr>
          <a:lstStyle/>
          <a:p>
            <a:r>
              <a:rPr lang="es-GT" sz="4000" b="1" dirty="0">
                <a:latin typeface="Century Gothic" panose="020B0502020202020204" pitchFamily="34" charset="0"/>
              </a:rPr>
              <a:t>Obsolescencia programada</a:t>
            </a:r>
            <a:endParaRPr lang="en-US" sz="4000" b="1"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B4463DFD-8871-4F1C-A869-D5577DD1582A}"/>
              </a:ext>
            </a:extLst>
          </p:cNvPr>
          <p:cNvSpPr>
            <a:spLocks noGrp="1"/>
          </p:cNvSpPr>
          <p:nvPr>
            <p:ph idx="1"/>
          </p:nvPr>
        </p:nvSpPr>
        <p:spPr>
          <a:xfrm>
            <a:off x="457200" y="1493837"/>
            <a:ext cx="8229600" cy="4525963"/>
          </a:xfrm>
        </p:spPr>
        <p:txBody>
          <a:bodyPr>
            <a:noAutofit/>
          </a:bodyPr>
          <a:lstStyle/>
          <a:p>
            <a:pPr marL="0" indent="0" algn="just">
              <a:lnSpc>
                <a:spcPct val="140000"/>
              </a:lnSpc>
              <a:buNone/>
            </a:pPr>
            <a:r>
              <a:rPr lang="es-GT" sz="3000" dirty="0">
                <a:latin typeface="Century Gothic" panose="020B0502020202020204" pitchFamily="34" charset="0"/>
              </a:rPr>
              <a:t>La determinación o programación del fin de la vida útil de un producto, de modo que, tras un período de tiempo calculado de por el fabricante, se torne obsoleto, no funcional, inútil o inservible</a:t>
            </a:r>
            <a:endParaRPr lang="en-US" sz="3000" dirty="0">
              <a:latin typeface="Century Gothic" panose="020B0502020202020204" pitchFamily="34" charset="0"/>
            </a:endParaRPr>
          </a:p>
        </p:txBody>
      </p:sp>
    </p:spTree>
    <p:extLst>
      <p:ext uri="{BB962C8B-B14F-4D97-AF65-F5344CB8AC3E}">
        <p14:creationId xmlns:p14="http://schemas.microsoft.com/office/powerpoint/2010/main" val="23209822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http://heartinsight.heart.org/images/cache/cache_7/cache_6/cache_d/878324176--16x9-1200w-web-b91e8d67.jpeg?ver=1543244946&amp;aspectratio=1.7777777777778">
            <a:extLst>
              <a:ext uri="{FF2B5EF4-FFF2-40B4-BE49-F238E27FC236}">
                <a16:creationId xmlns:a16="http://schemas.microsoft.com/office/drawing/2014/main" id="{D5450FEF-6946-4320-B2FF-9736E0018D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9332" y="762000"/>
            <a:ext cx="9482665" cy="5333999"/>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4E27B6B-1300-407C-9598-9454CBB104E4}"/>
              </a:ext>
            </a:extLst>
          </p:cNvPr>
          <p:cNvSpPr txBox="1"/>
          <p:nvPr/>
        </p:nvSpPr>
        <p:spPr>
          <a:xfrm>
            <a:off x="152400" y="6440269"/>
            <a:ext cx="8686800" cy="276999"/>
          </a:xfrm>
          <a:prstGeom prst="rect">
            <a:avLst/>
          </a:prstGeom>
          <a:noFill/>
        </p:spPr>
        <p:txBody>
          <a:bodyPr wrap="square" rtlCol="0">
            <a:spAutoFit/>
          </a:bodyPr>
          <a:lstStyle/>
          <a:p>
            <a:r>
              <a:rPr lang="en-US" sz="1200" i="1" dirty="0"/>
              <a:t>JAMA</a:t>
            </a:r>
            <a:r>
              <a:rPr lang="en-US" sz="1200" dirty="0"/>
              <a:t>. 2019;322(5):430-437. doi:10.1001/jama.2019.9879 Published online July 14, 2019</a:t>
            </a:r>
          </a:p>
        </p:txBody>
      </p:sp>
      <p:sp>
        <p:nvSpPr>
          <p:cNvPr id="3" name="Rectangle 2">
            <a:extLst>
              <a:ext uri="{FF2B5EF4-FFF2-40B4-BE49-F238E27FC236}">
                <a16:creationId xmlns:a16="http://schemas.microsoft.com/office/drawing/2014/main" id="{67F20B9C-72D1-4CDE-8A0A-21A167D4E530}"/>
              </a:ext>
            </a:extLst>
          </p:cNvPr>
          <p:cNvSpPr/>
          <p:nvPr/>
        </p:nvSpPr>
        <p:spPr>
          <a:xfrm>
            <a:off x="6934200" y="228600"/>
            <a:ext cx="2667000" cy="601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0121AD08-826B-455F-B541-5CD6D43008DA}"/>
              </a:ext>
            </a:extLst>
          </p:cNvPr>
          <p:cNvSpPr/>
          <p:nvPr/>
        </p:nvSpPr>
        <p:spPr>
          <a:xfrm>
            <a:off x="-533400" y="381000"/>
            <a:ext cx="2667000" cy="6019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 Diagonal Corner Rectangle 1">
            <a:extLst>
              <a:ext uri="{FF2B5EF4-FFF2-40B4-BE49-F238E27FC236}">
                <a16:creationId xmlns:a16="http://schemas.microsoft.com/office/drawing/2014/main" id="{C0408981-AEAA-4C45-840C-2BBBDD780EA4}"/>
              </a:ext>
            </a:extLst>
          </p:cNvPr>
          <p:cNvSpPr/>
          <p:nvPr/>
        </p:nvSpPr>
        <p:spPr>
          <a:xfrm>
            <a:off x="876227" y="2286000"/>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El riesgo disminuye, con un estilo de vida saludable, incluso en aquellos </a:t>
            </a:r>
          </a:p>
          <a:p>
            <a:pPr marL="0" marR="0" lvl="0" indent="0" algn="ctr" defTabSz="914400" rtl="0" eaLnBrk="1" fontAlgn="auto" latinLnBrk="0" hangingPunct="1">
              <a:lnSpc>
                <a:spcPct val="120000"/>
              </a:lnSpc>
              <a:spcBef>
                <a:spcPts val="0"/>
              </a:spcBef>
              <a:spcAft>
                <a:spcPts val="0"/>
              </a:spcAft>
              <a:buClrTx/>
              <a:buSzTx/>
              <a:buFontTx/>
              <a:buNone/>
              <a:tabLst/>
              <a:defRPr/>
            </a:pPr>
            <a:r>
              <a:rPr lang="es-GT" sz="2600" dirty="0">
                <a:solidFill>
                  <a:srgbClr val="000000"/>
                </a:solidFill>
                <a:latin typeface="Arial"/>
              </a:rPr>
              <a:t>genéticamente predispuestos</a:t>
            </a:r>
            <a:endParaRPr kumimoji="0" lang="es-GT" sz="2600" b="0" i="0" u="none" strike="noStrike" kern="1200" cap="none" spc="0" normalizeH="0" baseline="0" noProof="0" dirty="0">
              <a:ln>
                <a:noFill/>
              </a:ln>
              <a:solidFill>
                <a:srgbClr val="000000"/>
              </a:solidFill>
              <a:effectLst/>
              <a:uLnTx/>
              <a:uFillTx/>
              <a:latin typeface="Arial"/>
              <a:ea typeface="+mn-ea"/>
              <a:cs typeface="+mn-cs"/>
            </a:endParaRPr>
          </a:p>
        </p:txBody>
      </p:sp>
    </p:spTree>
    <p:extLst>
      <p:ext uri="{BB962C8B-B14F-4D97-AF65-F5344CB8AC3E}">
        <p14:creationId xmlns:p14="http://schemas.microsoft.com/office/powerpoint/2010/main" val="301642167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3F3A817-9BC7-432E-AF7A-23E148428D81}"/>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EA5A58BF-41EE-4AA1-A950-FA1F5AE69154}"/>
              </a:ext>
            </a:extLst>
          </p:cNvPr>
          <p:cNvPicPr>
            <a:picLocks noChangeAspect="1"/>
          </p:cNvPicPr>
          <p:nvPr/>
        </p:nvPicPr>
        <p:blipFill>
          <a:blip r:embed="rId3"/>
          <a:stretch>
            <a:fillRect/>
          </a:stretch>
        </p:blipFill>
        <p:spPr>
          <a:xfrm>
            <a:off x="1143000" y="0"/>
            <a:ext cx="6858000" cy="6858000"/>
          </a:xfrm>
          <a:prstGeom prst="rect">
            <a:avLst/>
          </a:prstGeom>
        </p:spPr>
      </p:pic>
    </p:spTree>
    <p:extLst>
      <p:ext uri="{BB962C8B-B14F-4D97-AF65-F5344CB8AC3E}">
        <p14:creationId xmlns:p14="http://schemas.microsoft.com/office/powerpoint/2010/main" val="37754344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286000"/>
            <a:ext cx="7010400" cy="2470805"/>
          </a:xfrm>
          <a:prstGeom prst="rect">
            <a:avLst/>
          </a:prstGeom>
          <a:noFill/>
        </p:spPr>
        <p:txBody>
          <a:bodyPr wrap="square" rtlCol="0">
            <a:spAutoFit/>
          </a:bodyPr>
          <a:lstStyle/>
          <a:p>
            <a:r>
              <a:rPr lang="es-GT" sz="4400" dirty="0">
                <a:latin typeface="Quicksand Book" pitchFamily="18" charset="0"/>
              </a:rPr>
              <a:t>Telómeros y epigenética</a:t>
            </a:r>
          </a:p>
          <a:p>
            <a:endParaRPr lang="en-US" sz="1200" dirty="0">
              <a:solidFill>
                <a:schemeClr val="tx1">
                  <a:lumMod val="50000"/>
                  <a:lumOff val="50000"/>
                </a:schemeClr>
              </a:solidFill>
              <a:latin typeface="Century Gothic" panose="020B0502020202020204" pitchFamily="34" charset="0"/>
            </a:endParaRPr>
          </a:p>
          <a:p>
            <a:pPr algn="just"/>
            <a:endParaRPr lang="en-US" sz="1200" dirty="0">
              <a:solidFill>
                <a:schemeClr val="tx1">
                  <a:lumMod val="50000"/>
                  <a:lumOff val="50000"/>
                </a:schemeClr>
              </a:solidFill>
              <a:latin typeface="Century Gothic" panose="020B0502020202020204" pitchFamily="34" charset="0"/>
            </a:endParaRPr>
          </a:p>
          <a:p>
            <a:pPr algn="just">
              <a:lnSpc>
                <a:spcPct val="120000"/>
              </a:lnSpc>
            </a:pPr>
            <a:r>
              <a:rPr lang="es-GT" sz="2600" dirty="0">
                <a:latin typeface="Quicksand Book"/>
              </a:rPr>
              <a:t>Telómero, del griego </a:t>
            </a:r>
            <a:r>
              <a:rPr lang="es-GT" sz="2600" b="1" dirty="0">
                <a:solidFill>
                  <a:srgbClr val="FF0000"/>
                </a:solidFill>
                <a:latin typeface="Quicksand Book"/>
              </a:rPr>
              <a:t>telos</a:t>
            </a:r>
            <a:r>
              <a:rPr lang="es-GT" sz="2600" dirty="0">
                <a:latin typeface="Quicksand Book"/>
              </a:rPr>
              <a:t> </a:t>
            </a:r>
            <a:r>
              <a:rPr lang="es-GT" sz="2600" b="1" dirty="0">
                <a:solidFill>
                  <a:srgbClr val="FF0000"/>
                </a:solidFill>
                <a:latin typeface="Quicksand Book"/>
              </a:rPr>
              <a:t>“final" </a:t>
            </a:r>
            <a:r>
              <a:rPr lang="es-GT" sz="2600" dirty="0">
                <a:latin typeface="Quicksand Book"/>
              </a:rPr>
              <a:t>y </a:t>
            </a:r>
            <a:r>
              <a:rPr lang="es-GT" sz="2600" b="1" dirty="0">
                <a:solidFill>
                  <a:srgbClr val="FF0000"/>
                </a:solidFill>
                <a:latin typeface="Quicksand Book"/>
              </a:rPr>
              <a:t>merοs</a:t>
            </a:r>
            <a:r>
              <a:rPr lang="es-GT" sz="2600" dirty="0">
                <a:latin typeface="Quicksand Book"/>
              </a:rPr>
              <a:t> </a:t>
            </a:r>
            <a:r>
              <a:rPr lang="es-GT" sz="2600" b="1" dirty="0">
                <a:solidFill>
                  <a:srgbClr val="FF0000"/>
                </a:solidFill>
                <a:latin typeface="Quicksand Book"/>
              </a:rPr>
              <a:t>"parte</a:t>
            </a:r>
            <a:r>
              <a:rPr lang="en-US" sz="2600" b="1" dirty="0">
                <a:solidFill>
                  <a:srgbClr val="FF0000"/>
                </a:solidFill>
                <a:latin typeface="Quicksand Book"/>
              </a:rPr>
              <a:t>“</a:t>
            </a:r>
          </a:p>
          <a:p>
            <a:pPr algn="just">
              <a:lnSpc>
                <a:spcPct val="120000"/>
              </a:lnSpc>
            </a:pPr>
            <a:endParaRPr lang="es-GT" sz="2000" dirty="0">
              <a:latin typeface="Quicksand Book"/>
            </a:endParaRPr>
          </a:p>
          <a:p>
            <a:pPr algn="just">
              <a:lnSpc>
                <a:spcPct val="120000"/>
              </a:lnSpc>
            </a:pPr>
            <a:r>
              <a:rPr lang="es-GT" sz="2600" b="1" dirty="0">
                <a:solidFill>
                  <a:srgbClr val="FF0000"/>
                </a:solidFill>
                <a:latin typeface="Quicksand Book"/>
              </a:rPr>
              <a:t>Los extremos protectores de los cromosomas</a:t>
            </a:r>
          </a:p>
        </p:txBody>
      </p:sp>
      <p:sp>
        <p:nvSpPr>
          <p:cNvPr id="4" name="Rectangle 3"/>
          <p:cNvSpPr/>
          <p:nvPr/>
        </p:nvSpPr>
        <p:spPr>
          <a:xfrm>
            <a:off x="0" y="14478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2</a:t>
            </a:r>
          </a:p>
        </p:txBody>
      </p:sp>
    </p:spTree>
    <p:custDataLst>
      <p:tags r:id="rId1"/>
    </p:custDataLst>
    <p:extLst>
      <p:ext uri="{BB962C8B-B14F-4D97-AF65-F5344CB8AC3E}">
        <p14:creationId xmlns:p14="http://schemas.microsoft.com/office/powerpoint/2010/main" val="42621986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6477000"/>
            <a:ext cx="8595623" cy="246221"/>
          </a:xfrm>
          <a:prstGeom prst="rect">
            <a:avLst/>
          </a:prstGeom>
          <a:noFill/>
        </p:spPr>
        <p:txBody>
          <a:bodyPr wrap="none" rtlCol="0">
            <a:spAutoFit/>
          </a:bodyPr>
          <a:lstStyle/>
          <a:p>
            <a:r>
              <a:rPr lang="en-US" sz="1000" dirty="0">
                <a:hlinkClick r:id="rId3"/>
              </a:rPr>
              <a:t>https://www.zmescience.com/medicine/genetic/genetics-predicts-how-long-you-live-42332432</a:t>
            </a:r>
            <a:r>
              <a:rPr lang="en-US" sz="1000" dirty="0"/>
              <a:t>. </a:t>
            </a:r>
            <a:r>
              <a:rPr lang="en-US" sz="1000" dirty="0" err="1"/>
              <a:t>Desgaste</a:t>
            </a:r>
            <a:r>
              <a:rPr lang="en-US" sz="1000" dirty="0"/>
              <a:t> con </a:t>
            </a:r>
            <a:r>
              <a:rPr lang="en-US" sz="1000" dirty="0" err="1"/>
              <a:t>cada</a:t>
            </a:r>
            <a:r>
              <a:rPr lang="en-US" sz="1000" dirty="0"/>
              <a:t> </a:t>
            </a:r>
            <a:r>
              <a:rPr lang="en-US" sz="1000" dirty="0" err="1"/>
              <a:t>replicación</a:t>
            </a:r>
            <a:r>
              <a:rPr lang="en-US" sz="1000" dirty="0"/>
              <a:t>. </a:t>
            </a:r>
            <a:r>
              <a:rPr lang="en-US" sz="1000" dirty="0" err="1"/>
              <a:t>Telomerasa</a:t>
            </a:r>
            <a:r>
              <a:rPr lang="en-US" sz="1000" dirty="0"/>
              <a:t> </a:t>
            </a:r>
            <a:r>
              <a:rPr lang="en-US" sz="1000" dirty="0" err="1"/>
              <a:t>ayuda</a:t>
            </a:r>
            <a:r>
              <a:rPr lang="en-US" sz="1000" dirty="0"/>
              <a:t> a </a:t>
            </a:r>
            <a:r>
              <a:rPr lang="en-US" sz="1000" dirty="0" err="1"/>
              <a:t>su</a:t>
            </a:r>
            <a:r>
              <a:rPr lang="en-US" sz="1000" dirty="0"/>
              <a:t> </a:t>
            </a:r>
            <a:r>
              <a:rPr lang="en-US" sz="1000" dirty="0" err="1"/>
              <a:t>extensión</a:t>
            </a:r>
            <a:endParaRPr lang="en-US" sz="1000" dirty="0"/>
          </a:p>
        </p:txBody>
      </p:sp>
      <p:pic>
        <p:nvPicPr>
          <p:cNvPr id="16388" name="Picture 4" descr="Resultado de imagen para TelÃ³mero">
            <a:extLst>
              <a:ext uri="{FF2B5EF4-FFF2-40B4-BE49-F238E27FC236}">
                <a16:creationId xmlns:a16="http://schemas.microsoft.com/office/drawing/2014/main" id="{E177E8BC-6A2E-4945-AD7D-90A2A3A3639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9800" y="1442824"/>
            <a:ext cx="4724400" cy="39723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5333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4500" y="1185862"/>
            <a:ext cx="5715000" cy="4486275"/>
          </a:xfrm>
          <a:prstGeom prst="rect">
            <a:avLst/>
          </a:prstGeom>
        </p:spPr>
      </p:pic>
      <p:sp>
        <p:nvSpPr>
          <p:cNvPr id="6" name="TextBox 5"/>
          <p:cNvSpPr txBox="1"/>
          <p:nvPr/>
        </p:nvSpPr>
        <p:spPr>
          <a:xfrm>
            <a:off x="457200" y="6474768"/>
            <a:ext cx="8384026" cy="230832"/>
          </a:xfrm>
          <a:prstGeom prst="rect">
            <a:avLst/>
          </a:prstGeom>
          <a:noFill/>
        </p:spPr>
        <p:txBody>
          <a:bodyPr wrap="none" rtlCol="0">
            <a:spAutoFit/>
          </a:bodyPr>
          <a:lstStyle/>
          <a:p>
            <a:r>
              <a:rPr lang="en-US" sz="900" dirty="0"/>
              <a:t> </a:t>
            </a:r>
            <a:r>
              <a:rPr lang="en-US" sz="900" dirty="0">
                <a:solidFill>
                  <a:schemeClr val="bg1"/>
                </a:solidFill>
              </a:rPr>
              <a:t>http://science.nasa.gov/media/medialibrary/2006/03/16/22mar_telomeres_resources/caps.gif, Public Domain, https://commons.wikimedia.org/w/index.php?curid=5234303</a:t>
            </a:r>
          </a:p>
        </p:txBody>
      </p:sp>
    </p:spTree>
    <p:extLst>
      <p:ext uri="{BB962C8B-B14F-4D97-AF65-F5344CB8AC3E}">
        <p14:creationId xmlns:p14="http://schemas.microsoft.com/office/powerpoint/2010/main" val="32996449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3624263" y="2734628"/>
            <a:ext cx="1895475" cy="1876425"/>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Oval 2"/>
          <p:cNvSpPr/>
          <p:nvPr/>
        </p:nvSpPr>
        <p:spPr>
          <a:xfrm>
            <a:off x="3757613" y="2853690"/>
            <a:ext cx="1628775" cy="1638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4" name="Oval 3"/>
          <p:cNvSpPr/>
          <p:nvPr/>
        </p:nvSpPr>
        <p:spPr>
          <a:xfrm>
            <a:off x="4498181" y="2887026"/>
            <a:ext cx="147638" cy="133350"/>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5" name="Oval 4"/>
          <p:cNvSpPr/>
          <p:nvPr/>
        </p:nvSpPr>
        <p:spPr>
          <a:xfrm>
            <a:off x="3802853" y="3606165"/>
            <a:ext cx="147638" cy="133350"/>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6" name="Oval 5"/>
          <p:cNvSpPr/>
          <p:nvPr/>
        </p:nvSpPr>
        <p:spPr>
          <a:xfrm>
            <a:off x="4498181" y="4303871"/>
            <a:ext cx="147638" cy="133350"/>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Oval 6"/>
          <p:cNvSpPr/>
          <p:nvPr/>
        </p:nvSpPr>
        <p:spPr>
          <a:xfrm>
            <a:off x="5193506" y="3606165"/>
            <a:ext cx="147638" cy="133350"/>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9" name="Straight Connector 8"/>
          <p:cNvCxnSpPr/>
          <p:nvPr/>
        </p:nvCxnSpPr>
        <p:spPr>
          <a:xfrm>
            <a:off x="4183380" y="3482224"/>
            <a:ext cx="395646" cy="193472"/>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4544614" y="3641885"/>
            <a:ext cx="54772" cy="61911"/>
          </a:xfrm>
          <a:prstGeom prst="ellipse">
            <a:avLst/>
          </a:prstGeom>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cxnSp>
        <p:nvCxnSpPr>
          <p:cNvPr id="12" name="Straight Connector 11"/>
          <p:cNvCxnSpPr/>
          <p:nvPr/>
        </p:nvCxnSpPr>
        <p:spPr>
          <a:xfrm flipV="1">
            <a:off x="4570806" y="3187657"/>
            <a:ext cx="364691" cy="497984"/>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4066620" y="2661601"/>
            <a:ext cx="104775"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0" name="Rectangle 19"/>
          <p:cNvSpPr/>
          <p:nvPr/>
        </p:nvSpPr>
        <p:spPr>
          <a:xfrm>
            <a:off x="4963716" y="2651284"/>
            <a:ext cx="104775"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1" name="Rectangle 20"/>
          <p:cNvSpPr/>
          <p:nvPr/>
        </p:nvSpPr>
        <p:spPr>
          <a:xfrm>
            <a:off x="4066620" y="4431665"/>
            <a:ext cx="104775"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2" name="Rectangle 21"/>
          <p:cNvSpPr/>
          <p:nvPr/>
        </p:nvSpPr>
        <p:spPr>
          <a:xfrm>
            <a:off x="4960144" y="4428590"/>
            <a:ext cx="104775" cy="2857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6" name="Wave 25"/>
          <p:cNvSpPr/>
          <p:nvPr/>
        </p:nvSpPr>
        <p:spPr>
          <a:xfrm rot="5400000">
            <a:off x="3657096" y="5045362"/>
            <a:ext cx="1809332" cy="1053943"/>
          </a:xfrm>
          <a:prstGeom prst="wav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29" name="Wave 28"/>
          <p:cNvSpPr/>
          <p:nvPr/>
        </p:nvSpPr>
        <p:spPr>
          <a:xfrm rot="5400000">
            <a:off x="3667333" y="1261319"/>
            <a:ext cx="1809332" cy="1053943"/>
          </a:xfrm>
          <a:prstGeom prst="wav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31" name="Rectangle 30"/>
          <p:cNvSpPr/>
          <p:nvPr/>
        </p:nvSpPr>
        <p:spPr>
          <a:xfrm>
            <a:off x="2937867" y="223840"/>
            <a:ext cx="3268266" cy="4619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egoe Print" panose="02000600000000000000" pitchFamily="2" charset="0"/>
                <a:ea typeface="+mn-ea"/>
                <a:cs typeface="Arial" panose="020B0604020202020204" pitchFamily="34" charset="0"/>
              </a:rPr>
              <a:t>“</a:t>
            </a:r>
            <a:r>
              <a:rPr kumimoji="0" lang="es-GT" sz="2400" b="1" i="0" u="none" strike="noStrike" kern="1200" cap="none" spc="0" normalizeH="0" baseline="0" dirty="0">
                <a:ln>
                  <a:noFill/>
                </a:ln>
                <a:solidFill>
                  <a:prstClr val="black"/>
                </a:solidFill>
                <a:effectLst/>
                <a:uLnTx/>
                <a:uFillTx/>
                <a:latin typeface="Segoe Print" panose="02000600000000000000" pitchFamily="2" charset="0"/>
                <a:ea typeface="+mn-ea"/>
                <a:cs typeface="Arial" panose="020B0604020202020204" pitchFamily="34" charset="0"/>
              </a:rPr>
              <a:t>El reloj mitótico</a:t>
            </a:r>
            <a:r>
              <a:rPr kumimoji="0" lang="en-US" sz="2400" b="1" i="0" u="none" strike="noStrike" kern="1200" cap="none" spc="0" normalizeH="0" baseline="0" noProof="0" dirty="0">
                <a:ln>
                  <a:noFill/>
                </a:ln>
                <a:solidFill>
                  <a:prstClr val="black"/>
                </a:solidFill>
                <a:effectLst/>
                <a:uLnTx/>
                <a:uFillTx/>
                <a:latin typeface="Segoe Print" panose="02000600000000000000" pitchFamily="2" charset="0"/>
                <a:ea typeface="+mn-ea"/>
                <a:cs typeface="Arial" panose="020B0604020202020204" pitchFamily="34" charset="0"/>
              </a:rPr>
              <a:t>”</a:t>
            </a:r>
            <a:endParaRPr kumimoji="0" lang="en-GB" sz="2400" b="1" i="0" u="none" strike="noStrike" kern="1200" cap="none" spc="0" normalizeH="0" baseline="0" noProof="0" dirty="0">
              <a:ln>
                <a:noFill/>
              </a:ln>
              <a:solidFill>
                <a:prstClr val="black"/>
              </a:solidFill>
              <a:effectLst/>
              <a:uLnTx/>
              <a:uFillTx/>
              <a:latin typeface="Segoe Print" panose="02000600000000000000" pitchFamily="2" charset="0"/>
              <a:ea typeface="+mn-ea"/>
              <a:cs typeface="Arial" panose="020B0604020202020204" pitchFamily="34" charset="0"/>
            </a:endParaRPr>
          </a:p>
        </p:txBody>
      </p:sp>
    </p:spTree>
    <p:extLst>
      <p:ext uri="{BB962C8B-B14F-4D97-AF65-F5344CB8AC3E}">
        <p14:creationId xmlns:p14="http://schemas.microsoft.com/office/powerpoint/2010/main" val="336241066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2085416"/>
            <a:ext cx="7505775" cy="24103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0000"/>
              </a:lnSpc>
            </a:pPr>
            <a:r>
              <a:rPr lang="es-GT" sz="3200" dirty="0">
                <a:latin typeface="Arial" panose="020B0604020202020204" pitchFamily="34" charset="0"/>
                <a:cs typeface="Arial" panose="020B0604020202020204" pitchFamily="34" charset="0"/>
              </a:rPr>
              <a:t>Marcador biológico de estrés y de envejecimiento acelerado</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6764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8474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7582799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s-GT" dirty="0"/>
              <a:t>Acortamiento de telómeros (adultos)</a:t>
            </a:r>
          </a:p>
        </p:txBody>
      </p:sp>
      <p:sp>
        <p:nvSpPr>
          <p:cNvPr id="3" name="Content Placeholder 2"/>
          <p:cNvSpPr>
            <a:spLocks noGrp="1"/>
          </p:cNvSpPr>
          <p:nvPr>
            <p:ph idx="1"/>
          </p:nvPr>
        </p:nvSpPr>
        <p:spPr>
          <a:xfrm>
            <a:off x="609600" y="1417637"/>
            <a:ext cx="8229600" cy="4525963"/>
          </a:xfrm>
        </p:spPr>
        <p:txBody>
          <a:bodyPr/>
          <a:lstStyle/>
          <a:p>
            <a:pPr lvl="0">
              <a:lnSpc>
                <a:spcPct val="130000"/>
              </a:lnSpc>
            </a:pPr>
            <a:r>
              <a:rPr lang="es-GT" dirty="0"/>
              <a:t>Tabaquismo</a:t>
            </a:r>
          </a:p>
          <a:p>
            <a:pPr lvl="0">
              <a:lnSpc>
                <a:spcPct val="130000"/>
              </a:lnSpc>
            </a:pPr>
            <a:r>
              <a:rPr lang="es-GT" dirty="0"/>
              <a:t>Enfermedad mental</a:t>
            </a:r>
          </a:p>
          <a:p>
            <a:pPr lvl="0">
              <a:lnSpc>
                <a:spcPct val="130000"/>
              </a:lnSpc>
            </a:pPr>
            <a:r>
              <a:rPr lang="es-GT" dirty="0"/>
              <a:t>Estrés</a:t>
            </a:r>
          </a:p>
          <a:p>
            <a:pPr lvl="0">
              <a:lnSpc>
                <a:spcPct val="130000"/>
              </a:lnSpc>
            </a:pPr>
            <a:r>
              <a:rPr lang="es-GT" dirty="0"/>
              <a:t>Obesidad</a:t>
            </a:r>
          </a:p>
          <a:p>
            <a:pPr lvl="0">
              <a:lnSpc>
                <a:spcPct val="130000"/>
              </a:lnSpc>
            </a:pPr>
            <a:r>
              <a:rPr lang="es-GT" dirty="0"/>
              <a:t>Pobre calidad de sueño</a:t>
            </a:r>
          </a:p>
          <a:p>
            <a:pPr lvl="0">
              <a:lnSpc>
                <a:spcPct val="130000"/>
              </a:lnSpc>
            </a:pPr>
            <a:r>
              <a:rPr lang="es-GT" dirty="0"/>
              <a:t>Pobreza</a:t>
            </a:r>
          </a:p>
        </p:txBody>
      </p:sp>
      <p:sp>
        <p:nvSpPr>
          <p:cNvPr id="4" name="Footer Placeholder 4"/>
          <p:cNvSpPr txBox="1">
            <a:spLocks/>
          </p:cNvSpPr>
          <p:nvPr/>
        </p:nvSpPr>
        <p:spPr>
          <a:xfrm>
            <a:off x="378984" y="6368534"/>
            <a:ext cx="8485206" cy="184666"/>
          </a:xfrm>
          <a:prstGeom prst="rect">
            <a:avLst/>
          </a:prstGeom>
        </p:spPr>
        <p:txBody>
          <a:bodyPr vert="horz" wrap="square" lIns="0" tIns="0" rIns="0" bIns="0" rtlCol="0" anchor="b" anchorCtr="0">
            <a:spAutoFit/>
          </a:bodyPr>
          <a:lstStyle/>
          <a:p>
            <a:pPr algn="ctr"/>
            <a:r>
              <a:rPr lang="en-US" sz="1200" dirty="0">
                <a:solidFill>
                  <a:srgbClr val="000000"/>
                </a:solidFill>
              </a:rPr>
              <a:t>Mitchell C, McLanahan S, Schneper L, et al. Father Loss and Child Telomere Length. </a:t>
            </a:r>
            <a:r>
              <a:rPr lang="en-US" sz="1200" i="1" dirty="0">
                <a:solidFill>
                  <a:srgbClr val="000000"/>
                </a:solidFill>
              </a:rPr>
              <a:t>Pediatrics. </a:t>
            </a:r>
            <a:r>
              <a:rPr lang="en-US" sz="1200" dirty="0">
                <a:solidFill>
                  <a:srgbClr val="000000"/>
                </a:solidFill>
              </a:rPr>
              <a:t>2017;140(2):e20163245</a:t>
            </a:r>
            <a:endParaRPr lang="en-US" sz="1200" dirty="0">
              <a:solidFill>
                <a:srgbClr val="000000"/>
              </a:solidFill>
              <a:latin typeface="Arial" pitchFamily="34" charset="0"/>
              <a:cs typeface="Arial" pitchFamily="34" charset="0"/>
            </a:endParaRPr>
          </a:p>
        </p:txBody>
      </p:sp>
    </p:spTree>
    <p:extLst>
      <p:ext uri="{BB962C8B-B14F-4D97-AF65-F5344CB8AC3E}">
        <p14:creationId xmlns:p14="http://schemas.microsoft.com/office/powerpoint/2010/main" val="125829510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1417637"/>
            <a:ext cx="8229600" cy="4525963"/>
          </a:xfrm>
        </p:spPr>
        <p:txBody>
          <a:bodyPr>
            <a:normAutofit/>
          </a:bodyPr>
          <a:lstStyle/>
          <a:p>
            <a:pPr>
              <a:lnSpc>
                <a:spcPct val="130000"/>
              </a:lnSpc>
            </a:pPr>
            <a:r>
              <a:rPr lang="es-GT" dirty="0"/>
              <a:t>Maltrato</a:t>
            </a:r>
          </a:p>
          <a:p>
            <a:pPr>
              <a:lnSpc>
                <a:spcPct val="130000"/>
              </a:lnSpc>
            </a:pPr>
            <a:r>
              <a:rPr lang="es-GT" dirty="0"/>
              <a:t>Pobreza</a:t>
            </a:r>
          </a:p>
          <a:p>
            <a:pPr>
              <a:lnSpc>
                <a:spcPct val="130000"/>
              </a:lnSpc>
            </a:pPr>
            <a:r>
              <a:rPr lang="es-GT" dirty="0"/>
              <a:t>Depresión materna</a:t>
            </a:r>
          </a:p>
          <a:p>
            <a:pPr>
              <a:lnSpc>
                <a:spcPct val="130000"/>
              </a:lnSpc>
            </a:pPr>
            <a:r>
              <a:rPr lang="es-GT" dirty="0"/>
              <a:t>Inestabilidad familiar</a:t>
            </a:r>
          </a:p>
        </p:txBody>
      </p:sp>
      <p:sp>
        <p:nvSpPr>
          <p:cNvPr id="4" name="Footer Placeholder 4"/>
          <p:cNvSpPr txBox="1">
            <a:spLocks/>
          </p:cNvSpPr>
          <p:nvPr/>
        </p:nvSpPr>
        <p:spPr>
          <a:xfrm>
            <a:off x="378984" y="6368534"/>
            <a:ext cx="8485206" cy="184666"/>
          </a:xfrm>
          <a:prstGeom prst="rect">
            <a:avLst/>
          </a:prstGeom>
        </p:spPr>
        <p:txBody>
          <a:bodyPr vert="horz" wrap="square" lIns="0" tIns="0" rIns="0" bIns="0" rtlCol="0" anchor="b" anchorCtr="0">
            <a:spAutoFit/>
          </a:bodyPr>
          <a:lstStyle/>
          <a:p>
            <a:pPr algn="ctr"/>
            <a:r>
              <a:rPr lang="en-US" sz="1200" dirty="0">
                <a:solidFill>
                  <a:srgbClr val="000000"/>
                </a:solidFill>
              </a:rPr>
              <a:t>Mitchell C, McLanahan S, Schneper L, et al. Father Loss and Child Telomere Length. </a:t>
            </a:r>
            <a:r>
              <a:rPr lang="en-US" sz="1200" i="1" dirty="0">
                <a:solidFill>
                  <a:srgbClr val="000000"/>
                </a:solidFill>
              </a:rPr>
              <a:t>Pediatrics. </a:t>
            </a:r>
            <a:r>
              <a:rPr lang="en-US" sz="1200" dirty="0">
                <a:solidFill>
                  <a:srgbClr val="000000"/>
                </a:solidFill>
              </a:rPr>
              <a:t>2017;140(2):e20163245</a:t>
            </a:r>
            <a:endParaRPr lang="en-US" sz="1200" dirty="0">
              <a:solidFill>
                <a:srgbClr val="000000"/>
              </a:solidFill>
              <a:latin typeface="Arial" pitchFamily="34" charset="0"/>
              <a:cs typeface="Arial" pitchFamily="34" charset="0"/>
            </a:endParaRPr>
          </a:p>
        </p:txBody>
      </p:sp>
      <p:sp>
        <p:nvSpPr>
          <p:cNvPr id="7" name="Title 1">
            <a:extLst>
              <a:ext uri="{FF2B5EF4-FFF2-40B4-BE49-F238E27FC236}">
                <a16:creationId xmlns:a16="http://schemas.microsoft.com/office/drawing/2014/main" id="{F98F23F1-C977-4901-AE4E-309C7B46646E}"/>
              </a:ext>
            </a:extLst>
          </p:cNvPr>
          <p:cNvSpPr>
            <a:spLocks noGrp="1"/>
          </p:cNvSpPr>
          <p:nvPr>
            <p:ph type="title"/>
          </p:nvPr>
        </p:nvSpPr>
        <p:spPr>
          <a:xfrm>
            <a:off x="457200" y="274638"/>
            <a:ext cx="8229600" cy="1143000"/>
          </a:xfrm>
        </p:spPr>
        <p:txBody>
          <a:bodyPr>
            <a:normAutofit/>
          </a:bodyPr>
          <a:lstStyle/>
          <a:p>
            <a:r>
              <a:rPr lang="es-GT" dirty="0"/>
              <a:t>Acortamiento de telómeros (niños)</a:t>
            </a:r>
          </a:p>
        </p:txBody>
      </p:sp>
    </p:spTree>
    <p:extLst>
      <p:ext uri="{BB962C8B-B14F-4D97-AF65-F5344CB8AC3E}">
        <p14:creationId xmlns:p14="http://schemas.microsoft.com/office/powerpoint/2010/main" val="14324756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2085416"/>
            <a:ext cx="7505775" cy="24103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40000"/>
              </a:lnSpc>
            </a:pPr>
            <a:r>
              <a:rPr lang="es-GT" sz="3200" dirty="0">
                <a:latin typeface="Arial" panose="020B0604020202020204" pitchFamily="34" charset="0"/>
                <a:cs typeface="Arial" panose="020B0604020202020204" pitchFamily="34" charset="0"/>
              </a:rPr>
              <a:t>Telómeros parecen responder a diferentes ambientes y factores</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6764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8474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12263912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4000" dirty="0">
                <a:solidFill>
                  <a:srgbClr val="000000"/>
                </a:solidFill>
              </a:rPr>
              <a:t>Después de 50 años, </a:t>
            </a:r>
          </a:p>
          <a:p>
            <a:pPr lvl="0" algn="ctr">
              <a:lnSpc>
                <a:spcPct val="120000"/>
              </a:lnSpc>
            </a:pPr>
            <a:r>
              <a:rPr lang="es-GT" sz="4000" b="1" dirty="0">
                <a:solidFill>
                  <a:srgbClr val="E93605"/>
                </a:solidFill>
              </a:rPr>
              <a:t>¡nos hemos infectado!</a:t>
            </a:r>
          </a:p>
          <a:p>
            <a:pPr lvl="0" algn="ctr">
              <a:lnSpc>
                <a:spcPct val="120000"/>
              </a:lnSpc>
            </a:pPr>
            <a:endParaRPr kumimoji="0" lang="es-GT" sz="8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69277473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2085416"/>
            <a:ext cx="7505775" cy="256033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20000"/>
              </a:lnSpc>
            </a:pPr>
            <a:r>
              <a:rPr lang="es-GT" sz="3200" dirty="0">
                <a:latin typeface="Arial" panose="020B0604020202020204" pitchFamily="34" charset="0"/>
                <a:cs typeface="Arial" panose="020B0604020202020204" pitchFamily="34" charset="0"/>
              </a:rPr>
              <a:t>La modificación epigenética de la expresión o actividad de la telomerasa, puede conducir tanto al acortamiento, como a la extensión del telómero</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6764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8474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24377778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286000"/>
            <a:ext cx="7467600" cy="1138773"/>
          </a:xfrm>
          <a:prstGeom prst="rect">
            <a:avLst/>
          </a:prstGeom>
          <a:noFill/>
        </p:spPr>
        <p:txBody>
          <a:bodyPr wrap="square" rtlCol="0">
            <a:spAutoFit/>
          </a:bodyPr>
          <a:lstStyle/>
          <a:p>
            <a:r>
              <a:rPr lang="es-GT" sz="4400" dirty="0">
                <a:latin typeface="Quicksand Book" pitchFamily="18" charset="0"/>
              </a:rPr>
              <a:t>Neurogénesis</a:t>
            </a:r>
            <a:endParaRPr lang="es-GT" sz="4400" dirty="0">
              <a:solidFill>
                <a:schemeClr val="tx1">
                  <a:lumMod val="50000"/>
                  <a:lumOff val="50000"/>
                </a:schemeClr>
              </a:solidFill>
              <a:latin typeface="Quicksand Book" pitchFamily="18" charset="0"/>
            </a:endParaRPr>
          </a:p>
          <a:p>
            <a:endParaRPr lang="en-US" sz="1200" dirty="0">
              <a:solidFill>
                <a:schemeClr val="tx1">
                  <a:lumMod val="50000"/>
                  <a:lumOff val="50000"/>
                </a:schemeClr>
              </a:solidFill>
              <a:latin typeface="Century Gothic" panose="020B0502020202020204" pitchFamily="34" charset="0"/>
            </a:endParaRPr>
          </a:p>
          <a:p>
            <a:endParaRPr lang="en-US" sz="1200" dirty="0">
              <a:solidFill>
                <a:schemeClr val="tx1">
                  <a:lumMod val="50000"/>
                  <a:lumOff val="50000"/>
                </a:schemeClr>
              </a:solidFill>
              <a:latin typeface="Century Gothic" panose="020B0502020202020204" pitchFamily="34" charset="0"/>
            </a:endParaRPr>
          </a:p>
        </p:txBody>
      </p:sp>
      <p:sp>
        <p:nvSpPr>
          <p:cNvPr id="4" name="Rectangle 3"/>
          <p:cNvSpPr/>
          <p:nvPr/>
        </p:nvSpPr>
        <p:spPr>
          <a:xfrm>
            <a:off x="0" y="24384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3</a:t>
            </a:r>
          </a:p>
        </p:txBody>
      </p:sp>
    </p:spTree>
    <p:custDataLst>
      <p:tags r:id="rId1"/>
    </p:custDataLst>
    <p:extLst>
      <p:ext uri="{BB962C8B-B14F-4D97-AF65-F5344CB8AC3E}">
        <p14:creationId xmlns:p14="http://schemas.microsoft.com/office/powerpoint/2010/main" val="2612714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Resultado de imagen para hippocampus pez"/>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0788" y="1524000"/>
            <a:ext cx="3522425" cy="4763487"/>
          </a:xfrm>
          <a:prstGeom prst="rect">
            <a:avLst/>
          </a:prstGeom>
          <a:noFill/>
          <a:extLst>
            <a:ext uri="{909E8E84-426E-40DD-AFC4-6F175D3DCCD1}">
              <a14:hiddenFill xmlns:a14="http://schemas.microsoft.com/office/drawing/2010/main">
                <a:solidFill>
                  <a:srgbClr val="FFFFFF"/>
                </a:solidFill>
              </a14:hiddenFill>
            </a:ext>
          </a:extLst>
        </p:spPr>
      </p:pic>
      <p:sp>
        <p:nvSpPr>
          <p:cNvPr id="3" name="Title 1"/>
          <p:cNvSpPr txBox="1">
            <a:spLocks/>
          </p:cNvSpPr>
          <p:nvPr/>
        </p:nvSpPr>
        <p:spPr>
          <a:xfrm>
            <a:off x="457200" y="427038"/>
            <a:ext cx="8229600" cy="71596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GT" sz="4000" b="1" dirty="0">
                <a:solidFill>
                  <a:srgbClr val="FF0000"/>
                </a:solidFill>
              </a:rPr>
              <a:t>El hipocampo</a:t>
            </a:r>
          </a:p>
        </p:txBody>
      </p:sp>
    </p:spTree>
    <p:extLst>
      <p:ext uri="{BB962C8B-B14F-4D97-AF65-F5344CB8AC3E}">
        <p14:creationId xmlns:p14="http://schemas.microsoft.com/office/powerpoint/2010/main" val="3508086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fade">
                                      <p:cBhvr>
                                        <p:cTn id="7" dur="500"/>
                                        <p:tgtEl>
                                          <p:spTgt spid="7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53BB5D57-6178-4F62-B472-0312F6D95A85}"/>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rgbClr val="68395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Resultado de imagen para hippocampus pez"/>
          <p:cNvPicPr>
            <a:picLocks noChangeAspect="1" noChangeArrowheads="1"/>
          </p:cNvPicPr>
          <p:nvPr/>
        </p:nvPicPr>
        <p:blipFill rotWithShape="1">
          <a:blip r:embed="rId3">
            <a:extLst>
              <a:ext uri="{28A0092B-C50C-407E-A947-70E740481C1C}">
                <a14:useLocalDpi xmlns:a14="http://schemas.microsoft.com/office/drawing/2010/main" val="0"/>
              </a:ext>
            </a:extLst>
          </a:blip>
          <a:srcRect t="7151" b="24734"/>
          <a:stretch/>
        </p:blipFill>
        <p:spPr bwMode="auto">
          <a:xfrm>
            <a:off x="482600" y="643467"/>
            <a:ext cx="8178799" cy="5571066"/>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4C61BD32-7542-4D52-BA5A-3ADE869BF8AC}"/>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60"/>
            <a:ext cx="8428482" cy="5897880"/>
          </a:xfrm>
          <a:prstGeom prst="rect">
            <a:avLst/>
          </a:prstGeom>
          <a:noFill/>
          <a:ln>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54924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Pictur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0075" y="723900"/>
            <a:ext cx="7323851"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79343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600" b="1" dirty="0">
                <a:solidFill>
                  <a:srgbClr val="FF0000"/>
                </a:solidFill>
              </a:rPr>
              <a:t>El hipocampo</a:t>
            </a:r>
          </a:p>
        </p:txBody>
      </p:sp>
      <p:sp>
        <p:nvSpPr>
          <p:cNvPr id="3" name="Content Placeholder 2"/>
          <p:cNvSpPr>
            <a:spLocks noGrp="1"/>
          </p:cNvSpPr>
          <p:nvPr>
            <p:ph idx="1"/>
          </p:nvPr>
        </p:nvSpPr>
        <p:spPr>
          <a:xfrm>
            <a:off x="533400" y="1447800"/>
            <a:ext cx="8229600" cy="4525963"/>
          </a:xfrm>
        </p:spPr>
        <p:txBody>
          <a:bodyPr>
            <a:normAutofit fontScale="92500" lnSpcReduction="10000"/>
          </a:bodyPr>
          <a:lstStyle/>
          <a:p>
            <a:pPr algn="just">
              <a:lnSpc>
                <a:spcPct val="140000"/>
              </a:lnSpc>
            </a:pPr>
            <a:r>
              <a:rPr lang="es-GT" dirty="0"/>
              <a:t>Estructura crítica para la formación de ciertos tipos de memoria, el aprendizaje y regulación del estado del ánimo</a:t>
            </a:r>
          </a:p>
          <a:p>
            <a:pPr algn="just">
              <a:lnSpc>
                <a:spcPct val="140000"/>
              </a:lnSpc>
            </a:pPr>
            <a:r>
              <a:rPr lang="es-GT" dirty="0"/>
              <a:t>Una reducción en la neurogénesis del hipocampo ocurre en enfermedades degenerativas asociadas a la edad, que se acompañan de deterioro cognitivo</a:t>
            </a:r>
            <a:endParaRPr lang="en-US" dirty="0"/>
          </a:p>
        </p:txBody>
      </p:sp>
      <p:sp>
        <p:nvSpPr>
          <p:cNvPr id="4" name="TextBox 3"/>
          <p:cNvSpPr txBox="1"/>
          <p:nvPr/>
        </p:nvSpPr>
        <p:spPr>
          <a:xfrm>
            <a:off x="381000" y="6400800"/>
            <a:ext cx="9144000" cy="618631"/>
          </a:xfrm>
          <a:prstGeom prst="rect">
            <a:avLst/>
          </a:prstGeom>
          <a:noFill/>
        </p:spPr>
        <p:txBody>
          <a:bodyPr wrap="square" rtlCol="0">
            <a:spAutoFit/>
          </a:bodyPr>
          <a:lstStyle/>
          <a:p>
            <a:pPr>
              <a:lnSpc>
                <a:spcPct val="120000"/>
              </a:lnSpc>
            </a:pPr>
            <a:r>
              <a:rPr lang="en-US" sz="1200" dirty="0"/>
              <a:t>C.-L. Ma et al. / Behavioural Brain Research 317 (2017) 332–339</a:t>
            </a:r>
            <a:r>
              <a:rPr lang="en-US" dirty="0"/>
              <a:t> </a:t>
            </a:r>
            <a:endParaRPr lang="en-US" sz="1200" dirty="0"/>
          </a:p>
          <a:p>
            <a:pPr lvl="0">
              <a:lnSpc>
                <a:spcPct val="120000"/>
              </a:lnSpc>
            </a:pPr>
            <a:endParaRPr kumimoji="0" lang="en-US" sz="105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0914324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2085416"/>
            <a:ext cx="7505775" cy="24103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0000"/>
              </a:lnSpc>
            </a:pPr>
            <a:r>
              <a:rPr lang="es-GT" sz="3200" dirty="0">
                <a:latin typeface="Arial" panose="020B0604020202020204" pitchFamily="34" charset="0"/>
                <a:cs typeface="Arial" panose="020B0604020202020204" pitchFamily="34" charset="0"/>
              </a:rPr>
              <a:t>¡La neurogénesis es regulada por factores ambientales y por el estado emocional o fisiológico del individuo!</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6764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8474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2" name="TextBox 1">
            <a:extLst>
              <a:ext uri="{FF2B5EF4-FFF2-40B4-BE49-F238E27FC236}">
                <a16:creationId xmlns:a16="http://schemas.microsoft.com/office/drawing/2014/main" id="{19D48B28-5E15-4617-AF34-0D2A0D1B19D7}"/>
              </a:ext>
            </a:extLst>
          </p:cNvPr>
          <p:cNvSpPr txBox="1"/>
          <p:nvPr/>
        </p:nvSpPr>
        <p:spPr>
          <a:xfrm>
            <a:off x="304800" y="6248400"/>
            <a:ext cx="7932043" cy="369332"/>
          </a:xfrm>
          <a:prstGeom prst="rect">
            <a:avLst/>
          </a:prstGeom>
          <a:noFill/>
        </p:spPr>
        <p:txBody>
          <a:bodyPr wrap="none" rtlCol="0">
            <a:spAutoFit/>
          </a:bodyPr>
          <a:lstStyle/>
          <a:p>
            <a:r>
              <a:rPr lang="pl-PL" dirty="0"/>
              <a:t>Molecular Psychiatry (2019) 24:67–87 https://doi.org/10.1038/s41380-018-0036-2</a:t>
            </a:r>
            <a:endParaRPr lang="en-US" dirty="0"/>
          </a:p>
        </p:txBody>
      </p:sp>
    </p:spTree>
    <p:extLst>
      <p:ext uri="{BB962C8B-B14F-4D97-AF65-F5344CB8AC3E}">
        <p14:creationId xmlns:p14="http://schemas.microsoft.com/office/powerpoint/2010/main" val="2762442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1856816"/>
            <a:ext cx="7505775" cy="29437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0000"/>
              </a:lnSpc>
            </a:pPr>
            <a:r>
              <a:rPr lang="es-GT" sz="3200" dirty="0">
                <a:latin typeface="Arial" panose="020B0604020202020204" pitchFamily="34" charset="0"/>
                <a:cs typeface="Arial" panose="020B0604020202020204" pitchFamily="34" charset="0"/>
              </a:rPr>
              <a:t>Experiencias adversas durante la niñez pueden tener efectos prolongados en la neurogénesis y las respuestas del hipocampo al estrés</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4478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6188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2" name="TextBox 1">
            <a:extLst>
              <a:ext uri="{FF2B5EF4-FFF2-40B4-BE49-F238E27FC236}">
                <a16:creationId xmlns:a16="http://schemas.microsoft.com/office/drawing/2014/main" id="{19D48B28-5E15-4617-AF34-0D2A0D1B19D7}"/>
              </a:ext>
            </a:extLst>
          </p:cNvPr>
          <p:cNvSpPr txBox="1"/>
          <p:nvPr/>
        </p:nvSpPr>
        <p:spPr>
          <a:xfrm>
            <a:off x="304800" y="6248400"/>
            <a:ext cx="7932043" cy="369332"/>
          </a:xfrm>
          <a:prstGeom prst="rect">
            <a:avLst/>
          </a:prstGeom>
          <a:noFill/>
        </p:spPr>
        <p:txBody>
          <a:bodyPr wrap="none" rtlCol="0">
            <a:spAutoFit/>
          </a:bodyPr>
          <a:lstStyle/>
          <a:p>
            <a:r>
              <a:rPr lang="pl-PL" dirty="0"/>
              <a:t>Molecular Psychiatry (2019) 24:67–87 https://doi.org/10.1038/s41380-018-0036-2</a:t>
            </a:r>
            <a:endParaRPr lang="en-US" dirty="0"/>
          </a:p>
        </p:txBody>
      </p:sp>
    </p:spTree>
    <p:extLst>
      <p:ext uri="{BB962C8B-B14F-4D97-AF65-F5344CB8AC3E}">
        <p14:creationId xmlns:p14="http://schemas.microsoft.com/office/powerpoint/2010/main" val="3473416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ound Diagonal Corner Rectangle 6"/>
          <p:cNvSpPr/>
          <p:nvPr/>
        </p:nvSpPr>
        <p:spPr>
          <a:xfrm>
            <a:off x="876227" y="2085416"/>
            <a:ext cx="7505775" cy="24103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algn="ctr">
              <a:lnSpc>
                <a:spcPct val="130000"/>
              </a:lnSpc>
            </a:pPr>
            <a:r>
              <a:rPr lang="es-GT" sz="3200" dirty="0">
                <a:latin typeface="Arial" panose="020B0604020202020204" pitchFamily="34" charset="0"/>
                <a:cs typeface="Arial" panose="020B0604020202020204" pitchFamily="34" charset="0"/>
              </a:rPr>
              <a:t>Experiencias temprano en la vida pueden epigenéticamente modular la neurogénesis</a:t>
            </a:r>
            <a:endParaRPr kumimoji="0" lang="es-GT" sz="3200" b="0" i="0" u="none" strike="noStrike" kern="1200" cap="none" spc="0" normalizeH="0" baseline="0" dirty="0">
              <a:ln>
                <a:noFill/>
              </a:ln>
              <a:solidFill>
                <a:prstClr val="black"/>
              </a:solidFill>
              <a:effectLst/>
              <a:uLnTx/>
              <a:uFillTx/>
              <a:latin typeface="Arial" panose="020B0604020202020204" pitchFamily="34" charset="0"/>
              <a:cs typeface="Arial" panose="020B0604020202020204" pitchFamily="34" charset="0"/>
            </a:endParaRPr>
          </a:p>
        </p:txBody>
      </p:sp>
      <p:sp>
        <p:nvSpPr>
          <p:cNvPr id="8" name="Oval 7"/>
          <p:cNvSpPr/>
          <p:nvPr/>
        </p:nvSpPr>
        <p:spPr>
          <a:xfrm>
            <a:off x="492106" y="16764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3" name="Group 110"/>
          <p:cNvGrpSpPr/>
          <p:nvPr/>
        </p:nvGrpSpPr>
        <p:grpSpPr>
          <a:xfrm>
            <a:off x="668964" y="1847431"/>
            <a:ext cx="432000" cy="432000"/>
            <a:chOff x="3425529" y="4090713"/>
            <a:chExt cx="382862" cy="382862"/>
          </a:xfrm>
          <a:effectLst>
            <a:outerShdw blurRad="63500" sx="102000" sy="102000" algn="ctr" rotWithShape="0">
              <a:prstClr val="black">
                <a:alpha val="40000"/>
              </a:prstClr>
            </a:outerShdw>
          </a:effectLst>
        </p:grpSpPr>
        <p:sp>
          <p:nvSpPr>
            <p:cNvPr id="10" name="Oval 9"/>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1"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2" name="TextBox 1">
            <a:extLst>
              <a:ext uri="{FF2B5EF4-FFF2-40B4-BE49-F238E27FC236}">
                <a16:creationId xmlns:a16="http://schemas.microsoft.com/office/drawing/2014/main" id="{19D48B28-5E15-4617-AF34-0D2A0D1B19D7}"/>
              </a:ext>
            </a:extLst>
          </p:cNvPr>
          <p:cNvSpPr txBox="1"/>
          <p:nvPr/>
        </p:nvSpPr>
        <p:spPr>
          <a:xfrm>
            <a:off x="304800" y="6248400"/>
            <a:ext cx="7932043" cy="369332"/>
          </a:xfrm>
          <a:prstGeom prst="rect">
            <a:avLst/>
          </a:prstGeom>
          <a:noFill/>
        </p:spPr>
        <p:txBody>
          <a:bodyPr wrap="none" rtlCol="0">
            <a:spAutoFit/>
          </a:bodyPr>
          <a:lstStyle/>
          <a:p>
            <a:r>
              <a:rPr lang="pl-PL" dirty="0"/>
              <a:t>Molecular Psychiatry (2019) 24:67–87 https://doi.org/10.1038/s41380-018-0036-2</a:t>
            </a:r>
            <a:endParaRPr lang="en-US" dirty="0"/>
          </a:p>
        </p:txBody>
      </p:sp>
    </p:spTree>
    <p:extLst>
      <p:ext uri="{BB962C8B-B14F-4D97-AF65-F5344CB8AC3E}">
        <p14:creationId xmlns:p14="http://schemas.microsoft.com/office/powerpoint/2010/main" val="38519931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600" b="1" dirty="0">
                <a:solidFill>
                  <a:srgbClr val="FF0000"/>
                </a:solidFill>
              </a:rPr>
              <a:t>Disminuyen la neurogénesis</a:t>
            </a:r>
            <a:endParaRPr lang="en-US" sz="3600" b="1" dirty="0">
              <a:solidFill>
                <a:srgbClr val="FF0000"/>
              </a:solidFill>
            </a:endParaRPr>
          </a:p>
        </p:txBody>
      </p:sp>
      <p:sp>
        <p:nvSpPr>
          <p:cNvPr id="3" name="Content Placeholder 2"/>
          <p:cNvSpPr>
            <a:spLocks noGrp="1"/>
          </p:cNvSpPr>
          <p:nvPr>
            <p:ph idx="1"/>
          </p:nvPr>
        </p:nvSpPr>
        <p:spPr>
          <a:xfrm>
            <a:off x="533400" y="1447800"/>
            <a:ext cx="8229600" cy="4525963"/>
          </a:xfrm>
        </p:spPr>
        <p:txBody>
          <a:bodyPr>
            <a:normAutofit lnSpcReduction="10000"/>
          </a:bodyPr>
          <a:lstStyle/>
          <a:p>
            <a:pPr algn="just">
              <a:lnSpc>
                <a:spcPct val="140000"/>
              </a:lnSpc>
            </a:pPr>
            <a:r>
              <a:rPr lang="es-GT" dirty="0"/>
              <a:t>Estrés crónico leve</a:t>
            </a:r>
          </a:p>
          <a:p>
            <a:pPr algn="just">
              <a:lnSpc>
                <a:spcPct val="140000"/>
              </a:lnSpc>
            </a:pPr>
            <a:r>
              <a:rPr lang="es-GT" dirty="0"/>
              <a:t>Estrés prenatal</a:t>
            </a:r>
          </a:p>
          <a:p>
            <a:pPr algn="just">
              <a:lnSpc>
                <a:spcPct val="140000"/>
              </a:lnSpc>
            </a:pPr>
            <a:r>
              <a:rPr lang="es-GT" dirty="0"/>
              <a:t>Sentimiento crónico de fracaso social</a:t>
            </a:r>
          </a:p>
          <a:p>
            <a:pPr algn="just">
              <a:lnSpc>
                <a:spcPct val="140000"/>
              </a:lnSpc>
            </a:pPr>
            <a:r>
              <a:rPr lang="es-GT" dirty="0"/>
              <a:t>Estrés temprano en la vida</a:t>
            </a:r>
          </a:p>
          <a:p>
            <a:pPr algn="just">
              <a:lnSpc>
                <a:spcPct val="140000"/>
              </a:lnSpc>
            </a:pPr>
            <a:r>
              <a:rPr lang="es-GT" dirty="0"/>
              <a:t>Administración de esteroides</a:t>
            </a:r>
          </a:p>
          <a:p>
            <a:pPr algn="just">
              <a:lnSpc>
                <a:spcPct val="140000"/>
              </a:lnSpc>
            </a:pPr>
            <a:r>
              <a:rPr lang="es-GT" dirty="0"/>
              <a:t>¡Un círculo vicioso!</a:t>
            </a:r>
          </a:p>
        </p:txBody>
      </p:sp>
      <p:sp>
        <p:nvSpPr>
          <p:cNvPr id="5" name="TextBox 4">
            <a:extLst>
              <a:ext uri="{FF2B5EF4-FFF2-40B4-BE49-F238E27FC236}">
                <a16:creationId xmlns:a16="http://schemas.microsoft.com/office/drawing/2014/main" id="{D56FF4DF-E286-47F6-8544-7A83197EA19B}"/>
              </a:ext>
            </a:extLst>
          </p:cNvPr>
          <p:cNvSpPr txBox="1"/>
          <p:nvPr/>
        </p:nvSpPr>
        <p:spPr>
          <a:xfrm>
            <a:off x="304800" y="6248400"/>
            <a:ext cx="7932043" cy="369332"/>
          </a:xfrm>
          <a:prstGeom prst="rect">
            <a:avLst/>
          </a:prstGeom>
          <a:noFill/>
        </p:spPr>
        <p:txBody>
          <a:bodyPr wrap="none" rtlCol="0">
            <a:spAutoFit/>
          </a:bodyPr>
          <a:lstStyle/>
          <a:p>
            <a:r>
              <a:rPr lang="pl-PL" dirty="0"/>
              <a:t>Molecular Psychiatry (2019) 24:67–87 https://doi.org/10.1038/s41380-018-0036-2</a:t>
            </a:r>
            <a:endParaRPr lang="en-US" dirty="0"/>
          </a:p>
        </p:txBody>
      </p:sp>
    </p:spTree>
    <p:extLst>
      <p:ext uri="{BB962C8B-B14F-4D97-AF65-F5344CB8AC3E}">
        <p14:creationId xmlns:p14="http://schemas.microsoft.com/office/powerpoint/2010/main" val="40077939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9B231D-0090-48D5-A660-038BDA1208B8}"/>
              </a:ext>
            </a:extLst>
          </p:cNvPr>
          <p:cNvSpPr>
            <a:spLocks noGrp="1"/>
          </p:cNvSpPr>
          <p:nvPr>
            <p:ph type="title"/>
          </p:nvPr>
        </p:nvSpPr>
        <p:spPr>
          <a:xfrm>
            <a:off x="457200" y="381000"/>
            <a:ext cx="8229600" cy="1143000"/>
          </a:xfrm>
        </p:spPr>
        <p:txBody>
          <a:bodyPr>
            <a:normAutofit/>
          </a:bodyPr>
          <a:lstStyle/>
          <a:p>
            <a:r>
              <a:rPr lang="es-GT" sz="4000" b="1" dirty="0">
                <a:latin typeface="Century Gothic" panose="020B0502020202020204" pitchFamily="34" charset="0"/>
              </a:rPr>
              <a:t>Obsolescencia programada</a:t>
            </a:r>
            <a:endParaRPr lang="en-US" sz="4000" b="1" dirty="0">
              <a:latin typeface="Century Gothic" panose="020B0502020202020204" pitchFamily="34" charset="0"/>
            </a:endParaRPr>
          </a:p>
        </p:txBody>
      </p:sp>
      <p:sp>
        <p:nvSpPr>
          <p:cNvPr id="3" name="Content Placeholder 2">
            <a:extLst>
              <a:ext uri="{FF2B5EF4-FFF2-40B4-BE49-F238E27FC236}">
                <a16:creationId xmlns:a16="http://schemas.microsoft.com/office/drawing/2014/main" id="{B4463DFD-8871-4F1C-A869-D5577DD1582A}"/>
              </a:ext>
            </a:extLst>
          </p:cNvPr>
          <p:cNvSpPr>
            <a:spLocks noGrp="1"/>
          </p:cNvSpPr>
          <p:nvPr>
            <p:ph idx="1"/>
          </p:nvPr>
        </p:nvSpPr>
        <p:spPr>
          <a:xfrm>
            <a:off x="457200" y="1493837"/>
            <a:ext cx="8229600" cy="4525963"/>
          </a:xfrm>
        </p:spPr>
        <p:txBody>
          <a:bodyPr>
            <a:noAutofit/>
          </a:bodyPr>
          <a:lstStyle/>
          <a:p>
            <a:pPr marL="0" indent="0" algn="just">
              <a:lnSpc>
                <a:spcPct val="140000"/>
              </a:lnSpc>
              <a:buNone/>
            </a:pPr>
            <a:r>
              <a:rPr lang="es-GT" sz="3000" dirty="0">
                <a:latin typeface="Century Gothic" panose="020B0502020202020204" pitchFamily="34" charset="0"/>
              </a:rPr>
              <a:t>La determinación o programación del fin de la vida útil de un producto, de modo que, tras un período de tiempo calculado de por el fabricante, se torne</a:t>
            </a:r>
            <a:r>
              <a:rPr lang="es-GT" b="1" dirty="0">
                <a:solidFill>
                  <a:srgbClr val="FF0000"/>
                </a:solidFill>
                <a:latin typeface="Century Gothic" panose="020B0502020202020204" pitchFamily="34" charset="0"/>
              </a:rPr>
              <a:t> obsoleto, no funcional, inútil o inservible</a:t>
            </a:r>
            <a:endParaRPr lang="en-US" b="1" dirty="0">
              <a:solidFill>
                <a:srgbClr val="FF0000"/>
              </a:solidFill>
              <a:latin typeface="Century Gothic" panose="020B0502020202020204" pitchFamily="34" charset="0"/>
            </a:endParaRPr>
          </a:p>
        </p:txBody>
      </p:sp>
    </p:spTree>
    <p:extLst>
      <p:ext uri="{BB962C8B-B14F-4D97-AF65-F5344CB8AC3E}">
        <p14:creationId xmlns:p14="http://schemas.microsoft.com/office/powerpoint/2010/main" val="30918636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600" b="1" dirty="0">
                <a:solidFill>
                  <a:srgbClr val="FF0000"/>
                </a:solidFill>
              </a:rPr>
              <a:t>Disminuyen la neurogénesis</a:t>
            </a:r>
            <a:endParaRPr lang="en-US" sz="3600" b="1" dirty="0">
              <a:solidFill>
                <a:srgbClr val="FF0000"/>
              </a:solidFill>
            </a:endParaRPr>
          </a:p>
        </p:txBody>
      </p:sp>
      <p:sp>
        <p:nvSpPr>
          <p:cNvPr id="3" name="Content Placeholder 2"/>
          <p:cNvSpPr>
            <a:spLocks noGrp="1"/>
          </p:cNvSpPr>
          <p:nvPr>
            <p:ph idx="1"/>
          </p:nvPr>
        </p:nvSpPr>
        <p:spPr>
          <a:xfrm>
            <a:off x="533400" y="1447800"/>
            <a:ext cx="8229600" cy="4525963"/>
          </a:xfrm>
        </p:spPr>
        <p:txBody>
          <a:bodyPr>
            <a:normAutofit lnSpcReduction="10000"/>
          </a:bodyPr>
          <a:lstStyle/>
          <a:p>
            <a:pPr algn="just">
              <a:lnSpc>
                <a:spcPct val="140000"/>
              </a:lnSpc>
            </a:pPr>
            <a:r>
              <a:rPr lang="es-GT" b="1" dirty="0">
                <a:solidFill>
                  <a:srgbClr val="FF0000"/>
                </a:solidFill>
              </a:rPr>
              <a:t>Estrés crónico leve</a:t>
            </a:r>
          </a:p>
          <a:p>
            <a:pPr algn="just">
              <a:lnSpc>
                <a:spcPct val="140000"/>
              </a:lnSpc>
            </a:pPr>
            <a:r>
              <a:rPr lang="es-GT" dirty="0"/>
              <a:t>Estrés prenatal</a:t>
            </a:r>
          </a:p>
          <a:p>
            <a:pPr algn="just">
              <a:lnSpc>
                <a:spcPct val="140000"/>
              </a:lnSpc>
            </a:pPr>
            <a:r>
              <a:rPr lang="es-GT" b="1" dirty="0">
                <a:solidFill>
                  <a:srgbClr val="FF0000"/>
                </a:solidFill>
              </a:rPr>
              <a:t>Sentimiento crónico de fracaso social</a:t>
            </a:r>
          </a:p>
          <a:p>
            <a:pPr algn="just">
              <a:lnSpc>
                <a:spcPct val="140000"/>
              </a:lnSpc>
            </a:pPr>
            <a:r>
              <a:rPr lang="es-GT" dirty="0"/>
              <a:t>Estrés temprano en la vida</a:t>
            </a:r>
          </a:p>
          <a:p>
            <a:pPr algn="just">
              <a:lnSpc>
                <a:spcPct val="140000"/>
              </a:lnSpc>
            </a:pPr>
            <a:r>
              <a:rPr lang="es-GT" dirty="0"/>
              <a:t>Administración de esteroides</a:t>
            </a:r>
          </a:p>
          <a:p>
            <a:pPr algn="just">
              <a:lnSpc>
                <a:spcPct val="140000"/>
              </a:lnSpc>
            </a:pPr>
            <a:r>
              <a:rPr lang="es-GT" dirty="0"/>
              <a:t>¡Un círculo vicioso!</a:t>
            </a:r>
          </a:p>
        </p:txBody>
      </p:sp>
      <p:sp>
        <p:nvSpPr>
          <p:cNvPr id="5" name="TextBox 4">
            <a:extLst>
              <a:ext uri="{FF2B5EF4-FFF2-40B4-BE49-F238E27FC236}">
                <a16:creationId xmlns:a16="http://schemas.microsoft.com/office/drawing/2014/main" id="{D56FF4DF-E286-47F6-8544-7A83197EA19B}"/>
              </a:ext>
            </a:extLst>
          </p:cNvPr>
          <p:cNvSpPr txBox="1"/>
          <p:nvPr/>
        </p:nvSpPr>
        <p:spPr>
          <a:xfrm>
            <a:off x="304800" y="6248400"/>
            <a:ext cx="7932043" cy="369332"/>
          </a:xfrm>
          <a:prstGeom prst="rect">
            <a:avLst/>
          </a:prstGeom>
          <a:noFill/>
        </p:spPr>
        <p:txBody>
          <a:bodyPr wrap="none" rtlCol="0">
            <a:spAutoFit/>
          </a:bodyPr>
          <a:lstStyle/>
          <a:p>
            <a:r>
              <a:rPr lang="pl-PL" dirty="0"/>
              <a:t>Molecular Psychiatry (2019) 24:67–87 https://doi.org/10.1038/s41380-018-0036-2</a:t>
            </a:r>
            <a:endParaRPr lang="en-US" dirty="0"/>
          </a:p>
        </p:txBody>
      </p:sp>
    </p:spTree>
    <p:extLst>
      <p:ext uri="{BB962C8B-B14F-4D97-AF65-F5344CB8AC3E}">
        <p14:creationId xmlns:p14="http://schemas.microsoft.com/office/powerpoint/2010/main" val="289909057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600" b="1" dirty="0">
                <a:solidFill>
                  <a:srgbClr val="FF0000"/>
                </a:solidFill>
              </a:rPr>
              <a:t>Aumentan la neurogénesis</a:t>
            </a:r>
          </a:p>
        </p:txBody>
      </p:sp>
      <p:sp>
        <p:nvSpPr>
          <p:cNvPr id="3" name="Content Placeholder 2"/>
          <p:cNvSpPr>
            <a:spLocks noGrp="1"/>
          </p:cNvSpPr>
          <p:nvPr>
            <p:ph idx="1"/>
          </p:nvPr>
        </p:nvSpPr>
        <p:spPr>
          <a:xfrm>
            <a:off x="533400" y="1447800"/>
            <a:ext cx="8229600" cy="4525963"/>
          </a:xfrm>
        </p:spPr>
        <p:txBody>
          <a:bodyPr>
            <a:normAutofit/>
          </a:bodyPr>
          <a:lstStyle/>
          <a:p>
            <a:pPr algn="just">
              <a:lnSpc>
                <a:spcPct val="140000"/>
              </a:lnSpc>
            </a:pPr>
            <a:r>
              <a:rPr lang="es-GT" sz="3300" dirty="0"/>
              <a:t>Cambios ambientales positivos</a:t>
            </a:r>
          </a:p>
          <a:p>
            <a:pPr algn="just">
              <a:lnSpc>
                <a:spcPct val="140000"/>
              </a:lnSpc>
            </a:pPr>
            <a:r>
              <a:rPr lang="es-GT" sz="3300" b="1" dirty="0">
                <a:solidFill>
                  <a:srgbClr val="FF0000"/>
                </a:solidFill>
              </a:rPr>
              <a:t>Ejercicio físico: </a:t>
            </a:r>
            <a:r>
              <a:rPr lang="es-GT" sz="3300" dirty="0"/>
              <a:t>involucrado en la regulación de la neurogénesis, incluyendo proliferación, diferenciación, sobrevivencia, función y maduración</a:t>
            </a:r>
          </a:p>
        </p:txBody>
      </p:sp>
      <p:sp>
        <p:nvSpPr>
          <p:cNvPr id="4" name="TextBox 3"/>
          <p:cNvSpPr txBox="1"/>
          <p:nvPr/>
        </p:nvSpPr>
        <p:spPr>
          <a:xfrm>
            <a:off x="381000" y="6400800"/>
            <a:ext cx="9144000" cy="618631"/>
          </a:xfrm>
          <a:prstGeom prst="rect">
            <a:avLst/>
          </a:prstGeom>
          <a:noFill/>
        </p:spPr>
        <p:txBody>
          <a:bodyPr wrap="square" rtlCol="0">
            <a:spAutoFit/>
          </a:bodyPr>
          <a:lstStyle/>
          <a:p>
            <a:pPr>
              <a:lnSpc>
                <a:spcPct val="120000"/>
              </a:lnSpc>
            </a:pPr>
            <a:r>
              <a:rPr lang="en-US" sz="1200" dirty="0"/>
              <a:t>C.-L. Ma et al. / Behavioural Brain Research 317 (2017) 332–339</a:t>
            </a:r>
            <a:r>
              <a:rPr lang="en-US" dirty="0"/>
              <a:t> </a:t>
            </a:r>
            <a:endParaRPr lang="en-US" sz="1200" dirty="0"/>
          </a:p>
          <a:p>
            <a:pPr lvl="0">
              <a:lnSpc>
                <a:spcPct val="120000"/>
              </a:lnSpc>
            </a:pPr>
            <a:endParaRPr kumimoji="0" lang="en-US" sz="105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27221314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600" b="1" dirty="0">
                <a:solidFill>
                  <a:srgbClr val="FF0000"/>
                </a:solidFill>
              </a:rPr>
              <a:t>Ejercicio e hipocampo</a:t>
            </a:r>
          </a:p>
        </p:txBody>
      </p:sp>
      <p:sp>
        <p:nvSpPr>
          <p:cNvPr id="3" name="Content Placeholder 2"/>
          <p:cNvSpPr>
            <a:spLocks noGrp="1"/>
          </p:cNvSpPr>
          <p:nvPr>
            <p:ph idx="1"/>
          </p:nvPr>
        </p:nvSpPr>
        <p:spPr>
          <a:xfrm>
            <a:off x="533400" y="1447800"/>
            <a:ext cx="8229600" cy="4525963"/>
          </a:xfrm>
        </p:spPr>
        <p:txBody>
          <a:bodyPr>
            <a:normAutofit/>
          </a:bodyPr>
          <a:lstStyle/>
          <a:p>
            <a:pPr algn="just">
              <a:lnSpc>
                <a:spcPct val="150000"/>
              </a:lnSpc>
            </a:pPr>
            <a:r>
              <a:rPr lang="es-GT" sz="3400" dirty="0"/>
              <a:t>El ejercicio es un método no farmacológico, no invasivo, de bajo costo y baja tecnología, que regula la neurogénesis del hipocampo</a:t>
            </a:r>
          </a:p>
        </p:txBody>
      </p:sp>
      <p:sp>
        <p:nvSpPr>
          <p:cNvPr id="4" name="TextBox 3"/>
          <p:cNvSpPr txBox="1"/>
          <p:nvPr/>
        </p:nvSpPr>
        <p:spPr>
          <a:xfrm>
            <a:off x="381000" y="6400800"/>
            <a:ext cx="9144000" cy="618631"/>
          </a:xfrm>
          <a:prstGeom prst="rect">
            <a:avLst/>
          </a:prstGeom>
          <a:noFill/>
        </p:spPr>
        <p:txBody>
          <a:bodyPr wrap="square" rtlCol="0">
            <a:spAutoFit/>
          </a:bodyPr>
          <a:lstStyle/>
          <a:p>
            <a:pPr>
              <a:lnSpc>
                <a:spcPct val="120000"/>
              </a:lnSpc>
            </a:pPr>
            <a:r>
              <a:rPr lang="en-US" sz="1200" dirty="0"/>
              <a:t>C.-L. Ma et al. / Behavioural Brain Research 317 (2017) 332–339</a:t>
            </a:r>
            <a:r>
              <a:rPr lang="en-US" dirty="0"/>
              <a:t> </a:t>
            </a:r>
            <a:endParaRPr lang="en-US" sz="1200" dirty="0"/>
          </a:p>
          <a:p>
            <a:pPr lvl="0">
              <a:lnSpc>
                <a:spcPct val="120000"/>
              </a:lnSpc>
            </a:pPr>
            <a:endParaRPr kumimoji="0" lang="en-US" sz="105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6278601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209800"/>
            <a:ext cx="7543800" cy="754053"/>
          </a:xfrm>
          <a:prstGeom prst="rect">
            <a:avLst/>
          </a:prstGeom>
          <a:noFill/>
        </p:spPr>
        <p:txBody>
          <a:bodyPr wrap="square" rtlCol="0">
            <a:spAutoFit/>
          </a:bodyPr>
          <a:lstStyle/>
          <a:p>
            <a:r>
              <a:rPr lang="es-GT" sz="4300" dirty="0">
                <a:latin typeface="Quicksand Book" pitchFamily="18" charset="0"/>
              </a:rPr>
              <a:t>Neuroplasticidad y aislamiento</a:t>
            </a:r>
          </a:p>
        </p:txBody>
      </p:sp>
      <p:sp>
        <p:nvSpPr>
          <p:cNvPr id="4" name="Rectangle 3"/>
          <p:cNvSpPr/>
          <p:nvPr/>
        </p:nvSpPr>
        <p:spPr>
          <a:xfrm>
            <a:off x="0" y="34290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4</a:t>
            </a:r>
          </a:p>
        </p:txBody>
      </p:sp>
    </p:spTree>
    <p:custDataLst>
      <p:tags r:id="rId1"/>
    </p:custDataLst>
    <p:extLst>
      <p:ext uri="{BB962C8B-B14F-4D97-AF65-F5344CB8AC3E}">
        <p14:creationId xmlns:p14="http://schemas.microsoft.com/office/powerpoint/2010/main" val="14688126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612721" y="2314016"/>
            <a:ext cx="7775667"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30000"/>
              </a:lnSpc>
              <a:defRPr/>
            </a:pPr>
            <a:r>
              <a:rPr lang="es-GT" sz="2600" b="1" dirty="0">
                <a:solidFill>
                  <a:srgbClr val="FF0000"/>
                </a:solidFill>
              </a:rPr>
              <a:t>Neuroplasticidad</a:t>
            </a:r>
            <a:r>
              <a:rPr lang="es-GT" sz="2600" dirty="0">
                <a:solidFill>
                  <a:srgbClr val="000000"/>
                </a:solidFill>
              </a:rPr>
              <a:t>: el sistema nervioso es maleable y nosotros podemos cambiar y desarrollar nuestros cerebros a lo largo de la vida</a:t>
            </a:r>
            <a:endParaRPr kumimoji="0" lang="es-GT" sz="26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228600" y="18288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405458" y="1999831"/>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77000"/>
            <a:ext cx="9144000" cy="272254"/>
          </a:xfrm>
          <a:prstGeom prst="rect">
            <a:avLst/>
          </a:prstGeom>
          <a:noFill/>
        </p:spPr>
        <p:txBody>
          <a:bodyPr wrap="square" rtlCol="0">
            <a:spAutoFit/>
          </a:bodyPr>
          <a:lstStyle/>
          <a:p>
            <a:pPr lvl="0">
              <a:lnSpc>
                <a:spcPct val="120000"/>
              </a:lnSpc>
            </a:pPr>
            <a:r>
              <a:rPr kumimoji="0" lang="en-US" sz="1050" b="0" i="0" u="none" strike="noStrike" kern="1200" cap="none" spc="0" normalizeH="0" baseline="0" noProof="0" dirty="0">
                <a:ln>
                  <a:noFill/>
                </a:ln>
                <a:solidFill>
                  <a:srgbClr val="000000"/>
                </a:solidFill>
                <a:effectLst/>
                <a:uLnTx/>
                <a:uFillTx/>
                <a:latin typeface="Arial"/>
                <a:ea typeface="+mn-ea"/>
                <a:cs typeface="+mn-cs"/>
              </a:rPr>
              <a:t>Amy Banks,</a:t>
            </a:r>
            <a:r>
              <a:rPr kumimoji="0" lang="en-US" sz="1050" b="0" i="0" u="none" strike="noStrike" kern="1200" cap="none" spc="0" normalizeH="0" baseline="0" noProof="0" dirty="0">
                <a:ln>
                  <a:noFill/>
                </a:ln>
                <a:solidFill>
                  <a:srgbClr val="000000"/>
                </a:solidFill>
                <a:effectLst/>
                <a:uLnTx/>
                <a:uFillTx/>
              </a:rPr>
              <a:t> </a:t>
            </a:r>
            <a:r>
              <a:rPr lang="en-US" sz="1050" dirty="0">
                <a:solidFill>
                  <a:srgbClr val="000000"/>
                </a:solidFill>
              </a:rPr>
              <a:t>https://www.medscape.com/viewarticle/881223_3</a:t>
            </a:r>
            <a:endParaRPr kumimoji="0" lang="en-US" sz="105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3662498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s-GT" sz="3000" b="0" i="0" u="none" strike="noStrike" kern="1200" cap="none" spc="0" normalizeH="0" baseline="0" dirty="0">
                <a:ln>
                  <a:noFill/>
                </a:ln>
                <a:solidFill>
                  <a:srgbClr val="000000"/>
                </a:solidFill>
                <a:effectLst/>
                <a:uLnTx/>
                <a:uFillTx/>
                <a:latin typeface="Arial"/>
                <a:ea typeface="+mn-ea"/>
                <a:cs typeface="+mn-cs"/>
              </a:rPr>
              <a:t>“La capacidad del cerebro de recablearse a sí mismo cuando nuevas conductas son practicadas una y otra vez”</a:t>
            </a: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88193"/>
            <a:ext cx="9144000" cy="293607"/>
          </a:xfrm>
          <a:prstGeom prst="rect">
            <a:avLst/>
          </a:prstGeom>
          <a:noFill/>
        </p:spPr>
        <p:txBody>
          <a:bodyPr wrap="square" rtlCol="0">
            <a:spAutoFit/>
          </a:bodyPr>
          <a:lstStyle/>
          <a:p>
            <a:pPr lvl="0">
              <a:lnSpc>
                <a:spcPct val="120000"/>
              </a:lnSpc>
            </a:pPr>
            <a:r>
              <a:rPr lang="en-US" sz="1200" dirty="0" err="1">
                <a:solidFill>
                  <a:srgbClr val="000000"/>
                </a:solidFill>
              </a:rPr>
              <a:t>TEDxMidAtlantic</a:t>
            </a:r>
            <a:r>
              <a:rPr lang="en-US" sz="1200" dirty="0">
                <a:solidFill>
                  <a:srgbClr val="000000"/>
                </a:solidFill>
              </a:rPr>
              <a:t> talk, Rachel </a:t>
            </a:r>
            <a:r>
              <a:rPr lang="en-US" sz="1200" dirty="0" err="1">
                <a:solidFill>
                  <a:srgbClr val="000000"/>
                </a:solidFill>
              </a:rPr>
              <a:t>Wurzman</a:t>
            </a:r>
            <a:r>
              <a:rPr lang="en-US" sz="1200" dirty="0">
                <a:solidFill>
                  <a:srgbClr val="000000"/>
                </a:solidFill>
              </a:rPr>
              <a:t>. </a:t>
            </a:r>
            <a:r>
              <a:rPr lang="es-GT" sz="1200" dirty="0">
                <a:solidFill>
                  <a:srgbClr val="000000"/>
                </a:solidFill>
              </a:rPr>
              <a:t>Cuando vivimos interacciones positivas…</a:t>
            </a:r>
            <a:endParaRPr kumimoji="0" lang="es-GT" sz="1200" b="0" i="0" u="none" strike="noStrike" kern="1200" cap="none" spc="0" normalizeH="0" baseline="0" dirty="0">
              <a:ln>
                <a:noFill/>
              </a:ln>
              <a:solidFill>
                <a:srgbClr val="000000"/>
              </a:solidFill>
              <a:effectLst/>
              <a:uLnTx/>
              <a:uFillTx/>
            </a:endParaRPr>
          </a:p>
        </p:txBody>
      </p:sp>
    </p:spTree>
    <p:extLst>
      <p:ext uri="{BB962C8B-B14F-4D97-AF65-F5344CB8AC3E}">
        <p14:creationId xmlns:p14="http://schemas.microsoft.com/office/powerpoint/2010/main" val="326826479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21817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s-GT" sz="3200" b="0" i="0" u="none" strike="noStrike" kern="1200" cap="none" spc="0" normalizeH="0" baseline="0" dirty="0">
                <a:ln>
                  <a:noFill/>
                </a:ln>
                <a:solidFill>
                  <a:srgbClr val="000000"/>
                </a:solidFill>
                <a:effectLst/>
                <a:uLnTx/>
                <a:uFillTx/>
                <a:latin typeface="Arial"/>
                <a:ea typeface="+mn-ea"/>
                <a:cs typeface="+mn-cs"/>
              </a:rPr>
              <a:t>El estrés del aislamiento social limita </a:t>
            </a: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es-GT" sz="3200" b="0" i="0" u="none" strike="noStrike" kern="1200" cap="none" spc="0" normalizeH="0" baseline="0" dirty="0">
                <a:ln>
                  <a:noFill/>
                </a:ln>
                <a:solidFill>
                  <a:srgbClr val="000000"/>
                </a:solidFill>
                <a:effectLst/>
                <a:uLnTx/>
                <a:uFillTx/>
                <a:latin typeface="Arial"/>
                <a:ea typeface="+mn-ea"/>
                <a:cs typeface="+mn-cs"/>
              </a:rPr>
              <a:t>la formación de mielina y la función de los oligodendrocitos</a:t>
            </a: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8" name="TextBox 7"/>
          <p:cNvSpPr txBox="1"/>
          <p:nvPr/>
        </p:nvSpPr>
        <p:spPr>
          <a:xfrm>
            <a:off x="152400" y="6477000"/>
            <a:ext cx="9144000" cy="293607"/>
          </a:xfrm>
          <a:prstGeom prst="rect">
            <a:avLst/>
          </a:prstGeom>
          <a:noFill/>
        </p:spPr>
        <p:txBody>
          <a:bodyPr wrap="square" rtlCol="0">
            <a:spAutoFit/>
          </a:bodyPr>
          <a:lstStyle/>
          <a:p>
            <a:pPr lvl="0">
              <a:lnSpc>
                <a:spcPct val="120000"/>
              </a:lnSpc>
            </a:pPr>
            <a:r>
              <a:rPr lang="en-US" sz="1200" i="1" dirty="0">
                <a:solidFill>
                  <a:srgbClr val="000000"/>
                </a:solidFill>
              </a:rPr>
              <a:t>Nature Neuroscience</a:t>
            </a:r>
            <a:r>
              <a:rPr lang="en-US" sz="1200" dirty="0">
                <a:solidFill>
                  <a:srgbClr val="000000"/>
                </a:solidFill>
              </a:rPr>
              <a:t>, 2012; DOI: 10.1038/nn.3263</a:t>
            </a:r>
            <a:endParaRPr kumimoji="0" lang="en-US" sz="120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26891416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19ECE06-ED73-44F6-8502-1B08D4FC5C2B}"/>
              </a:ext>
            </a:extLst>
          </p:cNvPr>
          <p:cNvSpPr>
            <a:spLocks noGrp="1"/>
          </p:cNvSpPr>
          <p:nvPr>
            <p:ph type="sldNum" sz="quarter" idx="12"/>
          </p:nvPr>
        </p:nvSpPr>
        <p:spPr/>
        <p:txBody>
          <a:bodyPr/>
          <a:lstStyle/>
          <a:p>
            <a:fld id="{2FE18977-94FB-415F-B497-03350E8854FC}" type="slidenum">
              <a:rPr lang="en-GB" smtClean="0">
                <a:solidFill>
                  <a:srgbClr val="9A8B7D"/>
                </a:solidFill>
              </a:rPr>
              <a:pPr/>
              <a:t>47</a:t>
            </a:fld>
            <a:endParaRPr lang="en-GB" dirty="0">
              <a:solidFill>
                <a:srgbClr val="9A8B7D"/>
              </a:solidFill>
            </a:endParaRPr>
          </a:p>
        </p:txBody>
      </p:sp>
      <p:pic>
        <p:nvPicPr>
          <p:cNvPr id="1026" name="Picture 2" descr="https://www.washingtonpost.com/resizer/wW182nyH8S0e0PZnWONbUozqrV4=/1484x0/arc-anglerfish-washpost-prod-washpost.s3.amazonaws.com/public/337U4VXUCYI6RGOCZ7FG7T3BBQ.jpg">
            <a:extLst>
              <a:ext uri="{FF2B5EF4-FFF2-40B4-BE49-F238E27FC236}">
                <a16:creationId xmlns:a16="http://schemas.microsoft.com/office/drawing/2014/main" id="{4C43E7E2-A431-4518-AD5A-2676627A89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381000"/>
            <a:ext cx="9144000" cy="609441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C725065D-150D-4A4F-85D7-81BA897248AC}"/>
              </a:ext>
            </a:extLst>
          </p:cNvPr>
          <p:cNvSpPr/>
          <p:nvPr/>
        </p:nvSpPr>
        <p:spPr>
          <a:xfrm>
            <a:off x="0" y="0"/>
            <a:ext cx="9144000" cy="38020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CA22C5B8-A47A-45BD-90F1-F50EF1086417}"/>
              </a:ext>
            </a:extLst>
          </p:cNvPr>
          <p:cNvSpPr/>
          <p:nvPr/>
        </p:nvSpPr>
        <p:spPr>
          <a:xfrm>
            <a:off x="0" y="6477797"/>
            <a:ext cx="9144000" cy="38020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 Diagonal Corner Rectangle 1">
            <a:extLst>
              <a:ext uri="{FF2B5EF4-FFF2-40B4-BE49-F238E27FC236}">
                <a16:creationId xmlns:a16="http://schemas.microsoft.com/office/drawing/2014/main" id="{D010AA07-E219-4789-856A-33751F8E12A4}"/>
              </a:ext>
            </a:extLst>
          </p:cNvPr>
          <p:cNvSpPr/>
          <p:nvPr/>
        </p:nvSpPr>
        <p:spPr>
          <a:xfrm>
            <a:off x="1638299" y="4752416"/>
            <a:ext cx="5867402" cy="10387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s-GT" sz="4000" b="0" i="0" u="none" strike="noStrike" kern="1200" cap="none" spc="0" normalizeH="0" baseline="0" dirty="0">
                <a:ln>
                  <a:noFill/>
                </a:ln>
                <a:solidFill>
                  <a:srgbClr val="000000"/>
                </a:solidFill>
                <a:effectLst/>
                <a:uLnTx/>
                <a:uFillTx/>
                <a:latin typeface="Arial"/>
                <a:ea typeface="+mn-ea"/>
                <a:cs typeface="+mn-cs"/>
              </a:rPr>
              <a:t>“O lo usas o lo pierdes”</a:t>
            </a:r>
          </a:p>
        </p:txBody>
      </p:sp>
    </p:spTree>
    <p:extLst>
      <p:ext uri="{BB962C8B-B14F-4D97-AF65-F5344CB8AC3E}">
        <p14:creationId xmlns:p14="http://schemas.microsoft.com/office/powerpoint/2010/main" val="234766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FDFCBDB-48A7-41B2-826C-68652AF4592C}"/>
              </a:ext>
            </a:extLst>
          </p:cNvPr>
          <p:cNvSpPr>
            <a:spLocks noGrp="1"/>
          </p:cNvSpPr>
          <p:nvPr>
            <p:ph type="sldNum" sz="quarter" idx="12"/>
          </p:nvPr>
        </p:nvSpPr>
        <p:spPr/>
        <p:txBody>
          <a:bodyPr/>
          <a:lstStyle/>
          <a:p>
            <a:fld id="{2FE18977-94FB-415F-B497-03350E8854FC}" type="slidenum">
              <a:rPr lang="en-GB" smtClean="0">
                <a:solidFill>
                  <a:srgbClr val="9A8B7D"/>
                </a:solidFill>
              </a:rPr>
              <a:pPr/>
              <a:t>48</a:t>
            </a:fld>
            <a:endParaRPr lang="en-GB" dirty="0">
              <a:solidFill>
                <a:srgbClr val="9A8B7D"/>
              </a:solidFill>
            </a:endParaRPr>
          </a:p>
        </p:txBody>
      </p:sp>
      <p:sp>
        <p:nvSpPr>
          <p:cNvPr id="3" name="Date Placeholder 2">
            <a:extLst>
              <a:ext uri="{FF2B5EF4-FFF2-40B4-BE49-F238E27FC236}">
                <a16:creationId xmlns:a16="http://schemas.microsoft.com/office/drawing/2014/main" id="{20F7CDB2-C15E-48B1-AED6-56B84F94A495}"/>
              </a:ext>
            </a:extLst>
          </p:cNvPr>
          <p:cNvSpPr>
            <a:spLocks noGrp="1"/>
          </p:cNvSpPr>
          <p:nvPr>
            <p:ph type="dt" sz="half" idx="2"/>
          </p:nvPr>
        </p:nvSpPr>
        <p:spPr/>
        <p:txBody>
          <a:bodyPr/>
          <a:lstStyle/>
          <a:p>
            <a:r>
              <a:rPr lang="en-GB">
                <a:solidFill>
                  <a:srgbClr val="9A8B7D"/>
                </a:solidFill>
              </a:rPr>
              <a:t>00 Month 0000</a:t>
            </a:r>
            <a:endParaRPr lang="en-GB" dirty="0">
              <a:solidFill>
                <a:srgbClr val="9A8B7D"/>
              </a:solidFill>
            </a:endParaRPr>
          </a:p>
        </p:txBody>
      </p:sp>
      <p:sp>
        <p:nvSpPr>
          <p:cNvPr id="4" name="Footer Placeholder 3">
            <a:extLst>
              <a:ext uri="{FF2B5EF4-FFF2-40B4-BE49-F238E27FC236}">
                <a16:creationId xmlns:a16="http://schemas.microsoft.com/office/drawing/2014/main" id="{DFD54E2D-86EE-472F-B5CD-40A142C5337A}"/>
              </a:ext>
            </a:extLst>
          </p:cNvPr>
          <p:cNvSpPr>
            <a:spLocks noGrp="1"/>
          </p:cNvSpPr>
          <p:nvPr>
            <p:ph type="ftr" sz="quarter" idx="3"/>
          </p:nvPr>
        </p:nvSpPr>
        <p:spPr/>
        <p:txBody>
          <a:bodyPr/>
          <a:lstStyle/>
          <a:p>
            <a:r>
              <a:rPr lang="en-GB">
                <a:solidFill>
                  <a:srgbClr val="9A8B7D"/>
                </a:solidFill>
              </a:rPr>
              <a:t>Presentation title in footer</a:t>
            </a:r>
            <a:endParaRPr lang="en-GB" dirty="0">
              <a:solidFill>
                <a:srgbClr val="9A8B7D"/>
              </a:solidFill>
            </a:endParaRPr>
          </a:p>
        </p:txBody>
      </p:sp>
      <p:pic>
        <p:nvPicPr>
          <p:cNvPr id="6146" name="Picture 2" descr="jun17-29-103699153">
            <a:extLst>
              <a:ext uri="{FF2B5EF4-FFF2-40B4-BE49-F238E27FC236}">
                <a16:creationId xmlns:a16="http://schemas.microsoft.com/office/drawing/2014/main" id="{374C27C5-9EB4-4DDD-B7A4-42B9B6AE47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373" y="1"/>
            <a:ext cx="12162371" cy="6841334"/>
          </a:xfrm>
          <a:prstGeom prst="rect">
            <a:avLst/>
          </a:prstGeom>
          <a:noFill/>
          <a:extLst>
            <a:ext uri="{909E8E84-426E-40DD-AFC4-6F175D3DCCD1}">
              <a14:hiddenFill xmlns:a14="http://schemas.microsoft.com/office/drawing/2010/main">
                <a:solidFill>
                  <a:srgbClr val="FFFFFF"/>
                </a:solidFill>
              </a14:hiddenFill>
            </a:ext>
          </a:extLst>
        </p:spPr>
      </p:pic>
      <p:sp>
        <p:nvSpPr>
          <p:cNvPr id="6" name="Round Diagonal Corner Rectangle 1">
            <a:extLst>
              <a:ext uri="{FF2B5EF4-FFF2-40B4-BE49-F238E27FC236}">
                <a16:creationId xmlns:a16="http://schemas.microsoft.com/office/drawing/2014/main" id="{6AD8DC52-DDDB-454F-A651-FED955D6EFBB}"/>
              </a:ext>
            </a:extLst>
          </p:cNvPr>
          <p:cNvSpPr/>
          <p:nvPr/>
        </p:nvSpPr>
        <p:spPr>
          <a:xfrm>
            <a:off x="876227" y="29236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40000"/>
              </a:lnSpc>
              <a:defRPr/>
            </a:pPr>
            <a:r>
              <a:rPr lang="es-GT" sz="2800" b="1" dirty="0">
                <a:solidFill>
                  <a:srgbClr val="FF0000"/>
                </a:solidFill>
              </a:rPr>
              <a:t>Desconexión crónica: </a:t>
            </a:r>
            <a:r>
              <a:rPr lang="es-GT" sz="2800" dirty="0">
                <a:solidFill>
                  <a:srgbClr val="000000"/>
                </a:solidFill>
              </a:rPr>
              <a:t>individuos que </a:t>
            </a:r>
          </a:p>
          <a:p>
            <a:pPr lvl="0" algn="ctr">
              <a:lnSpc>
                <a:spcPct val="140000"/>
              </a:lnSpc>
              <a:defRPr/>
            </a:pPr>
            <a:r>
              <a:rPr lang="es-GT" sz="2800" dirty="0">
                <a:solidFill>
                  <a:srgbClr val="000000"/>
                </a:solidFill>
              </a:rPr>
              <a:t>están existencialmente aislados</a:t>
            </a:r>
            <a:endParaRPr kumimoji="0" lang="es-GT" sz="2800" b="0" i="0" u="none" strike="noStrike" kern="1200" cap="none" spc="0" normalizeH="0" baseline="0" dirty="0">
              <a:ln>
                <a:noFill/>
              </a:ln>
              <a:solidFill>
                <a:srgbClr val="000000"/>
              </a:solidFill>
              <a:effectLst/>
              <a:uLnTx/>
              <a:uFillTx/>
              <a:latin typeface="Arial"/>
            </a:endParaRPr>
          </a:p>
        </p:txBody>
      </p:sp>
      <p:sp>
        <p:nvSpPr>
          <p:cNvPr id="7" name="Oval 6">
            <a:extLst>
              <a:ext uri="{FF2B5EF4-FFF2-40B4-BE49-F238E27FC236}">
                <a16:creationId xmlns:a16="http://schemas.microsoft.com/office/drawing/2014/main" id="{A238B21A-FA8F-4247-BD88-226FAD2C547C}"/>
              </a:ext>
            </a:extLst>
          </p:cNvPr>
          <p:cNvSpPr/>
          <p:nvPr/>
        </p:nvSpPr>
        <p:spPr>
          <a:xfrm>
            <a:off x="492106" y="25145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8" name="Group 110">
            <a:extLst>
              <a:ext uri="{FF2B5EF4-FFF2-40B4-BE49-F238E27FC236}">
                <a16:creationId xmlns:a16="http://schemas.microsoft.com/office/drawing/2014/main" id="{C7B79CE9-F549-4112-B4E9-F6BE0E77F6CE}"/>
              </a:ext>
            </a:extLst>
          </p:cNvPr>
          <p:cNvGrpSpPr/>
          <p:nvPr/>
        </p:nvGrpSpPr>
        <p:grpSpPr>
          <a:xfrm>
            <a:off x="668964" y="2685630"/>
            <a:ext cx="432000" cy="432000"/>
            <a:chOff x="3425529" y="4090713"/>
            <a:chExt cx="382862" cy="382862"/>
          </a:xfrm>
          <a:effectLst>
            <a:outerShdw blurRad="63500" sx="102000" sy="102000" algn="ctr" rotWithShape="0">
              <a:prstClr val="black">
                <a:alpha val="40000"/>
              </a:prstClr>
            </a:outerShdw>
          </a:effectLst>
        </p:grpSpPr>
        <p:sp>
          <p:nvSpPr>
            <p:cNvPr id="9" name="Oval 8">
              <a:extLst>
                <a:ext uri="{FF2B5EF4-FFF2-40B4-BE49-F238E27FC236}">
                  <a16:creationId xmlns:a16="http://schemas.microsoft.com/office/drawing/2014/main" id="{1418C9D7-57A2-463A-A440-0706BD50676B}"/>
                </a:ext>
              </a:extLst>
            </p:cNvPr>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0" name="Rectangle 3115">
              <a:extLst>
                <a:ext uri="{FF2B5EF4-FFF2-40B4-BE49-F238E27FC236}">
                  <a16:creationId xmlns:a16="http://schemas.microsoft.com/office/drawing/2014/main" id="{40E3CE72-BA33-49B5-BEE3-F6BFA9DD819E}"/>
                </a:ext>
              </a:extLst>
            </p:cNvPr>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11" name="TextBox 10">
            <a:extLst>
              <a:ext uri="{FF2B5EF4-FFF2-40B4-BE49-F238E27FC236}">
                <a16:creationId xmlns:a16="http://schemas.microsoft.com/office/drawing/2014/main" id="{474C60F3-B3D8-4AF0-8CFA-D5BC53AF4A6A}"/>
              </a:ext>
            </a:extLst>
          </p:cNvPr>
          <p:cNvSpPr txBox="1"/>
          <p:nvPr/>
        </p:nvSpPr>
        <p:spPr>
          <a:xfrm>
            <a:off x="152400" y="6477000"/>
            <a:ext cx="9144000" cy="272254"/>
          </a:xfrm>
          <a:prstGeom prst="rect">
            <a:avLst/>
          </a:prstGeom>
          <a:noFill/>
        </p:spPr>
        <p:txBody>
          <a:bodyPr wrap="square" rtlCol="0">
            <a:spAutoFit/>
          </a:bodyPr>
          <a:lstStyle/>
          <a:p>
            <a:pPr lvl="0">
              <a:lnSpc>
                <a:spcPct val="120000"/>
              </a:lnSpc>
            </a:pPr>
            <a:r>
              <a:rPr kumimoji="0" lang="en-US" sz="1050" b="0" i="0" u="none" strike="noStrike" kern="1200" cap="none" spc="0" normalizeH="0" baseline="0" noProof="0" dirty="0">
                <a:ln>
                  <a:noFill/>
                </a:ln>
                <a:solidFill>
                  <a:srgbClr val="000000"/>
                </a:solidFill>
                <a:effectLst/>
                <a:uLnTx/>
                <a:uFillTx/>
                <a:latin typeface="Arial"/>
                <a:ea typeface="+mn-ea"/>
                <a:cs typeface="+mn-cs"/>
              </a:rPr>
              <a:t>Amy Banks,</a:t>
            </a:r>
            <a:r>
              <a:rPr kumimoji="0" lang="en-US" sz="1050" b="0" i="0" u="none" strike="noStrike" kern="1200" cap="none" spc="0" normalizeH="0" baseline="0" noProof="0" dirty="0">
                <a:ln>
                  <a:noFill/>
                </a:ln>
                <a:solidFill>
                  <a:srgbClr val="000000"/>
                </a:solidFill>
                <a:effectLst/>
                <a:uLnTx/>
                <a:uFillTx/>
              </a:rPr>
              <a:t> </a:t>
            </a:r>
            <a:r>
              <a:rPr lang="en-US" sz="1050" dirty="0">
                <a:solidFill>
                  <a:srgbClr val="000000"/>
                </a:solidFill>
              </a:rPr>
              <a:t>https://www.medscape.com/viewarticle/881223_3</a:t>
            </a:r>
            <a:endParaRPr kumimoji="0" lang="en-US" sz="1050" b="0" i="0" u="none" strike="noStrike" kern="1200" cap="none" spc="0" normalizeH="0" baseline="0" noProof="0" dirty="0">
              <a:ln>
                <a:noFill/>
              </a:ln>
              <a:solidFill>
                <a:srgbClr val="000000"/>
              </a:solidFill>
              <a:effectLst/>
              <a:uLnTx/>
              <a:uFillTx/>
            </a:endParaRPr>
          </a:p>
        </p:txBody>
      </p:sp>
    </p:spTree>
    <p:extLst>
      <p:ext uri="{BB962C8B-B14F-4D97-AF65-F5344CB8AC3E}">
        <p14:creationId xmlns:p14="http://schemas.microsoft.com/office/powerpoint/2010/main" val="131914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6858000"/>
          </a:xfrm>
          <a:prstGeom prst="rect">
            <a:avLst/>
          </a:prstGeom>
          <a:solidFill>
            <a:sysClr val="windowText" lastClr="00000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a:ea typeface="+mn-ea"/>
              <a:cs typeface="+mn-cs"/>
            </a:endParaRPr>
          </a:p>
        </p:txBody>
      </p:sp>
      <p:sp>
        <p:nvSpPr>
          <p:cNvPr id="8" name="TextBox 7"/>
          <p:cNvSpPr txBox="1"/>
          <p:nvPr/>
        </p:nvSpPr>
        <p:spPr>
          <a:xfrm>
            <a:off x="152400" y="6477000"/>
            <a:ext cx="9144000" cy="268407"/>
          </a:xfrm>
          <a:prstGeom prst="rect">
            <a:avLst/>
          </a:prstGeom>
          <a:noFill/>
        </p:spPr>
        <p:txBody>
          <a:bodyPr wrap="square" rtlCol="0">
            <a:spAutoFit/>
          </a:bodyPr>
          <a:lstStyle/>
          <a:p>
            <a:pPr lvl="0">
              <a:lnSpc>
                <a:spcPct val="120000"/>
              </a:lnSpc>
            </a:pPr>
            <a:r>
              <a:rPr kumimoji="0" lang="en-US" sz="1050" b="0" i="0" u="none" strike="noStrike" kern="1200" cap="none" spc="0" normalizeH="0" baseline="0" noProof="0" dirty="0">
                <a:ln>
                  <a:noFill/>
                </a:ln>
                <a:solidFill>
                  <a:schemeClr val="bg1"/>
                </a:solidFill>
                <a:effectLst/>
                <a:uLnTx/>
                <a:uFillTx/>
                <a:latin typeface="Arial"/>
                <a:ea typeface="+mn-ea"/>
                <a:cs typeface="+mn-cs"/>
              </a:rPr>
              <a:t>Amy Banks,</a:t>
            </a:r>
            <a:r>
              <a:rPr kumimoji="0" lang="en-US" sz="1050" b="0" i="0" u="none" strike="noStrike" kern="1200" cap="none" spc="0" normalizeH="0" baseline="0" noProof="0" dirty="0">
                <a:ln>
                  <a:noFill/>
                </a:ln>
                <a:solidFill>
                  <a:schemeClr val="bg1"/>
                </a:solidFill>
                <a:effectLst/>
                <a:uLnTx/>
                <a:uFillTx/>
              </a:rPr>
              <a:t> </a:t>
            </a:r>
            <a:r>
              <a:rPr lang="en-US" sz="1050" dirty="0">
                <a:solidFill>
                  <a:schemeClr val="bg1"/>
                </a:solidFill>
              </a:rPr>
              <a:t>https://www.medscape.com/viewarticle/881223_3</a:t>
            </a:r>
            <a:endParaRPr kumimoji="0" lang="en-US" sz="1050" b="0" i="0" u="none" strike="noStrike" kern="1200" cap="none" spc="0" normalizeH="0" baseline="0" noProof="0" dirty="0">
              <a:ln>
                <a:noFill/>
              </a:ln>
              <a:solidFill>
                <a:schemeClr val="bg1"/>
              </a:solidFill>
              <a:effectLst/>
              <a:uLnTx/>
              <a:uFillTx/>
            </a:endParaRPr>
          </a:p>
        </p:txBody>
      </p:sp>
      <p:pic>
        <p:nvPicPr>
          <p:cNvPr id="9" name="Picture 14" descr="Van_Gogh_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94654" y="457200"/>
            <a:ext cx="4954693" cy="586740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2781300" y="990600"/>
            <a:ext cx="3581400" cy="1295400"/>
          </a:xfrm>
          <a:prstGeom prst="rect">
            <a:avLst/>
          </a:prstGeom>
          <a:solidFill>
            <a:schemeClr val="bg1"/>
          </a:solidFill>
          <a:ln>
            <a:solidFill>
              <a:srgbClr val="000000"/>
            </a:solidFill>
          </a:ln>
        </p:spPr>
        <p:txBody>
          <a:bodyPr wrap="none" lIns="0" tIns="0" rIns="0" bIns="0" rtlCol="0">
            <a:noAutofit/>
          </a:bodyPr>
          <a:lstStyle/>
          <a:p>
            <a:pPr algn="ctr">
              <a:lnSpc>
                <a:spcPct val="130000"/>
              </a:lnSpc>
            </a:pPr>
            <a:r>
              <a:rPr lang="es-GT" sz="3200" dirty="0">
                <a:solidFill>
                  <a:srgbClr val="000000"/>
                </a:solidFill>
              </a:rPr>
              <a:t>Aislamiento: </a:t>
            </a:r>
          </a:p>
          <a:p>
            <a:pPr algn="ctr">
              <a:lnSpc>
                <a:spcPct val="130000"/>
              </a:lnSpc>
            </a:pPr>
            <a:r>
              <a:rPr lang="es-GT" sz="3200" dirty="0">
                <a:solidFill>
                  <a:srgbClr val="000000"/>
                </a:solidFill>
              </a:rPr>
              <a:t>un estado letal</a:t>
            </a:r>
          </a:p>
        </p:txBody>
      </p:sp>
    </p:spTree>
    <p:extLst>
      <p:ext uri="{BB962C8B-B14F-4D97-AF65-F5344CB8AC3E}">
        <p14:creationId xmlns:p14="http://schemas.microsoft.com/office/powerpoint/2010/main" val="29173858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1247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dirty="0">
                <a:solidFill>
                  <a:srgbClr val="000000"/>
                </a:solidFill>
              </a:rPr>
              <a:t>RU: 25% de los jóvenes de 18 a 24 años consideran que es normal ser </a:t>
            </a:r>
            <a:r>
              <a:rPr lang="es-GT" sz="3600" b="1" dirty="0">
                <a:solidFill>
                  <a:srgbClr val="FF0000"/>
                </a:solidFill>
              </a:rPr>
              <a:t>infeliz</a:t>
            </a:r>
            <a:r>
              <a:rPr lang="es-GT" sz="3600" dirty="0">
                <a:solidFill>
                  <a:srgbClr val="000000"/>
                </a:solidFill>
              </a:rPr>
              <a:t> y estar </a:t>
            </a:r>
            <a:r>
              <a:rPr lang="es-GT" sz="3600" b="1" dirty="0">
                <a:solidFill>
                  <a:srgbClr val="FF0000"/>
                </a:solidFill>
              </a:rPr>
              <a:t>deprimido</a:t>
            </a:r>
            <a:r>
              <a:rPr lang="es-GT" sz="3600" dirty="0">
                <a:solidFill>
                  <a:srgbClr val="000000"/>
                </a:solidFill>
              </a:rPr>
              <a:t> al envejecer</a:t>
            </a:r>
            <a:endParaRPr kumimoji="0" lang="es-GT" sz="36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838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1009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7" name="TextBox 6">
            <a:extLst>
              <a:ext uri="{FF2B5EF4-FFF2-40B4-BE49-F238E27FC236}">
                <a16:creationId xmlns:a16="http://schemas.microsoft.com/office/drawing/2014/main" id="{4FA8264B-D548-47E3-AD39-583BFC731023}"/>
              </a:ext>
            </a:extLst>
          </p:cNvPr>
          <p:cNvSpPr txBox="1"/>
          <p:nvPr/>
        </p:nvSpPr>
        <p:spPr>
          <a:xfrm>
            <a:off x="381000" y="6172200"/>
            <a:ext cx="8686800" cy="646331"/>
          </a:xfrm>
          <a:prstGeom prst="rect">
            <a:avLst/>
          </a:prstGeom>
          <a:noFill/>
        </p:spPr>
        <p:txBody>
          <a:bodyPr wrap="square" rtlCol="0">
            <a:spAutoFit/>
          </a:bodyPr>
          <a:lstStyle/>
          <a:p>
            <a:r>
              <a:rPr lang="en-US" dirty="0"/>
              <a:t>That Age Old Question • How attitudes to ageing affect our health and wellbeing. Royal Society for Public Health. </a:t>
            </a:r>
            <a:r>
              <a:rPr lang="es-GT" dirty="0"/>
              <a:t>Accedido 24 de enero 2019</a:t>
            </a:r>
          </a:p>
        </p:txBody>
      </p:sp>
      <p:sp>
        <p:nvSpPr>
          <p:cNvPr id="8" name="Round Diagonal Corner Rectangle 1">
            <a:extLst>
              <a:ext uri="{FF2B5EF4-FFF2-40B4-BE49-F238E27FC236}">
                <a16:creationId xmlns:a16="http://schemas.microsoft.com/office/drawing/2014/main" id="{CAFA142F-9C81-40DE-8331-CD237D937FAD}"/>
              </a:ext>
            </a:extLst>
          </p:cNvPr>
          <p:cNvSpPr/>
          <p:nvPr/>
        </p:nvSpPr>
        <p:spPr>
          <a:xfrm>
            <a:off x="917521" y="3761817"/>
            <a:ext cx="7505775" cy="1267383"/>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dirty="0">
                <a:solidFill>
                  <a:srgbClr val="000000"/>
                </a:solidFill>
              </a:rPr>
              <a:t>40% consideran que la </a:t>
            </a:r>
          </a:p>
          <a:p>
            <a:pPr lvl="0" algn="ctr">
              <a:lnSpc>
                <a:spcPct val="120000"/>
              </a:lnSpc>
            </a:pPr>
            <a:r>
              <a:rPr lang="es-GT" sz="3600" b="1" dirty="0">
                <a:solidFill>
                  <a:srgbClr val="FF0000"/>
                </a:solidFill>
              </a:rPr>
              <a:t>demencia</a:t>
            </a:r>
            <a:r>
              <a:rPr lang="es-GT" sz="3600" dirty="0">
                <a:solidFill>
                  <a:srgbClr val="000000"/>
                </a:solidFill>
              </a:rPr>
              <a:t> es inevitable</a:t>
            </a:r>
            <a:endParaRPr kumimoji="0" lang="es-GT" sz="3600" b="0" i="0" u="none" strike="noStrike" kern="1200" cap="none" spc="0" normalizeH="0" baseline="0" dirty="0">
              <a:ln>
                <a:noFill/>
              </a:ln>
              <a:solidFill>
                <a:srgbClr val="000000"/>
              </a:solidFill>
              <a:effectLst/>
              <a:uLnTx/>
              <a:uFillTx/>
              <a:latin typeface="Arial"/>
            </a:endParaRPr>
          </a:p>
        </p:txBody>
      </p:sp>
      <p:sp>
        <p:nvSpPr>
          <p:cNvPr id="9" name="Oval 8">
            <a:extLst>
              <a:ext uri="{FF2B5EF4-FFF2-40B4-BE49-F238E27FC236}">
                <a16:creationId xmlns:a16="http://schemas.microsoft.com/office/drawing/2014/main" id="{EDB1BE74-E906-4B29-9C38-CE84CEEDAB31}"/>
              </a:ext>
            </a:extLst>
          </p:cNvPr>
          <p:cNvSpPr/>
          <p:nvPr/>
        </p:nvSpPr>
        <p:spPr>
          <a:xfrm>
            <a:off x="533400" y="33528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10" name="Group 110">
            <a:extLst>
              <a:ext uri="{FF2B5EF4-FFF2-40B4-BE49-F238E27FC236}">
                <a16:creationId xmlns:a16="http://schemas.microsoft.com/office/drawing/2014/main" id="{07D7ACFC-1D29-4A88-903D-AE7F30460FB6}"/>
              </a:ext>
            </a:extLst>
          </p:cNvPr>
          <p:cNvGrpSpPr/>
          <p:nvPr/>
        </p:nvGrpSpPr>
        <p:grpSpPr>
          <a:xfrm>
            <a:off x="710258" y="3523831"/>
            <a:ext cx="432000" cy="432000"/>
            <a:chOff x="3425529" y="4090713"/>
            <a:chExt cx="382862" cy="382862"/>
          </a:xfrm>
          <a:effectLst>
            <a:outerShdw blurRad="63500" sx="102000" sy="102000" algn="ctr" rotWithShape="0">
              <a:prstClr val="black">
                <a:alpha val="40000"/>
              </a:prstClr>
            </a:outerShdw>
          </a:effectLst>
        </p:grpSpPr>
        <p:sp>
          <p:nvSpPr>
            <p:cNvPr id="11" name="Oval 10">
              <a:extLst>
                <a:ext uri="{FF2B5EF4-FFF2-40B4-BE49-F238E27FC236}">
                  <a16:creationId xmlns:a16="http://schemas.microsoft.com/office/drawing/2014/main" id="{5A4FDE9D-E9B0-4664-9D77-5AF6DAAD1986}"/>
                </a:ext>
              </a:extLst>
            </p:cNvPr>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2" name="Rectangle 3115">
              <a:extLst>
                <a:ext uri="{FF2B5EF4-FFF2-40B4-BE49-F238E27FC236}">
                  <a16:creationId xmlns:a16="http://schemas.microsoft.com/office/drawing/2014/main" id="{BFBA042F-14FA-4CD2-8B97-6AA6E298F901}"/>
                </a:ext>
              </a:extLst>
            </p:cNvPr>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262985761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27D6209-6956-46AC-A82D-87DBEE572334}"/>
              </a:ext>
            </a:extLst>
          </p:cNvPr>
          <p:cNvSpPr/>
          <p:nvPr/>
        </p:nvSpPr>
        <p:spPr>
          <a:xfrm>
            <a:off x="-304800" y="0"/>
            <a:ext cx="97536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73644CDF-37F2-42EE-B40A-374B3991F368}"/>
              </a:ext>
            </a:extLst>
          </p:cNvPr>
          <p:cNvPicPr>
            <a:picLocks noChangeAspect="1"/>
          </p:cNvPicPr>
          <p:nvPr/>
        </p:nvPicPr>
        <p:blipFill>
          <a:blip r:embed="rId3"/>
          <a:stretch>
            <a:fillRect/>
          </a:stretch>
        </p:blipFill>
        <p:spPr>
          <a:xfrm>
            <a:off x="1024503" y="0"/>
            <a:ext cx="7094994" cy="6858000"/>
          </a:xfrm>
          <a:prstGeom prst="rect">
            <a:avLst/>
          </a:prstGeom>
        </p:spPr>
      </p:pic>
    </p:spTree>
    <p:extLst>
      <p:ext uri="{BB962C8B-B14F-4D97-AF65-F5344CB8AC3E}">
        <p14:creationId xmlns:p14="http://schemas.microsoft.com/office/powerpoint/2010/main" val="270160057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5" name="Rectangle 2054"/>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1"/>
          </a:solidFill>
          <a:ln>
            <a:noFill/>
          </a:ln>
          <a:effectLst/>
        </p:spPr>
      </p:sp>
      <p:pic>
        <p:nvPicPr>
          <p:cNvPr id="2050" name="Picture 2" descr="Resultado de imagen para yo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614" y="492573"/>
            <a:ext cx="4160663" cy="5880796"/>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AB45A142-4255-493C-8284-5D566C121B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7"/>
            <a:ext cx="3249230"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a:extLst>
              <a:ext uri="{FF2B5EF4-FFF2-40B4-BE49-F238E27FC236}">
                <a16:creationId xmlns:a16="http://schemas.microsoft.com/office/drawing/2014/main" id="{38FB9660-F42F-4313-BBC4-47C007FE484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3344" y="3910267"/>
            <a:ext cx="1940093"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05677" y="914400"/>
            <a:ext cx="27432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endParaRPr lang="en-US" sz="4200" kern="1200" dirty="0">
              <a:solidFill>
                <a:schemeClr val="bg1"/>
              </a:solidFill>
              <a:latin typeface="+mj-lt"/>
              <a:ea typeface="+mj-ea"/>
              <a:cs typeface="+mj-cs"/>
            </a:endParaRPr>
          </a:p>
          <a:p>
            <a:pPr algn="ctr">
              <a:lnSpc>
                <a:spcPct val="90000"/>
              </a:lnSpc>
              <a:spcBef>
                <a:spcPct val="0"/>
              </a:spcBef>
              <a:spcAft>
                <a:spcPts val="600"/>
              </a:spcAft>
            </a:pPr>
            <a:r>
              <a:rPr lang="es-GT" sz="4100" kern="1200" dirty="0">
                <a:solidFill>
                  <a:schemeClr val="bg1"/>
                </a:solidFill>
                <a:latin typeface="+mj-lt"/>
                <a:ea typeface="+mj-ea"/>
                <a:cs typeface="+mj-cs"/>
              </a:rPr>
              <a:t>Aislamiento lleva al miedo</a:t>
            </a:r>
          </a:p>
        </p:txBody>
      </p:sp>
      <p:sp>
        <p:nvSpPr>
          <p:cNvPr id="3" name="TextBox 2">
            <a:extLst>
              <a:ext uri="{FF2B5EF4-FFF2-40B4-BE49-F238E27FC236}">
                <a16:creationId xmlns:a16="http://schemas.microsoft.com/office/drawing/2014/main" id="{CC55CE4C-293F-4993-9509-B55DA5C06161}"/>
              </a:ext>
            </a:extLst>
          </p:cNvPr>
          <p:cNvSpPr txBox="1"/>
          <p:nvPr/>
        </p:nvSpPr>
        <p:spPr>
          <a:xfrm>
            <a:off x="460510" y="5808650"/>
            <a:ext cx="3120890" cy="592150"/>
          </a:xfrm>
          <a:prstGeom prst="rect">
            <a:avLst/>
          </a:prstGeom>
          <a:noFill/>
        </p:spPr>
        <p:txBody>
          <a:bodyPr wrap="square" rtlCol="0">
            <a:spAutoFit/>
          </a:bodyPr>
          <a:lstStyle/>
          <a:p>
            <a:pPr>
              <a:lnSpc>
                <a:spcPct val="120000"/>
              </a:lnSpc>
            </a:pPr>
            <a:r>
              <a:rPr lang="es-GT" sz="1400" dirty="0">
                <a:solidFill>
                  <a:schemeClr val="bg1"/>
                </a:solidFill>
              </a:rPr>
              <a:t>“Nadie puede ayudarme, nadie quiere ayudarme, me da miedo estar solo”</a:t>
            </a:r>
            <a:endParaRPr lang="en-US" sz="1400" dirty="0">
              <a:solidFill>
                <a:schemeClr val="bg1"/>
              </a:solidFill>
            </a:endParaRPr>
          </a:p>
        </p:txBody>
      </p:sp>
    </p:spTree>
    <p:extLst>
      <p:ext uri="{BB962C8B-B14F-4D97-AF65-F5344CB8AC3E}">
        <p14:creationId xmlns:p14="http://schemas.microsoft.com/office/powerpoint/2010/main" val="108478500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9" name="Rectangle 307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1"/>
          </a:solidFill>
          <a:ln>
            <a:noFill/>
          </a:ln>
          <a:effectLst/>
        </p:spPr>
      </p:sp>
      <p:pic>
        <p:nvPicPr>
          <p:cNvPr id="3074" name="Picture 2" descr="Resultado de imagen para yo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614" y="492573"/>
            <a:ext cx="4160663" cy="5880796"/>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AB45A142-4255-493C-8284-5D566C121B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7"/>
            <a:ext cx="3249230"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a:extLst>
              <a:ext uri="{FF2B5EF4-FFF2-40B4-BE49-F238E27FC236}">
                <a16:creationId xmlns:a16="http://schemas.microsoft.com/office/drawing/2014/main" id="{38FB9660-F42F-4313-BBC4-47C007FE484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3344" y="3910267"/>
            <a:ext cx="1940093"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05677" y="914400"/>
            <a:ext cx="27432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endParaRPr lang="en-US" sz="4200" kern="1200" dirty="0">
              <a:solidFill>
                <a:schemeClr val="bg1"/>
              </a:solidFill>
              <a:latin typeface="+mj-lt"/>
              <a:ea typeface="+mj-ea"/>
              <a:cs typeface="+mj-cs"/>
            </a:endParaRPr>
          </a:p>
          <a:p>
            <a:pPr algn="ctr">
              <a:lnSpc>
                <a:spcPct val="90000"/>
              </a:lnSpc>
              <a:spcBef>
                <a:spcPct val="0"/>
              </a:spcBef>
              <a:spcAft>
                <a:spcPts val="600"/>
              </a:spcAft>
            </a:pPr>
            <a:r>
              <a:rPr lang="es-GT" sz="4200" kern="1200" dirty="0">
                <a:solidFill>
                  <a:schemeClr val="bg1"/>
                </a:solidFill>
                <a:latin typeface="+mj-lt"/>
                <a:ea typeface="+mj-ea"/>
                <a:cs typeface="+mj-cs"/>
              </a:rPr>
              <a:t>Miedo lleva a la ansiedad</a:t>
            </a:r>
          </a:p>
        </p:txBody>
      </p:sp>
    </p:spTree>
    <p:extLst>
      <p:ext uri="{BB962C8B-B14F-4D97-AF65-F5344CB8AC3E}">
        <p14:creationId xmlns:p14="http://schemas.microsoft.com/office/powerpoint/2010/main" val="115919594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4102"/>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1"/>
          </a:solidFill>
          <a:ln>
            <a:noFill/>
          </a:ln>
          <a:effectLst/>
        </p:spPr>
      </p:sp>
      <p:pic>
        <p:nvPicPr>
          <p:cNvPr id="4098" name="Picture 2" descr="Resultado de imagen para yo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614" y="492573"/>
            <a:ext cx="4160663" cy="5880796"/>
          </a:xfrm>
          <a:prstGeom prst="rect">
            <a:avLst/>
          </a:prstGeom>
          <a:noFill/>
          <a:extLst>
            <a:ext uri="{909E8E84-426E-40DD-AFC4-6F175D3DCCD1}">
              <a14:hiddenFill xmlns:a14="http://schemas.microsoft.com/office/drawing/2010/main">
                <a:solidFill>
                  <a:srgbClr val="FFFFFF"/>
                </a:solidFill>
              </a14:hiddenFill>
            </a:ext>
          </a:extLst>
        </p:spPr>
      </p:pic>
      <p:sp>
        <p:nvSpPr>
          <p:cNvPr id="73" name="Rectangle 72">
            <a:extLst>
              <a:ext uri="{FF2B5EF4-FFF2-40B4-BE49-F238E27FC236}">
                <a16:creationId xmlns:a16="http://schemas.microsoft.com/office/drawing/2014/main" id="{AB45A142-4255-493C-8284-5D566C121B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7"/>
            <a:ext cx="3249230"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5" name="Straight Connector 74">
            <a:extLst>
              <a:ext uri="{FF2B5EF4-FFF2-40B4-BE49-F238E27FC236}">
                <a16:creationId xmlns:a16="http://schemas.microsoft.com/office/drawing/2014/main" id="{38FB9660-F42F-4313-BBC4-47C007FE484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3344" y="3910267"/>
            <a:ext cx="1940093"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05677" y="914400"/>
            <a:ext cx="2743200" cy="2887579"/>
          </a:xfrm>
          <a:prstGeom prst="rect">
            <a:avLst/>
          </a:prstGeom>
        </p:spPr>
        <p:txBody>
          <a:bodyPr vert="horz" lIns="91440" tIns="45720" rIns="91440" bIns="45720" rtlCol="0" anchor="b">
            <a:normAutofit/>
          </a:bodyPr>
          <a:lstStyle/>
          <a:p>
            <a:pPr algn="ctr">
              <a:lnSpc>
                <a:spcPct val="90000"/>
              </a:lnSpc>
              <a:spcBef>
                <a:spcPct val="0"/>
              </a:spcBef>
              <a:spcAft>
                <a:spcPts val="600"/>
              </a:spcAft>
            </a:pPr>
            <a:endParaRPr lang="en-US" sz="4200" kern="1200" dirty="0">
              <a:solidFill>
                <a:schemeClr val="bg1"/>
              </a:solidFill>
              <a:latin typeface="+mj-lt"/>
              <a:ea typeface="+mj-ea"/>
              <a:cs typeface="+mj-cs"/>
            </a:endParaRPr>
          </a:p>
          <a:p>
            <a:pPr algn="ctr">
              <a:lnSpc>
                <a:spcPct val="90000"/>
              </a:lnSpc>
              <a:spcBef>
                <a:spcPct val="0"/>
              </a:spcBef>
              <a:spcAft>
                <a:spcPts val="600"/>
              </a:spcAft>
            </a:pPr>
            <a:r>
              <a:rPr lang="es-GT" sz="4200" kern="1200" dirty="0">
                <a:solidFill>
                  <a:schemeClr val="bg1"/>
                </a:solidFill>
                <a:latin typeface="+mj-lt"/>
                <a:ea typeface="+mj-ea"/>
                <a:cs typeface="+mj-cs"/>
              </a:rPr>
              <a:t>Ansiedad lleva a depresión</a:t>
            </a:r>
          </a:p>
        </p:txBody>
      </p:sp>
    </p:spTree>
    <p:extLst>
      <p:ext uri="{BB962C8B-B14F-4D97-AF65-F5344CB8AC3E}">
        <p14:creationId xmlns:p14="http://schemas.microsoft.com/office/powerpoint/2010/main" val="329215351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9" name="Rectangle 5128"/>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9144000" cy="6858000"/>
          </a:xfrm>
          <a:prstGeom prst="rect">
            <a:avLst/>
          </a:prstGeom>
          <a:solidFill>
            <a:schemeClr val="bg1"/>
          </a:solidFill>
          <a:ln>
            <a:noFill/>
          </a:ln>
          <a:effectLst/>
        </p:spPr>
      </p:sp>
      <p:pic>
        <p:nvPicPr>
          <p:cNvPr id="5124" name="Picture 4" descr="Resultado de imagen para yod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42614" y="492573"/>
            <a:ext cx="4160663" cy="5880796"/>
          </a:xfrm>
          <a:prstGeom prst="rect">
            <a:avLst/>
          </a:prstGeom>
          <a:noFill/>
          <a:extLst>
            <a:ext uri="{909E8E84-426E-40DD-AFC4-6F175D3DCCD1}">
              <a14:hiddenFill xmlns:a14="http://schemas.microsoft.com/office/drawing/2010/main">
                <a:solidFill>
                  <a:srgbClr val="FFFFFF"/>
                </a:solidFill>
              </a14:hiddenFill>
            </a:ext>
          </a:extLst>
        </p:spPr>
      </p:pic>
      <p:sp>
        <p:nvSpPr>
          <p:cNvPr id="75" name="Rectangle 74">
            <a:extLst>
              <a:ext uri="{FF2B5EF4-FFF2-40B4-BE49-F238E27FC236}">
                <a16:creationId xmlns:a16="http://schemas.microsoft.com/office/drawing/2014/main" id="{AB45A142-4255-493C-8284-5D566C121B10}"/>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252663" y="321177"/>
            <a:ext cx="3249230" cy="6179552"/>
          </a:xfrm>
          <a:prstGeom prst="rect">
            <a:avLst/>
          </a:prstGeom>
          <a:solidFill>
            <a:schemeClr val="tx1">
              <a:lumMod val="75000"/>
              <a:lumOff val="25000"/>
            </a:schemeClr>
          </a:solidFill>
          <a:ln w="127000" cap="sq" cmpd="thinThick">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7" name="Straight Connector 76">
            <a:extLst>
              <a:ext uri="{FF2B5EF4-FFF2-40B4-BE49-F238E27FC236}">
                <a16:creationId xmlns:a16="http://schemas.microsoft.com/office/drawing/2014/main" id="{38FB9660-F42F-4313-BBC4-47C007FE484C}"/>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893344" y="3910267"/>
            <a:ext cx="1940093" cy="0"/>
          </a:xfrm>
          <a:prstGeom prst="line">
            <a:avLst/>
          </a:prstGeom>
          <a:ln w="2222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505677" y="357272"/>
            <a:ext cx="2743200" cy="3552995"/>
          </a:xfrm>
          <a:prstGeom prst="rect">
            <a:avLst/>
          </a:prstGeom>
        </p:spPr>
        <p:txBody>
          <a:bodyPr vert="horz" lIns="91440" tIns="45720" rIns="91440" bIns="45720" rtlCol="0" anchor="b">
            <a:normAutofit fontScale="92500" lnSpcReduction="20000"/>
          </a:bodyPr>
          <a:lstStyle/>
          <a:p>
            <a:pPr algn="ctr">
              <a:lnSpc>
                <a:spcPct val="90000"/>
              </a:lnSpc>
              <a:spcBef>
                <a:spcPct val="0"/>
              </a:spcBef>
              <a:spcAft>
                <a:spcPts val="600"/>
              </a:spcAft>
            </a:pPr>
            <a:endParaRPr lang="en-US" sz="3300" kern="1200" dirty="0">
              <a:solidFill>
                <a:schemeClr val="bg1"/>
              </a:solidFill>
              <a:latin typeface="+mj-lt"/>
              <a:ea typeface="+mj-ea"/>
              <a:cs typeface="+mj-cs"/>
            </a:endParaRPr>
          </a:p>
          <a:p>
            <a:pPr algn="ctr">
              <a:lnSpc>
                <a:spcPct val="130000"/>
              </a:lnSpc>
              <a:spcBef>
                <a:spcPct val="0"/>
              </a:spcBef>
              <a:spcAft>
                <a:spcPts val="600"/>
              </a:spcAft>
            </a:pPr>
            <a:r>
              <a:rPr lang="es-GT" sz="3200" kern="1200" dirty="0">
                <a:solidFill>
                  <a:schemeClr val="bg1"/>
                </a:solidFill>
                <a:latin typeface="+mj-lt"/>
                <a:ea typeface="+mj-ea"/>
                <a:cs typeface="+mj-cs"/>
              </a:rPr>
              <a:t>Depresión lleva a empeoramiento de la enfermedad física</a:t>
            </a:r>
          </a:p>
        </p:txBody>
      </p:sp>
    </p:spTree>
    <p:extLst>
      <p:ext uri="{BB962C8B-B14F-4D97-AF65-F5344CB8AC3E}">
        <p14:creationId xmlns:p14="http://schemas.microsoft.com/office/powerpoint/2010/main" val="35984595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19113" y="1371600"/>
            <a:ext cx="7505775" cy="4191000"/>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40000"/>
              </a:lnSpc>
              <a:defRPr/>
            </a:pPr>
            <a:r>
              <a:rPr lang="en-US" sz="3000" dirty="0"/>
              <a:t>"</a:t>
            </a:r>
            <a:r>
              <a:rPr lang="es-GT" sz="3000" dirty="0"/>
              <a:t>No conozco ningún otro factor en medicina –dieta, tabaquismo, ejercicio, estrés, genética, drogas, cirugía…- que tenga un impacto mayor en nuestra calidad de vida, incidencia de enfermedad o muerte prematura por cualquier causa</a:t>
            </a:r>
            <a:r>
              <a:rPr lang="en-US" sz="3000" dirty="0"/>
              <a:t>."</a:t>
            </a:r>
            <a:endParaRPr kumimoji="0" lang="es-GT" sz="3000" b="0" i="0" u="none" strike="noStrike" kern="1200" cap="none" spc="0" normalizeH="0" baseline="0" noProof="0" dirty="0">
              <a:ln>
                <a:noFill/>
              </a:ln>
              <a:solidFill>
                <a:srgbClr val="000000"/>
              </a:solidFill>
              <a:effectLst/>
              <a:uLnTx/>
              <a:uFillTx/>
              <a:latin typeface="Arial"/>
            </a:endParaRPr>
          </a:p>
        </p:txBody>
      </p:sp>
      <p:sp>
        <p:nvSpPr>
          <p:cNvPr id="8" name="TextBox 7"/>
          <p:cNvSpPr txBox="1"/>
          <p:nvPr/>
        </p:nvSpPr>
        <p:spPr>
          <a:xfrm>
            <a:off x="0" y="5769165"/>
            <a:ext cx="9144000" cy="860235"/>
          </a:xfrm>
          <a:prstGeom prst="rect">
            <a:avLst/>
          </a:prstGeom>
          <a:noFill/>
        </p:spPr>
        <p:txBody>
          <a:bodyPr wrap="square" rtlCol="0">
            <a:spAutoFit/>
          </a:bodyPr>
          <a:lstStyle/>
          <a:p>
            <a:pPr lvl="0" algn="ctr">
              <a:lnSpc>
                <a:spcPct val="130000"/>
              </a:lnSpc>
            </a:pPr>
            <a:r>
              <a:rPr lang="en-US" sz="2000" dirty="0"/>
              <a:t>Dean Ornish </a:t>
            </a:r>
          </a:p>
          <a:p>
            <a:pPr lvl="0" algn="ctr">
              <a:lnSpc>
                <a:spcPct val="130000"/>
              </a:lnSpc>
            </a:pPr>
            <a:r>
              <a:rPr lang="en-US" sz="2000" i="1" dirty="0"/>
              <a:t>Love and Survival: How Good Relationships Can Bring You Health and Well-being</a:t>
            </a:r>
            <a:endParaRPr kumimoji="0" lang="en-US" sz="2000" b="0" i="0" u="none" strike="noStrike" kern="1200" cap="none" spc="0" normalizeH="0" baseline="0" noProof="0" dirty="0">
              <a:ln>
                <a:noFill/>
              </a:ln>
              <a:solidFill>
                <a:srgbClr val="000000"/>
              </a:solidFill>
              <a:effectLst/>
              <a:uLnTx/>
              <a:uFillTx/>
            </a:endParaRPr>
          </a:p>
        </p:txBody>
      </p:sp>
      <p:sp>
        <p:nvSpPr>
          <p:cNvPr id="4" name="Title 1">
            <a:extLst>
              <a:ext uri="{FF2B5EF4-FFF2-40B4-BE49-F238E27FC236}">
                <a16:creationId xmlns:a16="http://schemas.microsoft.com/office/drawing/2014/main" id="{F0617471-F887-4336-836F-D04C1F362A30}"/>
              </a:ext>
            </a:extLst>
          </p:cNvPr>
          <p:cNvSpPr txBox="1">
            <a:spLocks/>
          </p:cNvSpPr>
          <p:nvPr/>
        </p:nvSpPr>
        <p:spPr>
          <a:xfrm>
            <a:off x="457200" y="381000"/>
            <a:ext cx="8229600" cy="860235"/>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GT" sz="3600" b="1" dirty="0">
                <a:solidFill>
                  <a:srgbClr val="FF0000"/>
                </a:solidFill>
              </a:rPr>
              <a:t>Aislamiento</a:t>
            </a:r>
          </a:p>
        </p:txBody>
      </p:sp>
    </p:spTree>
    <p:extLst>
      <p:ext uri="{BB962C8B-B14F-4D97-AF65-F5344CB8AC3E}">
        <p14:creationId xmlns:p14="http://schemas.microsoft.com/office/powerpoint/2010/main" val="348023578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3F8DEB-2B06-4FE6-BA72-3EC3DE6715E8}"/>
              </a:ext>
            </a:extLst>
          </p:cNvPr>
          <p:cNvSpPr>
            <a:spLocks noGrp="1"/>
          </p:cNvSpPr>
          <p:nvPr>
            <p:ph idx="1"/>
          </p:nvPr>
        </p:nvSpPr>
        <p:spPr>
          <a:xfrm>
            <a:off x="457200" y="1143000"/>
            <a:ext cx="8229600" cy="4525963"/>
          </a:xfrm>
        </p:spPr>
        <p:txBody>
          <a:bodyPr>
            <a:normAutofit/>
          </a:bodyPr>
          <a:lstStyle/>
          <a:p>
            <a:pPr>
              <a:lnSpc>
                <a:spcPct val="160000"/>
              </a:lnSpc>
            </a:pPr>
            <a:r>
              <a:rPr lang="es-GT" sz="3600" dirty="0"/>
              <a:t>La obesidad reduce la longevidad en 20%</a:t>
            </a:r>
          </a:p>
          <a:p>
            <a:pPr>
              <a:lnSpc>
                <a:spcPct val="160000"/>
              </a:lnSpc>
            </a:pPr>
            <a:r>
              <a:rPr lang="es-GT" sz="3600" dirty="0"/>
              <a:t>Alcoholismo en 30%</a:t>
            </a:r>
          </a:p>
          <a:p>
            <a:pPr>
              <a:lnSpc>
                <a:spcPct val="160000"/>
              </a:lnSpc>
            </a:pPr>
            <a:r>
              <a:rPr lang="es-GT" sz="3600" dirty="0"/>
              <a:t>Tabaquismo en 50%</a:t>
            </a:r>
          </a:p>
          <a:p>
            <a:pPr marL="0" indent="0">
              <a:lnSpc>
                <a:spcPct val="160000"/>
              </a:lnSpc>
              <a:buNone/>
            </a:pPr>
            <a:endParaRPr lang="en-US" sz="3600" b="1" dirty="0">
              <a:solidFill>
                <a:srgbClr val="E93605"/>
              </a:solidFill>
            </a:endParaRPr>
          </a:p>
        </p:txBody>
      </p:sp>
      <p:sp>
        <p:nvSpPr>
          <p:cNvPr id="4" name="TextBox 3">
            <a:extLst>
              <a:ext uri="{FF2B5EF4-FFF2-40B4-BE49-F238E27FC236}">
                <a16:creationId xmlns:a16="http://schemas.microsoft.com/office/drawing/2014/main" id="{CC9F0A98-EAB3-4B33-8BE8-3955FD6A2237}"/>
              </a:ext>
            </a:extLst>
          </p:cNvPr>
          <p:cNvSpPr txBox="1"/>
          <p:nvPr/>
        </p:nvSpPr>
        <p:spPr>
          <a:xfrm>
            <a:off x="304800" y="6336268"/>
            <a:ext cx="8534400"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Seppäla E, King M. HBR digital article, June 29, 2017. </a:t>
            </a:r>
            <a:r>
              <a:rPr kumimoji="0" lang="es-GT" sz="1800" b="0" i="0" u="none" strike="noStrike" kern="1200" cap="none" spc="0" normalizeH="0" baseline="0" dirty="0">
                <a:ln>
                  <a:noFill/>
                </a:ln>
                <a:solidFill>
                  <a:prstClr val="black"/>
                </a:solidFill>
                <a:effectLst/>
                <a:uLnTx/>
                <a:uFillTx/>
                <a:latin typeface="Calibri"/>
                <a:ea typeface="+mn-ea"/>
                <a:cs typeface="+mn-cs"/>
              </a:rPr>
              <a:t>U de California</a:t>
            </a:r>
          </a:p>
        </p:txBody>
      </p:sp>
    </p:spTree>
    <p:extLst>
      <p:ext uri="{BB962C8B-B14F-4D97-AF65-F5344CB8AC3E}">
        <p14:creationId xmlns:p14="http://schemas.microsoft.com/office/powerpoint/2010/main" val="127611080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83F8DEB-2B06-4FE6-BA72-3EC3DE6715E8}"/>
              </a:ext>
            </a:extLst>
          </p:cNvPr>
          <p:cNvSpPr>
            <a:spLocks noGrp="1"/>
          </p:cNvSpPr>
          <p:nvPr>
            <p:ph idx="1"/>
          </p:nvPr>
        </p:nvSpPr>
        <p:spPr>
          <a:xfrm>
            <a:off x="457200" y="1143000"/>
            <a:ext cx="8229600" cy="4525963"/>
          </a:xfrm>
        </p:spPr>
        <p:txBody>
          <a:bodyPr>
            <a:normAutofit/>
          </a:bodyPr>
          <a:lstStyle/>
          <a:p>
            <a:pPr>
              <a:lnSpc>
                <a:spcPct val="160000"/>
              </a:lnSpc>
            </a:pPr>
            <a:r>
              <a:rPr lang="es-GT" sz="3600" dirty="0"/>
              <a:t>La obesidad reduce la longevidad en 20%</a:t>
            </a:r>
          </a:p>
          <a:p>
            <a:pPr>
              <a:lnSpc>
                <a:spcPct val="160000"/>
              </a:lnSpc>
            </a:pPr>
            <a:r>
              <a:rPr lang="es-GT" sz="3600" dirty="0"/>
              <a:t>Alcoholismo en 30%</a:t>
            </a:r>
          </a:p>
          <a:p>
            <a:pPr>
              <a:lnSpc>
                <a:spcPct val="160000"/>
              </a:lnSpc>
            </a:pPr>
            <a:r>
              <a:rPr lang="es-GT" sz="3600" dirty="0"/>
              <a:t>Tabaquismo en 50%</a:t>
            </a:r>
          </a:p>
          <a:p>
            <a:pPr>
              <a:lnSpc>
                <a:spcPct val="160000"/>
              </a:lnSpc>
            </a:pPr>
            <a:r>
              <a:rPr lang="es-GT" sz="3600" b="1" dirty="0">
                <a:solidFill>
                  <a:srgbClr val="E93605"/>
                </a:solidFill>
              </a:rPr>
              <a:t>¡El aislamiento en 70%!</a:t>
            </a:r>
            <a:endParaRPr lang="en-US" sz="3600" b="1" dirty="0">
              <a:solidFill>
                <a:srgbClr val="E93605"/>
              </a:solidFill>
            </a:endParaRPr>
          </a:p>
        </p:txBody>
      </p:sp>
      <p:sp>
        <p:nvSpPr>
          <p:cNvPr id="4" name="TextBox 3">
            <a:extLst>
              <a:ext uri="{FF2B5EF4-FFF2-40B4-BE49-F238E27FC236}">
                <a16:creationId xmlns:a16="http://schemas.microsoft.com/office/drawing/2014/main" id="{CC9F0A98-EAB3-4B33-8BE8-3955FD6A2237}"/>
              </a:ext>
            </a:extLst>
          </p:cNvPr>
          <p:cNvSpPr txBox="1"/>
          <p:nvPr/>
        </p:nvSpPr>
        <p:spPr>
          <a:xfrm>
            <a:off x="304800" y="6336268"/>
            <a:ext cx="8534400" cy="369332"/>
          </a:xfrm>
          <a:prstGeom prst="rect">
            <a:avLst/>
          </a:prstGeom>
          <a:noFill/>
        </p:spPr>
        <p:txBody>
          <a:bodyPr wrap="square" rtlCol="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Seppäla E, King M. HBR digital article, June 29, 2017</a:t>
            </a:r>
          </a:p>
        </p:txBody>
      </p:sp>
    </p:spTree>
    <p:extLst>
      <p:ext uri="{BB962C8B-B14F-4D97-AF65-F5344CB8AC3E}">
        <p14:creationId xmlns:p14="http://schemas.microsoft.com/office/powerpoint/2010/main" val="150273389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35E535-7F53-406E-836E-93138E596C50}"/>
              </a:ext>
            </a:extLst>
          </p:cNvPr>
          <p:cNvSpPr>
            <a:spLocks noGrp="1"/>
          </p:cNvSpPr>
          <p:nvPr>
            <p:ph type="title"/>
          </p:nvPr>
        </p:nvSpPr>
        <p:spPr/>
        <p:txBody>
          <a:bodyPr/>
          <a:lstStyle/>
          <a:p>
            <a:r>
              <a:rPr lang="es-GT" dirty="0">
                <a:solidFill>
                  <a:srgbClr val="E93605"/>
                </a:solidFill>
              </a:rPr>
              <a:t>Aislamiento como factor de riesgo</a:t>
            </a:r>
            <a:endParaRPr lang="en-US" dirty="0">
              <a:solidFill>
                <a:srgbClr val="E93605"/>
              </a:solidFill>
            </a:endParaRPr>
          </a:p>
        </p:txBody>
      </p:sp>
      <p:sp>
        <p:nvSpPr>
          <p:cNvPr id="3" name="Content Placeholder 2">
            <a:extLst>
              <a:ext uri="{FF2B5EF4-FFF2-40B4-BE49-F238E27FC236}">
                <a16:creationId xmlns:a16="http://schemas.microsoft.com/office/drawing/2014/main" id="{0B6637BA-2A04-41D0-BF7B-3E8564428EB7}"/>
              </a:ext>
            </a:extLst>
          </p:cNvPr>
          <p:cNvSpPr>
            <a:spLocks noGrp="1"/>
          </p:cNvSpPr>
          <p:nvPr>
            <p:ph idx="1"/>
          </p:nvPr>
        </p:nvSpPr>
        <p:spPr>
          <a:xfrm>
            <a:off x="457200" y="1447800"/>
            <a:ext cx="8229600" cy="4525963"/>
          </a:xfrm>
        </p:spPr>
        <p:txBody>
          <a:bodyPr/>
          <a:lstStyle/>
          <a:p>
            <a:pPr algn="just">
              <a:lnSpc>
                <a:spcPct val="130000"/>
              </a:lnSpc>
            </a:pPr>
            <a:r>
              <a:rPr lang="es-GT" sz="3270" dirty="0"/>
              <a:t>Revisión sistemática y metaanálisis: 39,925 récords revisados y 23 publicaciones incluídas</a:t>
            </a:r>
          </a:p>
          <a:p>
            <a:pPr algn="just">
              <a:lnSpc>
                <a:spcPct val="130000"/>
              </a:lnSpc>
            </a:pPr>
            <a:r>
              <a:rPr lang="es-GT" sz="3270" dirty="0"/>
              <a:t>Pobres relaciones sociales aumentaron el riesgo de </a:t>
            </a:r>
            <a:r>
              <a:rPr lang="es-GT" sz="3270" b="1" dirty="0">
                <a:solidFill>
                  <a:srgbClr val="E93605"/>
                </a:solidFill>
              </a:rPr>
              <a:t>enfermedad coronaria en un 29%</a:t>
            </a:r>
          </a:p>
          <a:p>
            <a:pPr algn="just">
              <a:lnSpc>
                <a:spcPct val="130000"/>
              </a:lnSpc>
            </a:pPr>
            <a:r>
              <a:rPr lang="es-GT" sz="3270" dirty="0"/>
              <a:t>Aumento de riesgo de </a:t>
            </a:r>
            <a:r>
              <a:rPr lang="es-GT" sz="3270" b="1" dirty="0">
                <a:solidFill>
                  <a:srgbClr val="E93605"/>
                </a:solidFill>
              </a:rPr>
              <a:t>ACV en 32%</a:t>
            </a:r>
            <a:r>
              <a:rPr lang="es-GT" b="1" dirty="0">
                <a:solidFill>
                  <a:srgbClr val="E93605"/>
                </a:solidFill>
              </a:rPr>
              <a:t>   </a:t>
            </a:r>
            <a:endParaRPr lang="en-US" b="1" dirty="0">
              <a:solidFill>
                <a:srgbClr val="E93605"/>
              </a:solidFill>
            </a:endParaRPr>
          </a:p>
        </p:txBody>
      </p:sp>
      <p:sp>
        <p:nvSpPr>
          <p:cNvPr id="4" name="TextBox 3">
            <a:extLst>
              <a:ext uri="{FF2B5EF4-FFF2-40B4-BE49-F238E27FC236}">
                <a16:creationId xmlns:a16="http://schemas.microsoft.com/office/drawing/2014/main" id="{58991074-FC06-4206-9F1F-9C6BF2A39657}"/>
              </a:ext>
            </a:extLst>
          </p:cNvPr>
          <p:cNvSpPr txBox="1"/>
          <p:nvPr/>
        </p:nvSpPr>
        <p:spPr>
          <a:xfrm>
            <a:off x="152400" y="6400800"/>
            <a:ext cx="7819898" cy="369332"/>
          </a:xfrm>
          <a:prstGeom prst="rect">
            <a:avLst/>
          </a:prstGeom>
          <a:noFill/>
        </p:spPr>
        <p:txBody>
          <a:bodyPr wrap="none" rtlCol="0">
            <a:spAutoFit/>
          </a:bodyPr>
          <a:lstStyle/>
          <a:p>
            <a:r>
              <a:rPr lang="en-US" dirty="0"/>
              <a:t>Valtorta NK, et al. Heart 2016;102:1009–1016. doi:10.1136/heartjnl-2015-308790</a:t>
            </a:r>
          </a:p>
        </p:txBody>
      </p:sp>
    </p:spTree>
    <p:extLst>
      <p:ext uri="{BB962C8B-B14F-4D97-AF65-F5344CB8AC3E}">
        <p14:creationId xmlns:p14="http://schemas.microsoft.com/office/powerpoint/2010/main" val="125721927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0" name="Picture 2" descr="Resultado de imagen para cercanÃ­a">
            <a:extLst>
              <a:ext uri="{FF2B5EF4-FFF2-40B4-BE49-F238E27FC236}">
                <a16:creationId xmlns:a16="http://schemas.microsoft.com/office/drawing/2014/main" id="{B6DB7D7A-A34D-4917-BF19-DF9C01DDCA9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3379" y="1181100"/>
            <a:ext cx="7397243" cy="4495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39353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14017"/>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3600" dirty="0">
                <a:solidFill>
                  <a:srgbClr val="000000"/>
                </a:solidFill>
              </a:rPr>
              <a:t>La discriminación por edad es la </a:t>
            </a:r>
          </a:p>
          <a:p>
            <a:pPr lvl="0" algn="ctr">
              <a:lnSpc>
                <a:spcPct val="120000"/>
              </a:lnSpc>
            </a:pPr>
            <a:r>
              <a:rPr lang="es-GT" sz="3600" dirty="0">
                <a:solidFill>
                  <a:srgbClr val="000000"/>
                </a:solidFill>
              </a:rPr>
              <a:t>forma más común de prejuicio y discriminación en RU y Europa</a:t>
            </a:r>
            <a:endParaRPr kumimoji="0" lang="es-GT" sz="36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9050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076031"/>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7" name="TextBox 6">
            <a:extLst>
              <a:ext uri="{FF2B5EF4-FFF2-40B4-BE49-F238E27FC236}">
                <a16:creationId xmlns:a16="http://schemas.microsoft.com/office/drawing/2014/main" id="{4FA8264B-D548-47E3-AD39-583BFC731023}"/>
              </a:ext>
            </a:extLst>
          </p:cNvPr>
          <p:cNvSpPr txBox="1"/>
          <p:nvPr/>
        </p:nvSpPr>
        <p:spPr>
          <a:xfrm>
            <a:off x="381000" y="6172200"/>
            <a:ext cx="8686800" cy="646331"/>
          </a:xfrm>
          <a:prstGeom prst="rect">
            <a:avLst/>
          </a:prstGeom>
          <a:noFill/>
        </p:spPr>
        <p:txBody>
          <a:bodyPr wrap="square" rtlCol="0">
            <a:spAutoFit/>
          </a:bodyPr>
          <a:lstStyle/>
          <a:p>
            <a:r>
              <a:rPr lang="en-US" dirty="0"/>
              <a:t>That Age Old Question • How attitudes to ageing affect our health and wellbeing. Royal Society for Public Health. </a:t>
            </a:r>
            <a:r>
              <a:rPr lang="es-GT" dirty="0"/>
              <a:t>Accedido 24 de enero 2019</a:t>
            </a:r>
          </a:p>
        </p:txBody>
      </p:sp>
    </p:spTree>
    <p:extLst>
      <p:ext uri="{BB962C8B-B14F-4D97-AF65-F5344CB8AC3E}">
        <p14:creationId xmlns:p14="http://schemas.microsoft.com/office/powerpoint/2010/main" val="216132320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286000"/>
            <a:ext cx="7467600" cy="954107"/>
          </a:xfrm>
          <a:prstGeom prst="rect">
            <a:avLst/>
          </a:prstGeom>
          <a:noFill/>
        </p:spPr>
        <p:txBody>
          <a:bodyPr wrap="square" rtlCol="0">
            <a:spAutoFit/>
          </a:bodyPr>
          <a:lstStyle/>
          <a:p>
            <a:r>
              <a:rPr lang="es-GT" sz="4400" dirty="0">
                <a:latin typeface="Quicksand Book" pitchFamily="18" charset="0"/>
              </a:rPr>
              <a:t>Nutrición</a:t>
            </a:r>
          </a:p>
          <a:p>
            <a:endParaRPr lang="en-US" sz="1200" dirty="0">
              <a:solidFill>
                <a:schemeClr val="tx1">
                  <a:lumMod val="50000"/>
                  <a:lumOff val="50000"/>
                </a:schemeClr>
              </a:solidFill>
              <a:latin typeface="Century Gothic" panose="020B0502020202020204" pitchFamily="34" charset="0"/>
            </a:endParaRPr>
          </a:p>
        </p:txBody>
      </p:sp>
      <p:sp>
        <p:nvSpPr>
          <p:cNvPr id="4" name="Rectangle 3"/>
          <p:cNvSpPr/>
          <p:nvPr/>
        </p:nvSpPr>
        <p:spPr>
          <a:xfrm>
            <a:off x="0" y="44196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latin typeface="Century Gothic" panose="020B0502020202020204" pitchFamily="34" charset="0"/>
              </a:rPr>
              <a:t>5</a:t>
            </a:r>
          </a:p>
        </p:txBody>
      </p:sp>
    </p:spTree>
    <p:custDataLst>
      <p:tags r:id="rId1"/>
    </p:custDataLst>
    <p:extLst>
      <p:ext uri="{BB962C8B-B14F-4D97-AF65-F5344CB8AC3E}">
        <p14:creationId xmlns:p14="http://schemas.microsoft.com/office/powerpoint/2010/main" val="324681448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600" b="1" dirty="0">
                <a:solidFill>
                  <a:srgbClr val="FF0000"/>
                </a:solidFill>
              </a:rPr>
              <a:t>Cambios en la dieta y mortalidad</a:t>
            </a:r>
          </a:p>
        </p:txBody>
      </p:sp>
      <p:sp>
        <p:nvSpPr>
          <p:cNvPr id="3" name="Content Placeholder 2"/>
          <p:cNvSpPr>
            <a:spLocks noGrp="1"/>
          </p:cNvSpPr>
          <p:nvPr>
            <p:ph idx="1"/>
          </p:nvPr>
        </p:nvSpPr>
        <p:spPr>
          <a:xfrm>
            <a:off x="457200" y="1295400"/>
            <a:ext cx="8229600" cy="4525963"/>
          </a:xfrm>
        </p:spPr>
        <p:txBody>
          <a:bodyPr>
            <a:normAutofit fontScale="92500" lnSpcReduction="10000"/>
          </a:bodyPr>
          <a:lstStyle/>
          <a:p>
            <a:pPr algn="just">
              <a:lnSpc>
                <a:spcPct val="140000"/>
              </a:lnSpc>
            </a:pPr>
            <a:r>
              <a:rPr lang="es-GT" dirty="0"/>
              <a:t>47,994 mujeres y 25,745 hombres</a:t>
            </a:r>
          </a:p>
          <a:p>
            <a:pPr algn="just">
              <a:lnSpc>
                <a:spcPct val="140000"/>
              </a:lnSpc>
            </a:pPr>
            <a:r>
              <a:rPr lang="es-GT" dirty="0"/>
              <a:t>Se evaluaron cambios en la calidad de la dieta en los 12 años precedentes (1986–1998)</a:t>
            </a:r>
          </a:p>
          <a:p>
            <a:pPr algn="just">
              <a:lnSpc>
                <a:spcPct val="140000"/>
              </a:lnSpc>
            </a:pPr>
            <a:r>
              <a:rPr lang="es-GT" dirty="0"/>
              <a:t>Los participantes con mejoría en la dieta presentaron las tasas más bajas de mortalidad por cualquier causa</a:t>
            </a:r>
          </a:p>
          <a:p>
            <a:pPr algn="just">
              <a:lnSpc>
                <a:spcPct val="140000"/>
              </a:lnSpc>
            </a:pPr>
            <a:r>
              <a:rPr lang="es-GT" dirty="0"/>
              <a:t>La reducción de riesgo osciló entre 9 y 16%</a:t>
            </a:r>
            <a:endParaRPr lang="es-GT" sz="3100" dirty="0"/>
          </a:p>
        </p:txBody>
      </p:sp>
      <p:sp>
        <p:nvSpPr>
          <p:cNvPr id="4" name="TextBox 3"/>
          <p:cNvSpPr txBox="1"/>
          <p:nvPr/>
        </p:nvSpPr>
        <p:spPr>
          <a:xfrm>
            <a:off x="304800" y="6336268"/>
            <a:ext cx="8534400" cy="369332"/>
          </a:xfrm>
          <a:prstGeom prst="rect">
            <a:avLst/>
          </a:prstGeom>
          <a:noFill/>
        </p:spPr>
        <p:txBody>
          <a:bodyPr wrap="square" rtlCol="0">
            <a:spAutoFit/>
          </a:bodyPr>
          <a:lstStyle/>
          <a:p>
            <a:pPr lvl="0" algn="ctr">
              <a:defRPr/>
            </a:pPr>
            <a:r>
              <a:rPr lang="en-US" dirty="0"/>
              <a:t>N </a:t>
            </a:r>
            <a:r>
              <a:rPr lang="en-US" dirty="0" err="1"/>
              <a:t>Engl</a:t>
            </a:r>
            <a:r>
              <a:rPr lang="en-US" dirty="0"/>
              <a:t> J Med 2017; 377:143-153</a:t>
            </a:r>
            <a:r>
              <a:rPr lang="en-US" dirty="0">
                <a:hlinkClick r:id="rId3"/>
              </a:rPr>
              <a:t>July 13, 2017</a:t>
            </a:r>
            <a:r>
              <a:rPr lang="en-US" dirty="0"/>
              <a:t>DOI: 10.1056/NEJMoa1613502</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8199958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Resultado de imagen para dieta mediterranea">
            <a:extLst>
              <a:ext uri="{FF2B5EF4-FFF2-40B4-BE49-F238E27FC236}">
                <a16:creationId xmlns:a16="http://schemas.microsoft.com/office/drawing/2014/main" id="{9066775E-4F28-42D0-8D5A-9B0F9B96D9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244BCFF-4F42-43C4-BA44-BC09A269B537}"/>
              </a:ext>
            </a:extLst>
          </p:cNvPr>
          <p:cNvSpPr txBox="1"/>
          <p:nvPr/>
        </p:nvSpPr>
        <p:spPr>
          <a:xfrm>
            <a:off x="94413" y="6504801"/>
            <a:ext cx="5010987" cy="276999"/>
          </a:xfrm>
          <a:prstGeom prst="rect">
            <a:avLst/>
          </a:prstGeom>
          <a:noFill/>
        </p:spPr>
        <p:txBody>
          <a:bodyPr wrap="none" rtlCol="0">
            <a:spAutoFit/>
          </a:bodyPr>
          <a:lstStyle/>
          <a:p>
            <a:r>
              <a:rPr lang="es-GT" sz="1200" dirty="0"/>
              <a:t>UNESCO: dieta mediterránea, patrimonio cultural inmaterial de la humanidad</a:t>
            </a:r>
            <a:endParaRPr lang="en-US" sz="1200" dirty="0"/>
          </a:p>
        </p:txBody>
      </p:sp>
    </p:spTree>
    <p:extLst>
      <p:ext uri="{BB962C8B-B14F-4D97-AF65-F5344CB8AC3E}">
        <p14:creationId xmlns:p14="http://schemas.microsoft.com/office/powerpoint/2010/main" val="8868182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2050" name="Picture 2" descr="food brain eat to remember fridge wisdo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9400" y="914400"/>
            <a:ext cx="7585200" cy="4816602"/>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70681" y="5791200"/>
            <a:ext cx="8002639" cy="975395"/>
          </a:xfrm>
          <a:prstGeom prst="rect">
            <a:avLst/>
          </a:prstGeom>
          <a:noFill/>
        </p:spPr>
        <p:txBody>
          <a:bodyPr wrap="none" rtlCol="0">
            <a:spAutoFit/>
          </a:bodyPr>
          <a:lstStyle/>
          <a:p>
            <a:pPr algn="ctr">
              <a:lnSpc>
                <a:spcPct val="130000"/>
              </a:lnSpc>
            </a:pPr>
            <a:r>
              <a:rPr lang="en-US" sz="2300" dirty="0"/>
              <a:t>Mediterránea + DASH = MIND</a:t>
            </a:r>
          </a:p>
          <a:p>
            <a:pPr algn="ctr">
              <a:lnSpc>
                <a:spcPct val="130000"/>
              </a:lnSpc>
            </a:pPr>
            <a:r>
              <a:rPr lang="en-US" sz="2300" dirty="0"/>
              <a:t>(Mediterránea-DASH Intervention for Neurodegenerative Delay)</a:t>
            </a:r>
          </a:p>
        </p:txBody>
      </p:sp>
      <p:sp>
        <p:nvSpPr>
          <p:cNvPr id="4" name="TextBox 3">
            <a:extLst>
              <a:ext uri="{FF2B5EF4-FFF2-40B4-BE49-F238E27FC236}">
                <a16:creationId xmlns:a16="http://schemas.microsoft.com/office/drawing/2014/main" id="{4810F0AE-2843-4998-9F6F-A7A551DBF8FA}"/>
              </a:ext>
            </a:extLst>
          </p:cNvPr>
          <p:cNvSpPr txBox="1"/>
          <p:nvPr/>
        </p:nvSpPr>
        <p:spPr>
          <a:xfrm>
            <a:off x="1703523" y="152400"/>
            <a:ext cx="6066789" cy="515269"/>
          </a:xfrm>
          <a:prstGeom prst="rect">
            <a:avLst/>
          </a:prstGeom>
          <a:noFill/>
        </p:spPr>
        <p:txBody>
          <a:bodyPr wrap="none" rtlCol="0">
            <a:spAutoFit/>
          </a:bodyPr>
          <a:lstStyle/>
          <a:p>
            <a:pPr algn="ctr">
              <a:lnSpc>
                <a:spcPct val="130000"/>
              </a:lnSpc>
            </a:pPr>
            <a:r>
              <a:rPr lang="en-US" sz="2300" dirty="0"/>
              <a:t>DASH (Dietary Approaches to Stop Hypertension)</a:t>
            </a:r>
          </a:p>
        </p:txBody>
      </p:sp>
    </p:spTree>
    <p:extLst>
      <p:ext uri="{BB962C8B-B14F-4D97-AF65-F5344CB8AC3E}">
        <p14:creationId xmlns:p14="http://schemas.microsoft.com/office/powerpoint/2010/main" val="351922418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29B836A-503D-4135-BDEC-636D8F322541}"/>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Resultado de imagen para azÃºcar">
            <a:extLst>
              <a:ext uri="{FF2B5EF4-FFF2-40B4-BE49-F238E27FC236}">
                <a16:creationId xmlns:a16="http://schemas.microsoft.com/office/drawing/2014/main" id="{301A24B1-4522-4A1C-AF01-CB13927C74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0307" y="723900"/>
            <a:ext cx="9624614" cy="541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921799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7500" t="33696" r="45833" b="18874"/>
          <a:stretch/>
        </p:blipFill>
        <p:spPr>
          <a:xfrm>
            <a:off x="-180973" y="0"/>
            <a:ext cx="9429746" cy="7010400"/>
          </a:xfrm>
          <a:prstGeom prst="rect">
            <a:avLst/>
          </a:prstGeom>
        </p:spPr>
      </p:pic>
      <p:sp>
        <p:nvSpPr>
          <p:cNvPr id="3" name="TextBox 2"/>
          <p:cNvSpPr txBox="1"/>
          <p:nvPr/>
        </p:nvSpPr>
        <p:spPr>
          <a:xfrm>
            <a:off x="2439498" y="5638800"/>
            <a:ext cx="4265014" cy="523220"/>
          </a:xfrm>
          <a:prstGeom prst="rect">
            <a:avLst/>
          </a:prstGeom>
          <a:solidFill>
            <a:schemeClr val="accent1">
              <a:lumMod val="20000"/>
              <a:lumOff val="80000"/>
            </a:schemeClr>
          </a:solidFill>
          <a:ln>
            <a:solidFill>
              <a:srgbClr val="002060"/>
            </a:solidFill>
          </a:ln>
        </p:spPr>
        <p:txBody>
          <a:bodyPr wrap="none" rtlCol="0">
            <a:spAutoFit/>
          </a:bodyPr>
          <a:lstStyle/>
          <a:p>
            <a:pPr algn="ctr"/>
            <a:r>
              <a:rPr lang="es-GT" sz="2800" dirty="0"/>
              <a:t>El azúcar es el nuevo tabaco</a:t>
            </a:r>
          </a:p>
        </p:txBody>
      </p:sp>
    </p:spTree>
    <p:extLst>
      <p:ext uri="{BB962C8B-B14F-4D97-AF65-F5344CB8AC3E}">
        <p14:creationId xmlns:p14="http://schemas.microsoft.com/office/powerpoint/2010/main" val="77669732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7500" t="33696" r="45833" b="18874"/>
          <a:stretch/>
        </p:blipFill>
        <p:spPr>
          <a:xfrm>
            <a:off x="-180973" y="0"/>
            <a:ext cx="9429746" cy="7010400"/>
          </a:xfrm>
          <a:prstGeom prst="rect">
            <a:avLst/>
          </a:prstGeom>
        </p:spPr>
      </p:pic>
      <p:sp>
        <p:nvSpPr>
          <p:cNvPr id="3" name="TextBox 2"/>
          <p:cNvSpPr txBox="1"/>
          <p:nvPr/>
        </p:nvSpPr>
        <p:spPr>
          <a:xfrm>
            <a:off x="3177807" y="1076980"/>
            <a:ext cx="2788392" cy="523220"/>
          </a:xfrm>
          <a:prstGeom prst="rect">
            <a:avLst/>
          </a:prstGeom>
          <a:solidFill>
            <a:schemeClr val="accent1">
              <a:lumMod val="20000"/>
              <a:lumOff val="80000"/>
            </a:schemeClr>
          </a:solidFill>
          <a:ln>
            <a:solidFill>
              <a:srgbClr val="002060"/>
            </a:solidFill>
          </a:ln>
        </p:spPr>
        <p:txBody>
          <a:bodyPr wrap="none" rtlCol="0">
            <a:spAutoFit/>
          </a:bodyPr>
          <a:lstStyle/>
          <a:p>
            <a:pPr algn="ctr"/>
            <a:r>
              <a:rPr lang="es-GT" sz="2800" dirty="0"/>
              <a:t>“El nuevo tabaco”</a:t>
            </a:r>
          </a:p>
        </p:txBody>
      </p:sp>
      <p:sp>
        <p:nvSpPr>
          <p:cNvPr id="4" name="TextBox 3">
            <a:extLst>
              <a:ext uri="{FF2B5EF4-FFF2-40B4-BE49-F238E27FC236}">
                <a16:creationId xmlns:a16="http://schemas.microsoft.com/office/drawing/2014/main" id="{80DA5CCC-CEE9-46BC-8DFE-415656D65E29}"/>
              </a:ext>
            </a:extLst>
          </p:cNvPr>
          <p:cNvSpPr txBox="1"/>
          <p:nvPr/>
        </p:nvSpPr>
        <p:spPr>
          <a:xfrm>
            <a:off x="1137059" y="2219980"/>
            <a:ext cx="6867713" cy="1167371"/>
          </a:xfrm>
          <a:prstGeom prst="rect">
            <a:avLst/>
          </a:prstGeom>
          <a:solidFill>
            <a:schemeClr val="accent1">
              <a:lumMod val="20000"/>
              <a:lumOff val="80000"/>
            </a:schemeClr>
          </a:solidFill>
          <a:ln>
            <a:solidFill>
              <a:srgbClr val="002060"/>
            </a:solidFill>
          </a:ln>
        </p:spPr>
        <p:txBody>
          <a:bodyPr wrap="none" rtlCol="0">
            <a:spAutoFit/>
          </a:bodyPr>
          <a:lstStyle/>
          <a:p>
            <a:pPr algn="ctr">
              <a:lnSpc>
                <a:spcPct val="130000"/>
              </a:lnSpc>
            </a:pPr>
            <a:r>
              <a:rPr lang="es-GT" sz="2800" dirty="0"/>
              <a:t>Disminución en consumo, </a:t>
            </a:r>
          </a:p>
          <a:p>
            <a:pPr algn="ctr">
              <a:lnSpc>
                <a:spcPct val="130000"/>
              </a:lnSpc>
            </a:pPr>
            <a:r>
              <a:rPr lang="es-GT" sz="2800" dirty="0"/>
              <a:t>impacto similar a disminución del tabaquismo</a:t>
            </a:r>
          </a:p>
        </p:txBody>
      </p:sp>
      <p:sp>
        <p:nvSpPr>
          <p:cNvPr id="5" name="TextBox 4">
            <a:extLst>
              <a:ext uri="{FF2B5EF4-FFF2-40B4-BE49-F238E27FC236}">
                <a16:creationId xmlns:a16="http://schemas.microsoft.com/office/drawing/2014/main" id="{110C946D-53B0-4AAF-B42F-31CD7B441451}"/>
              </a:ext>
            </a:extLst>
          </p:cNvPr>
          <p:cNvSpPr txBox="1"/>
          <p:nvPr/>
        </p:nvSpPr>
        <p:spPr>
          <a:xfrm>
            <a:off x="807629" y="4038600"/>
            <a:ext cx="7538474" cy="1167371"/>
          </a:xfrm>
          <a:prstGeom prst="rect">
            <a:avLst/>
          </a:prstGeom>
          <a:solidFill>
            <a:schemeClr val="accent1">
              <a:lumMod val="20000"/>
              <a:lumOff val="80000"/>
            </a:schemeClr>
          </a:solidFill>
          <a:ln>
            <a:solidFill>
              <a:srgbClr val="002060"/>
            </a:solidFill>
          </a:ln>
        </p:spPr>
        <p:txBody>
          <a:bodyPr wrap="none" rtlCol="0">
            <a:spAutoFit/>
          </a:bodyPr>
          <a:lstStyle/>
          <a:p>
            <a:pPr algn="ctr">
              <a:lnSpc>
                <a:spcPct val="130000"/>
              </a:lnSpc>
            </a:pPr>
            <a:r>
              <a:rPr lang="es-GT" sz="2800" dirty="0"/>
              <a:t>Aumento de riesgo de cáncer por cada 100 ml/día </a:t>
            </a:r>
          </a:p>
          <a:p>
            <a:pPr algn="ctr">
              <a:lnSpc>
                <a:spcPct val="130000"/>
              </a:lnSpc>
            </a:pPr>
            <a:r>
              <a:rPr lang="es-GT" sz="2800" dirty="0"/>
              <a:t>de bebidas azucaradas (p&lt;0.0001)</a:t>
            </a:r>
          </a:p>
        </p:txBody>
      </p:sp>
      <p:sp>
        <p:nvSpPr>
          <p:cNvPr id="6" name="TextBox 5">
            <a:extLst>
              <a:ext uri="{FF2B5EF4-FFF2-40B4-BE49-F238E27FC236}">
                <a16:creationId xmlns:a16="http://schemas.microsoft.com/office/drawing/2014/main" id="{ECFA9CE3-2209-437E-9D39-E7839DA25A75}"/>
              </a:ext>
            </a:extLst>
          </p:cNvPr>
          <p:cNvSpPr txBox="1"/>
          <p:nvPr/>
        </p:nvSpPr>
        <p:spPr>
          <a:xfrm>
            <a:off x="76200" y="6581001"/>
            <a:ext cx="6324600" cy="276999"/>
          </a:xfrm>
          <a:prstGeom prst="rect">
            <a:avLst/>
          </a:prstGeom>
          <a:noFill/>
        </p:spPr>
        <p:txBody>
          <a:bodyPr wrap="square" rtlCol="0">
            <a:spAutoFit/>
          </a:bodyPr>
          <a:lstStyle/>
          <a:p>
            <a:r>
              <a:rPr lang="en-US" sz="1200" i="1" dirty="0"/>
              <a:t>BMJ </a:t>
            </a:r>
            <a:r>
              <a:rPr lang="en-US" sz="1200" dirty="0"/>
              <a:t>2019;365:l2408 http://dx.doi.org/10.1136/bmj.l2408</a:t>
            </a:r>
          </a:p>
        </p:txBody>
      </p:sp>
    </p:spTree>
    <p:extLst>
      <p:ext uri="{BB962C8B-B14F-4D97-AF65-F5344CB8AC3E}">
        <p14:creationId xmlns:p14="http://schemas.microsoft.com/office/powerpoint/2010/main" val="31737293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7500" t="33696" r="45833" b="18874"/>
          <a:stretch/>
        </p:blipFill>
        <p:spPr>
          <a:xfrm>
            <a:off x="-180973" y="0"/>
            <a:ext cx="9429746" cy="7010400"/>
          </a:xfrm>
          <a:prstGeom prst="rect">
            <a:avLst/>
          </a:prstGeom>
        </p:spPr>
      </p:pic>
      <p:sp>
        <p:nvSpPr>
          <p:cNvPr id="3" name="TextBox 2"/>
          <p:cNvSpPr txBox="1"/>
          <p:nvPr/>
        </p:nvSpPr>
        <p:spPr>
          <a:xfrm>
            <a:off x="759914" y="5486400"/>
            <a:ext cx="7624203" cy="830997"/>
          </a:xfrm>
          <a:prstGeom prst="rect">
            <a:avLst/>
          </a:prstGeom>
          <a:solidFill>
            <a:schemeClr val="accent1">
              <a:lumMod val="20000"/>
              <a:lumOff val="80000"/>
            </a:schemeClr>
          </a:solidFill>
          <a:ln>
            <a:solidFill>
              <a:srgbClr val="002060"/>
            </a:solidFill>
          </a:ln>
        </p:spPr>
        <p:txBody>
          <a:bodyPr wrap="none" rtlCol="0">
            <a:spAutoFit/>
          </a:bodyPr>
          <a:lstStyle/>
          <a:p>
            <a:pPr algn="ctr"/>
            <a:r>
              <a:rPr lang="es-GT" sz="2400" dirty="0"/>
              <a:t>RU: como resultado de la obesidad, la generación actual de </a:t>
            </a:r>
          </a:p>
          <a:p>
            <a:pPr algn="ctr"/>
            <a:r>
              <a:rPr lang="es-GT" sz="2400" dirty="0"/>
              <a:t>padres puede ser la primera que sobreviva a sus hijos</a:t>
            </a:r>
          </a:p>
        </p:txBody>
      </p:sp>
    </p:spTree>
    <p:extLst>
      <p:ext uri="{BB962C8B-B14F-4D97-AF65-F5344CB8AC3E}">
        <p14:creationId xmlns:p14="http://schemas.microsoft.com/office/powerpoint/2010/main" val="41416093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7500" t="33696" r="45833" b="18874"/>
          <a:stretch/>
        </p:blipFill>
        <p:spPr>
          <a:xfrm>
            <a:off x="-180973" y="0"/>
            <a:ext cx="9429746" cy="7010400"/>
          </a:xfrm>
          <a:prstGeom prst="rect">
            <a:avLst/>
          </a:prstGeom>
        </p:spPr>
      </p:pic>
      <p:sp>
        <p:nvSpPr>
          <p:cNvPr id="3" name="TextBox 2"/>
          <p:cNvSpPr txBox="1"/>
          <p:nvPr/>
        </p:nvSpPr>
        <p:spPr>
          <a:xfrm>
            <a:off x="2233361" y="5638800"/>
            <a:ext cx="4677307" cy="584775"/>
          </a:xfrm>
          <a:prstGeom prst="rect">
            <a:avLst/>
          </a:prstGeom>
          <a:solidFill>
            <a:schemeClr val="accent1">
              <a:lumMod val="20000"/>
              <a:lumOff val="80000"/>
            </a:schemeClr>
          </a:solidFill>
          <a:ln>
            <a:solidFill>
              <a:srgbClr val="002060"/>
            </a:solidFill>
          </a:ln>
        </p:spPr>
        <p:txBody>
          <a:bodyPr wrap="none" rtlCol="0">
            <a:spAutoFit/>
          </a:bodyPr>
          <a:lstStyle/>
          <a:p>
            <a:pPr algn="ctr"/>
            <a:r>
              <a:rPr lang="es-GT" sz="3200" dirty="0"/>
              <a:t>El consumo óptimo es cero</a:t>
            </a:r>
          </a:p>
        </p:txBody>
      </p:sp>
      <p:sp>
        <p:nvSpPr>
          <p:cNvPr id="5" name="TextBox 4"/>
          <p:cNvSpPr txBox="1"/>
          <p:nvPr/>
        </p:nvSpPr>
        <p:spPr>
          <a:xfrm>
            <a:off x="6705600" y="6553200"/>
            <a:ext cx="2111475" cy="261610"/>
          </a:xfrm>
          <a:prstGeom prst="rect">
            <a:avLst/>
          </a:prstGeom>
          <a:noFill/>
        </p:spPr>
        <p:txBody>
          <a:bodyPr wrap="none" rtlCol="0">
            <a:spAutoFit/>
          </a:bodyPr>
          <a:lstStyle/>
          <a:p>
            <a:r>
              <a:rPr lang="en-US" sz="1100" dirty="0"/>
              <a:t>Nature. 2012;487:27-29. </a:t>
            </a:r>
            <a:r>
              <a:rPr lang="en-US" sz="1100" u="sng" dirty="0"/>
              <a:t>Abstract</a:t>
            </a:r>
            <a:endParaRPr lang="en-US" dirty="0"/>
          </a:p>
        </p:txBody>
      </p:sp>
    </p:spTree>
    <p:extLst>
      <p:ext uri="{BB962C8B-B14F-4D97-AF65-F5344CB8AC3E}">
        <p14:creationId xmlns:p14="http://schemas.microsoft.com/office/powerpoint/2010/main" val="397518054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7500" t="33696" r="45833" b="18874"/>
          <a:stretch/>
        </p:blipFill>
        <p:spPr>
          <a:xfrm>
            <a:off x="-180973" y="0"/>
            <a:ext cx="9429746" cy="7010400"/>
          </a:xfrm>
          <a:prstGeom prst="rect">
            <a:avLst/>
          </a:prstGeom>
        </p:spPr>
      </p:pic>
      <p:sp>
        <p:nvSpPr>
          <p:cNvPr id="3" name="TextBox 2"/>
          <p:cNvSpPr txBox="1"/>
          <p:nvPr/>
        </p:nvSpPr>
        <p:spPr>
          <a:xfrm>
            <a:off x="76200" y="5029200"/>
            <a:ext cx="8932958" cy="1384995"/>
          </a:xfrm>
          <a:prstGeom prst="rect">
            <a:avLst/>
          </a:prstGeom>
          <a:solidFill>
            <a:schemeClr val="accent1">
              <a:lumMod val="20000"/>
              <a:lumOff val="80000"/>
            </a:schemeClr>
          </a:solidFill>
          <a:ln>
            <a:solidFill>
              <a:srgbClr val="002060"/>
            </a:solidFill>
          </a:ln>
        </p:spPr>
        <p:txBody>
          <a:bodyPr wrap="none" rtlCol="0">
            <a:spAutoFit/>
          </a:bodyPr>
          <a:lstStyle/>
          <a:p>
            <a:pPr algn="ctr"/>
            <a:r>
              <a:rPr lang="es-GT" sz="2800" dirty="0"/>
              <a:t>Casi la mitad del azúcar que consumimos, proviene de </a:t>
            </a:r>
          </a:p>
          <a:p>
            <a:pPr algn="ctr"/>
            <a:r>
              <a:rPr lang="es-GT" sz="2800" dirty="0"/>
              <a:t>alimentos que uno normalmente no asocia con la presencia </a:t>
            </a:r>
          </a:p>
          <a:p>
            <a:pPr algn="ctr"/>
            <a:r>
              <a:rPr lang="es-GT" sz="2800" dirty="0"/>
              <a:t>de azúcar añadida</a:t>
            </a:r>
          </a:p>
        </p:txBody>
      </p:sp>
      <p:sp>
        <p:nvSpPr>
          <p:cNvPr id="4" name="TextBox 3"/>
          <p:cNvSpPr txBox="1"/>
          <p:nvPr/>
        </p:nvSpPr>
        <p:spPr>
          <a:xfrm>
            <a:off x="6705600" y="6553200"/>
            <a:ext cx="2111475" cy="261610"/>
          </a:xfrm>
          <a:prstGeom prst="rect">
            <a:avLst/>
          </a:prstGeom>
          <a:noFill/>
        </p:spPr>
        <p:txBody>
          <a:bodyPr wrap="none" rtlCol="0">
            <a:spAutoFit/>
          </a:bodyPr>
          <a:lstStyle/>
          <a:p>
            <a:r>
              <a:rPr lang="en-US" sz="1100" dirty="0"/>
              <a:t>Nature. 2012;487:27-29. </a:t>
            </a:r>
            <a:r>
              <a:rPr lang="en-US" sz="1100" u="sng" dirty="0"/>
              <a:t>Abstract</a:t>
            </a:r>
            <a:endParaRPr lang="en-US" dirty="0"/>
          </a:p>
        </p:txBody>
      </p:sp>
    </p:spTree>
    <p:extLst>
      <p:ext uri="{BB962C8B-B14F-4D97-AF65-F5344CB8AC3E}">
        <p14:creationId xmlns:p14="http://schemas.microsoft.com/office/powerpoint/2010/main" val="15130436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237817"/>
            <a:ext cx="7505775" cy="2334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lang="es-GT" sz="4000" dirty="0">
                <a:solidFill>
                  <a:srgbClr val="000000"/>
                </a:solidFill>
              </a:rPr>
              <a:t>El respeto y el pensamiento positivo pueden aumentar la vida en 7.5 años</a:t>
            </a:r>
            <a:endParaRPr kumimoji="0" lang="es-GT" sz="40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828800"/>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1999831"/>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7" name="TextBox 6">
            <a:extLst>
              <a:ext uri="{FF2B5EF4-FFF2-40B4-BE49-F238E27FC236}">
                <a16:creationId xmlns:a16="http://schemas.microsoft.com/office/drawing/2014/main" id="{E6E88678-10DF-4AFE-B279-3FB109978ED2}"/>
              </a:ext>
            </a:extLst>
          </p:cNvPr>
          <p:cNvSpPr txBox="1"/>
          <p:nvPr/>
        </p:nvSpPr>
        <p:spPr>
          <a:xfrm>
            <a:off x="381000" y="6172200"/>
            <a:ext cx="8686800" cy="646331"/>
          </a:xfrm>
          <a:prstGeom prst="rect">
            <a:avLst/>
          </a:prstGeom>
          <a:noFill/>
        </p:spPr>
        <p:txBody>
          <a:bodyPr wrap="square" rtlCol="0">
            <a:spAutoFit/>
          </a:bodyPr>
          <a:lstStyle/>
          <a:p>
            <a:r>
              <a:rPr lang="en-US" dirty="0"/>
              <a:t>That Age Old Question • How attitudes to ageing affect our health and wellbeing. Royal Society for Public Health. </a:t>
            </a:r>
            <a:r>
              <a:rPr lang="es-GT" dirty="0"/>
              <a:t>Accedido 24 de enero 2019</a:t>
            </a:r>
          </a:p>
        </p:txBody>
      </p:sp>
    </p:spTree>
    <p:extLst>
      <p:ext uri="{BB962C8B-B14F-4D97-AF65-F5344CB8AC3E}">
        <p14:creationId xmlns:p14="http://schemas.microsoft.com/office/powerpoint/2010/main" val="67773305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Resultado de imagen para Magnesium"/>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44473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8991600" cy="1143000"/>
          </a:xfrm>
        </p:spPr>
        <p:txBody>
          <a:bodyPr>
            <a:normAutofit/>
          </a:bodyPr>
          <a:lstStyle/>
          <a:p>
            <a:r>
              <a:rPr lang="es-GT" sz="3400" b="1" dirty="0">
                <a:solidFill>
                  <a:srgbClr val="FF0000"/>
                </a:solidFill>
              </a:rPr>
              <a:t>El adulto mayor posee un riesgo aumentado</a:t>
            </a:r>
          </a:p>
        </p:txBody>
      </p:sp>
      <p:sp>
        <p:nvSpPr>
          <p:cNvPr id="3" name="Content Placeholder 2"/>
          <p:cNvSpPr>
            <a:spLocks noGrp="1"/>
          </p:cNvSpPr>
          <p:nvPr>
            <p:ph idx="1"/>
          </p:nvPr>
        </p:nvSpPr>
        <p:spPr>
          <a:xfrm>
            <a:off x="457200" y="1219200"/>
            <a:ext cx="8229600" cy="4876800"/>
          </a:xfrm>
        </p:spPr>
        <p:txBody>
          <a:bodyPr>
            <a:normAutofit lnSpcReduction="10000"/>
          </a:bodyPr>
          <a:lstStyle/>
          <a:p>
            <a:pPr algn="just">
              <a:lnSpc>
                <a:spcPct val="140000"/>
              </a:lnSpc>
            </a:pPr>
            <a:r>
              <a:rPr lang="es-GT" dirty="0"/>
              <a:t>Disminución de ingesta diaria</a:t>
            </a:r>
          </a:p>
          <a:p>
            <a:pPr algn="just">
              <a:lnSpc>
                <a:spcPct val="140000"/>
              </a:lnSpc>
            </a:pPr>
            <a:r>
              <a:rPr lang="es-GT" dirty="0"/>
              <a:t>Disminución de absorción intestinal</a:t>
            </a:r>
          </a:p>
          <a:p>
            <a:pPr algn="just">
              <a:lnSpc>
                <a:spcPct val="140000"/>
              </a:lnSpc>
            </a:pPr>
            <a:r>
              <a:rPr lang="es-GT" dirty="0"/>
              <a:t>Aumento de excreción renal</a:t>
            </a:r>
          </a:p>
          <a:p>
            <a:pPr algn="just">
              <a:lnSpc>
                <a:spcPct val="140000"/>
              </a:lnSpc>
            </a:pPr>
            <a:r>
              <a:rPr lang="es-GT" dirty="0"/>
              <a:t>Más posibilidad de enfermedades crónicas y de toma de medicamentos que alteran el estado del magnesio (antibióticos, diuréticos y antiácidos)</a:t>
            </a:r>
            <a:endParaRPr lang="es-GT" sz="3100" dirty="0"/>
          </a:p>
        </p:txBody>
      </p:sp>
      <p:sp>
        <p:nvSpPr>
          <p:cNvPr id="4" name="TextBox 3"/>
          <p:cNvSpPr txBox="1"/>
          <p:nvPr/>
        </p:nvSpPr>
        <p:spPr>
          <a:xfrm>
            <a:off x="304800" y="6336268"/>
            <a:ext cx="8534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Magnesium,</a:t>
            </a:r>
            <a:r>
              <a:rPr kumimoji="0" lang="en-US" sz="1800" b="1"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Fact Sheet for Health Professionals, NIH Office of Dietary Supplements</a:t>
            </a:r>
          </a:p>
        </p:txBody>
      </p:sp>
    </p:spTree>
    <p:extLst>
      <p:ext uri="{BB962C8B-B14F-4D97-AF65-F5344CB8AC3E}">
        <p14:creationId xmlns:p14="http://schemas.microsoft.com/office/powerpoint/2010/main" val="132544467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400" b="1" dirty="0">
                <a:solidFill>
                  <a:srgbClr val="FF0000"/>
                </a:solidFill>
              </a:rPr>
              <a:t>Grupos en riesgo de deficiencia de magnesio</a:t>
            </a: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40000"/>
              </a:lnSpc>
            </a:pPr>
            <a:r>
              <a:rPr lang="es-GT" dirty="0"/>
              <a:t>Personas con enfermedades gastrointestinales</a:t>
            </a:r>
          </a:p>
          <a:p>
            <a:pPr algn="just">
              <a:lnSpc>
                <a:spcPct val="140000"/>
              </a:lnSpc>
            </a:pPr>
            <a:r>
              <a:rPr lang="es-GT" dirty="0"/>
              <a:t>Personas con diabetes tipo 2</a:t>
            </a:r>
          </a:p>
          <a:p>
            <a:pPr algn="just">
              <a:lnSpc>
                <a:spcPct val="140000"/>
              </a:lnSpc>
            </a:pPr>
            <a:r>
              <a:rPr lang="es-GT" dirty="0"/>
              <a:t>Personas con dependencia al alcohol</a:t>
            </a:r>
            <a:endParaRPr lang="es-GT" sz="3100" dirty="0"/>
          </a:p>
        </p:txBody>
      </p:sp>
      <p:sp>
        <p:nvSpPr>
          <p:cNvPr id="4" name="TextBox 3"/>
          <p:cNvSpPr txBox="1"/>
          <p:nvPr/>
        </p:nvSpPr>
        <p:spPr>
          <a:xfrm>
            <a:off x="304800" y="6336268"/>
            <a:ext cx="8534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Magnesium,</a:t>
            </a:r>
            <a:r>
              <a:rPr kumimoji="0" lang="en-US" sz="1800" b="1"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Fact Sheet for Health Professionals, NIH Office of Dietary Supplements</a:t>
            </a:r>
          </a:p>
        </p:txBody>
      </p:sp>
    </p:spTree>
    <p:extLst>
      <p:ext uri="{BB962C8B-B14F-4D97-AF65-F5344CB8AC3E}">
        <p14:creationId xmlns:p14="http://schemas.microsoft.com/office/powerpoint/2010/main" val="246658737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400" b="1" dirty="0">
                <a:solidFill>
                  <a:srgbClr val="FF0000"/>
                </a:solidFill>
              </a:rPr>
              <a:t>Cuatro enfermedades y magnesio</a:t>
            </a: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40000"/>
              </a:lnSpc>
            </a:pPr>
            <a:r>
              <a:rPr lang="es-GT" dirty="0"/>
              <a:t>Hipertensión y enfermedad cardiovascular</a:t>
            </a:r>
          </a:p>
          <a:p>
            <a:pPr algn="just">
              <a:lnSpc>
                <a:spcPct val="140000"/>
              </a:lnSpc>
            </a:pPr>
            <a:r>
              <a:rPr lang="es-GT" dirty="0"/>
              <a:t>Diabetes tipo 2</a:t>
            </a:r>
          </a:p>
          <a:p>
            <a:pPr algn="just">
              <a:lnSpc>
                <a:spcPct val="140000"/>
              </a:lnSpc>
            </a:pPr>
            <a:r>
              <a:rPr lang="es-GT" dirty="0"/>
              <a:t>Osteoporosis</a:t>
            </a:r>
          </a:p>
          <a:p>
            <a:pPr algn="just">
              <a:lnSpc>
                <a:spcPct val="140000"/>
              </a:lnSpc>
            </a:pPr>
            <a:r>
              <a:rPr lang="es-GT" dirty="0"/>
              <a:t>Migraña</a:t>
            </a:r>
          </a:p>
          <a:p>
            <a:pPr algn="just">
              <a:lnSpc>
                <a:spcPct val="140000"/>
              </a:lnSpc>
            </a:pPr>
            <a:r>
              <a:rPr lang="es-GT" dirty="0">
                <a:solidFill>
                  <a:schemeClr val="bg1">
                    <a:lumMod val="65000"/>
                  </a:schemeClr>
                </a:solidFill>
              </a:rPr>
              <a:t>Adicionalmente, involucrado en la salud del tejido tendinoso y muscular</a:t>
            </a:r>
          </a:p>
        </p:txBody>
      </p:sp>
      <p:sp>
        <p:nvSpPr>
          <p:cNvPr id="4" name="TextBox 3"/>
          <p:cNvSpPr txBox="1"/>
          <p:nvPr/>
        </p:nvSpPr>
        <p:spPr>
          <a:xfrm>
            <a:off x="304800" y="6336268"/>
            <a:ext cx="85344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a:ea typeface="+mn-ea"/>
                <a:cs typeface="+mn-cs"/>
              </a:rPr>
              <a:t>Magnesium,</a:t>
            </a:r>
            <a:r>
              <a:rPr kumimoji="0" lang="en-US" sz="1800" b="1" i="0" u="none" strike="noStrike" kern="1200" cap="none" spc="0" normalizeH="0" baseline="0" noProof="0" dirty="0">
                <a:ln>
                  <a:noFill/>
                </a:ln>
                <a:solidFill>
                  <a:prstClr val="black"/>
                </a:solidFill>
                <a:effectLst/>
                <a:uLnTx/>
                <a:uFillTx/>
                <a:latin typeface="Calibri"/>
                <a:ea typeface="+mn-ea"/>
                <a:cs typeface="+mn-cs"/>
              </a:rPr>
              <a:t> </a:t>
            </a:r>
            <a:r>
              <a:rPr kumimoji="0" lang="en-US" sz="1800" b="0" i="0" u="none" strike="noStrike" kern="1200" cap="none" spc="0" normalizeH="0" baseline="0" noProof="0" dirty="0">
                <a:ln>
                  <a:noFill/>
                </a:ln>
                <a:solidFill>
                  <a:prstClr val="black"/>
                </a:solidFill>
                <a:effectLst/>
                <a:uLnTx/>
                <a:uFillTx/>
                <a:latin typeface="Calibri"/>
                <a:ea typeface="+mn-ea"/>
                <a:cs typeface="+mn-cs"/>
              </a:rPr>
              <a:t>Fact Sheet for Health Professionals, NIH Office of Dietary Supplements</a:t>
            </a:r>
          </a:p>
        </p:txBody>
      </p:sp>
    </p:spTree>
    <p:extLst>
      <p:ext uri="{BB962C8B-B14F-4D97-AF65-F5344CB8AC3E}">
        <p14:creationId xmlns:p14="http://schemas.microsoft.com/office/powerpoint/2010/main" val="89968977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achilles tendon rupture">
            <a:extLst>
              <a:ext uri="{FF2B5EF4-FFF2-40B4-BE49-F238E27FC236}">
                <a16:creationId xmlns:a16="http://schemas.microsoft.com/office/drawing/2014/main" id="{187BB938-EEF1-4A40-89C2-98AEB9F09C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7900" y="1295399"/>
            <a:ext cx="4648201" cy="4648201"/>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75A68DA-CF92-446E-A51A-C81334AD7DF4}"/>
              </a:ext>
            </a:extLst>
          </p:cNvPr>
          <p:cNvSpPr txBox="1">
            <a:spLocks/>
          </p:cNvSpPr>
          <p:nvPr/>
        </p:nvSpPr>
        <p:spPr bwMode="auto">
          <a:xfrm>
            <a:off x="341268" y="134938"/>
            <a:ext cx="8496300" cy="1008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600" b="1" kern="1200">
                <a:solidFill>
                  <a:schemeClr val="tx1"/>
                </a:solidFill>
                <a:latin typeface="+mj-lt"/>
                <a:ea typeface="+mj-ea"/>
                <a:cs typeface="+mj-cs"/>
              </a:defRPr>
            </a:lvl1pPr>
            <a:lvl2pPr algn="l" rtl="0" eaLnBrk="1" fontAlgn="base" hangingPunct="1">
              <a:spcBef>
                <a:spcPct val="0"/>
              </a:spcBef>
              <a:spcAft>
                <a:spcPct val="0"/>
              </a:spcAft>
              <a:defRPr sz="2600" b="1">
                <a:solidFill>
                  <a:schemeClr val="tx1"/>
                </a:solidFill>
                <a:latin typeface="Arial" pitchFamily="34" charset="0"/>
              </a:defRPr>
            </a:lvl2pPr>
            <a:lvl3pPr algn="l" rtl="0" eaLnBrk="1" fontAlgn="base" hangingPunct="1">
              <a:spcBef>
                <a:spcPct val="0"/>
              </a:spcBef>
              <a:spcAft>
                <a:spcPct val="0"/>
              </a:spcAft>
              <a:defRPr sz="2600" b="1">
                <a:solidFill>
                  <a:schemeClr val="tx1"/>
                </a:solidFill>
                <a:latin typeface="Arial" pitchFamily="34" charset="0"/>
              </a:defRPr>
            </a:lvl3pPr>
            <a:lvl4pPr algn="l" rtl="0" eaLnBrk="1" fontAlgn="base" hangingPunct="1">
              <a:spcBef>
                <a:spcPct val="0"/>
              </a:spcBef>
              <a:spcAft>
                <a:spcPct val="0"/>
              </a:spcAft>
              <a:defRPr sz="2600" b="1">
                <a:solidFill>
                  <a:schemeClr val="tx1"/>
                </a:solidFill>
                <a:latin typeface="Arial" pitchFamily="34" charset="0"/>
              </a:defRPr>
            </a:lvl4pPr>
            <a:lvl5pPr algn="l" rtl="0" eaLnBrk="1" fontAlgn="base" hangingPunct="1">
              <a:spcBef>
                <a:spcPct val="0"/>
              </a:spcBef>
              <a:spcAft>
                <a:spcPct val="0"/>
              </a:spcAft>
              <a:defRPr sz="2600" b="1">
                <a:solidFill>
                  <a:schemeClr val="tx1"/>
                </a:solidFill>
                <a:latin typeface="Arial" pitchFamily="34" charset="0"/>
              </a:defRPr>
            </a:lvl5pPr>
            <a:lvl6pPr marL="457200" algn="l" rtl="0" eaLnBrk="1" fontAlgn="base" hangingPunct="1">
              <a:spcBef>
                <a:spcPct val="0"/>
              </a:spcBef>
              <a:spcAft>
                <a:spcPct val="0"/>
              </a:spcAft>
              <a:defRPr sz="2600" b="1">
                <a:solidFill>
                  <a:schemeClr val="tx1"/>
                </a:solidFill>
                <a:latin typeface="Arial" pitchFamily="34" charset="0"/>
              </a:defRPr>
            </a:lvl6pPr>
            <a:lvl7pPr marL="914400" algn="l" rtl="0" eaLnBrk="1" fontAlgn="base" hangingPunct="1">
              <a:spcBef>
                <a:spcPct val="0"/>
              </a:spcBef>
              <a:spcAft>
                <a:spcPct val="0"/>
              </a:spcAft>
              <a:defRPr sz="2600" b="1">
                <a:solidFill>
                  <a:schemeClr val="tx1"/>
                </a:solidFill>
                <a:latin typeface="Arial" pitchFamily="34" charset="0"/>
              </a:defRPr>
            </a:lvl7pPr>
            <a:lvl8pPr marL="1371600" algn="l" rtl="0" eaLnBrk="1" fontAlgn="base" hangingPunct="1">
              <a:spcBef>
                <a:spcPct val="0"/>
              </a:spcBef>
              <a:spcAft>
                <a:spcPct val="0"/>
              </a:spcAft>
              <a:defRPr sz="2600" b="1">
                <a:solidFill>
                  <a:schemeClr val="tx1"/>
                </a:solidFill>
                <a:latin typeface="Arial" pitchFamily="34" charset="0"/>
              </a:defRPr>
            </a:lvl8pPr>
            <a:lvl9pPr marL="1828800" algn="l" rtl="0" eaLnBrk="1" fontAlgn="base" hangingPunct="1">
              <a:spcBef>
                <a:spcPct val="0"/>
              </a:spcBef>
              <a:spcAft>
                <a:spcPct val="0"/>
              </a:spcAft>
              <a:defRPr sz="2600" b="1">
                <a:solidFill>
                  <a:schemeClr val="tx1"/>
                </a:solidFill>
                <a:latin typeface="Arial" pitchFamily="34"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s-GT" sz="2600" b="0" i="0" u="none" strike="noStrike" kern="1200" cap="none" spc="0" normalizeH="0" baseline="0" noProof="0" dirty="0">
                <a:ln>
                  <a:noFill/>
                </a:ln>
                <a:solidFill>
                  <a:srgbClr val="16263A"/>
                </a:solidFill>
                <a:effectLst/>
                <a:uLnTx/>
                <a:uFillTx/>
                <a:latin typeface="Arial"/>
                <a:ea typeface="+mj-ea"/>
                <a:cs typeface="+mj-cs"/>
              </a:rPr>
              <a:t>2-6% de las rupturas de Aquiles, </a:t>
            </a:r>
          </a:p>
          <a:p>
            <a:pPr marL="0" marR="0" lvl="0" indent="0" algn="ctr" defTabSz="914400" rtl="0" eaLnBrk="1" fontAlgn="base" latinLnBrk="0" hangingPunct="1">
              <a:lnSpc>
                <a:spcPct val="110000"/>
              </a:lnSpc>
              <a:spcBef>
                <a:spcPct val="0"/>
              </a:spcBef>
              <a:spcAft>
                <a:spcPct val="0"/>
              </a:spcAft>
              <a:buClrTx/>
              <a:buSzTx/>
              <a:buFontTx/>
              <a:buNone/>
              <a:tabLst/>
              <a:defRPr/>
            </a:pPr>
            <a:r>
              <a:rPr kumimoji="0" lang="es-GT" sz="2600" b="0" i="0" u="none" strike="noStrike" kern="1200" cap="none" spc="0" normalizeH="0" baseline="0" noProof="0" dirty="0">
                <a:ln>
                  <a:noFill/>
                </a:ln>
                <a:solidFill>
                  <a:srgbClr val="16263A"/>
                </a:solidFill>
                <a:effectLst/>
                <a:uLnTx/>
                <a:uFillTx/>
                <a:latin typeface="Arial"/>
                <a:ea typeface="+mj-ea"/>
                <a:cs typeface="+mj-cs"/>
              </a:rPr>
              <a:t>en &gt;60 años, se atribuyen a quinolonas</a:t>
            </a:r>
            <a:endParaRPr kumimoji="0" lang="es-GT" sz="2600" b="0" i="0" u="none" strike="noStrike" kern="1200" cap="none" spc="0" normalizeH="0" baseline="30000" noProof="0" dirty="0">
              <a:ln>
                <a:noFill/>
              </a:ln>
              <a:solidFill>
                <a:srgbClr val="16263A"/>
              </a:solidFill>
              <a:effectLst/>
              <a:uLnTx/>
              <a:uFillTx/>
              <a:latin typeface="Arial"/>
              <a:ea typeface="+mj-ea"/>
              <a:cs typeface="+mj-cs"/>
            </a:endParaRPr>
          </a:p>
        </p:txBody>
      </p:sp>
      <p:sp>
        <p:nvSpPr>
          <p:cNvPr id="5" name="Title 1">
            <a:extLst>
              <a:ext uri="{FF2B5EF4-FFF2-40B4-BE49-F238E27FC236}">
                <a16:creationId xmlns:a16="http://schemas.microsoft.com/office/drawing/2014/main" id="{8B274967-159D-4AB7-BC6A-E476C165B685}"/>
              </a:ext>
            </a:extLst>
          </p:cNvPr>
          <p:cNvSpPr txBox="1">
            <a:spLocks/>
          </p:cNvSpPr>
          <p:nvPr/>
        </p:nvSpPr>
        <p:spPr bwMode="auto">
          <a:xfrm>
            <a:off x="342900" y="5316538"/>
            <a:ext cx="8496300" cy="1008062"/>
          </a:xfrm>
          <a:prstGeom prst="rect">
            <a:avLst/>
          </a:prstGeom>
          <a:solidFill>
            <a:schemeClr val="bg1"/>
          </a:solidFill>
          <a:ln>
            <a:noFill/>
          </a:ln>
          <a:extLst/>
        </p:spPr>
        <p:txBody>
          <a:bodyPr vert="horz" wrap="square" lIns="0" tIns="0" rIns="0" bIns="0" numCol="1" anchor="ctr" anchorCtr="0" compatLnSpc="1">
            <a:prstTxWarp prst="textNoShape">
              <a:avLst/>
            </a:prstTxWarp>
          </a:bodyPr>
          <a:lstStyle>
            <a:lvl1pPr algn="l" rtl="0" eaLnBrk="1" fontAlgn="base" hangingPunct="1">
              <a:spcBef>
                <a:spcPct val="0"/>
              </a:spcBef>
              <a:spcAft>
                <a:spcPct val="0"/>
              </a:spcAft>
              <a:defRPr sz="2600" b="1" kern="1200">
                <a:solidFill>
                  <a:schemeClr val="tx1"/>
                </a:solidFill>
                <a:latin typeface="+mj-lt"/>
                <a:ea typeface="+mj-ea"/>
                <a:cs typeface="+mj-cs"/>
              </a:defRPr>
            </a:lvl1pPr>
            <a:lvl2pPr algn="l" rtl="0" eaLnBrk="1" fontAlgn="base" hangingPunct="1">
              <a:spcBef>
                <a:spcPct val="0"/>
              </a:spcBef>
              <a:spcAft>
                <a:spcPct val="0"/>
              </a:spcAft>
              <a:defRPr sz="2600" b="1">
                <a:solidFill>
                  <a:schemeClr val="tx1"/>
                </a:solidFill>
                <a:latin typeface="Arial" pitchFamily="34" charset="0"/>
              </a:defRPr>
            </a:lvl2pPr>
            <a:lvl3pPr algn="l" rtl="0" eaLnBrk="1" fontAlgn="base" hangingPunct="1">
              <a:spcBef>
                <a:spcPct val="0"/>
              </a:spcBef>
              <a:spcAft>
                <a:spcPct val="0"/>
              </a:spcAft>
              <a:defRPr sz="2600" b="1">
                <a:solidFill>
                  <a:schemeClr val="tx1"/>
                </a:solidFill>
                <a:latin typeface="Arial" pitchFamily="34" charset="0"/>
              </a:defRPr>
            </a:lvl3pPr>
            <a:lvl4pPr algn="l" rtl="0" eaLnBrk="1" fontAlgn="base" hangingPunct="1">
              <a:spcBef>
                <a:spcPct val="0"/>
              </a:spcBef>
              <a:spcAft>
                <a:spcPct val="0"/>
              </a:spcAft>
              <a:defRPr sz="2600" b="1">
                <a:solidFill>
                  <a:schemeClr val="tx1"/>
                </a:solidFill>
                <a:latin typeface="Arial" pitchFamily="34" charset="0"/>
              </a:defRPr>
            </a:lvl4pPr>
            <a:lvl5pPr algn="l" rtl="0" eaLnBrk="1" fontAlgn="base" hangingPunct="1">
              <a:spcBef>
                <a:spcPct val="0"/>
              </a:spcBef>
              <a:spcAft>
                <a:spcPct val="0"/>
              </a:spcAft>
              <a:defRPr sz="2600" b="1">
                <a:solidFill>
                  <a:schemeClr val="tx1"/>
                </a:solidFill>
                <a:latin typeface="Arial" pitchFamily="34" charset="0"/>
              </a:defRPr>
            </a:lvl5pPr>
            <a:lvl6pPr marL="457200" algn="l" rtl="0" eaLnBrk="1" fontAlgn="base" hangingPunct="1">
              <a:spcBef>
                <a:spcPct val="0"/>
              </a:spcBef>
              <a:spcAft>
                <a:spcPct val="0"/>
              </a:spcAft>
              <a:defRPr sz="2600" b="1">
                <a:solidFill>
                  <a:schemeClr val="tx1"/>
                </a:solidFill>
                <a:latin typeface="Arial" pitchFamily="34" charset="0"/>
              </a:defRPr>
            </a:lvl6pPr>
            <a:lvl7pPr marL="914400" algn="l" rtl="0" eaLnBrk="1" fontAlgn="base" hangingPunct="1">
              <a:spcBef>
                <a:spcPct val="0"/>
              </a:spcBef>
              <a:spcAft>
                <a:spcPct val="0"/>
              </a:spcAft>
              <a:defRPr sz="2600" b="1">
                <a:solidFill>
                  <a:schemeClr val="tx1"/>
                </a:solidFill>
                <a:latin typeface="Arial" pitchFamily="34" charset="0"/>
              </a:defRPr>
            </a:lvl7pPr>
            <a:lvl8pPr marL="1371600" algn="l" rtl="0" eaLnBrk="1" fontAlgn="base" hangingPunct="1">
              <a:spcBef>
                <a:spcPct val="0"/>
              </a:spcBef>
              <a:spcAft>
                <a:spcPct val="0"/>
              </a:spcAft>
              <a:defRPr sz="2600" b="1">
                <a:solidFill>
                  <a:schemeClr val="tx1"/>
                </a:solidFill>
                <a:latin typeface="Arial" pitchFamily="34" charset="0"/>
              </a:defRPr>
            </a:lvl8pPr>
            <a:lvl9pPr marL="1828800" algn="l" rtl="0" eaLnBrk="1" fontAlgn="base" hangingPunct="1">
              <a:spcBef>
                <a:spcPct val="0"/>
              </a:spcBef>
              <a:spcAft>
                <a:spcPct val="0"/>
              </a:spcAft>
              <a:defRPr sz="2600" b="1">
                <a:solidFill>
                  <a:schemeClr val="tx1"/>
                </a:solidFill>
                <a:latin typeface="Arial" pitchFamily="34" charset="0"/>
              </a:defRPr>
            </a:lvl9pPr>
          </a:lstStyle>
          <a:p>
            <a:pPr marL="0" marR="0" lvl="0" indent="0" algn="ctr" defTabSz="914400" rtl="0" eaLnBrk="1" fontAlgn="base" latinLnBrk="0" hangingPunct="1">
              <a:lnSpc>
                <a:spcPct val="110000"/>
              </a:lnSpc>
              <a:spcBef>
                <a:spcPct val="0"/>
              </a:spcBef>
              <a:spcAft>
                <a:spcPct val="0"/>
              </a:spcAft>
              <a:buClrTx/>
              <a:buSzTx/>
              <a:buFontTx/>
              <a:buNone/>
              <a:tabLst/>
              <a:defRPr/>
            </a:pPr>
            <a:r>
              <a:rPr kumimoji="0" lang="es-GT" sz="2600" b="0" i="0" u="none" strike="noStrike" kern="1200" cap="none" spc="0" normalizeH="0" baseline="0" noProof="0" dirty="0">
                <a:ln>
                  <a:noFill/>
                </a:ln>
                <a:solidFill>
                  <a:srgbClr val="16263A"/>
                </a:solidFill>
                <a:effectLst/>
                <a:uLnTx/>
                <a:uFillTx/>
                <a:latin typeface="Arial"/>
                <a:ea typeface="+mj-ea"/>
                <a:cs typeface="+mj-cs"/>
              </a:rPr>
              <a:t>Mecanismo: quelación de Mg en condrocito</a:t>
            </a:r>
            <a:endParaRPr kumimoji="0" lang="es-GT" sz="2600" b="0" i="0" u="none" strike="noStrike" kern="1200" cap="none" spc="0" normalizeH="0" baseline="30000" noProof="0" dirty="0">
              <a:ln>
                <a:noFill/>
              </a:ln>
              <a:solidFill>
                <a:srgbClr val="16263A"/>
              </a:solidFill>
              <a:effectLst/>
              <a:uLnTx/>
              <a:uFillTx/>
              <a:latin typeface="Arial"/>
              <a:ea typeface="+mj-ea"/>
              <a:cs typeface="+mj-cs"/>
            </a:endParaRPr>
          </a:p>
        </p:txBody>
      </p:sp>
      <p:sp>
        <p:nvSpPr>
          <p:cNvPr id="6" name="Footer Placeholder 4">
            <a:extLst>
              <a:ext uri="{FF2B5EF4-FFF2-40B4-BE49-F238E27FC236}">
                <a16:creationId xmlns:a16="http://schemas.microsoft.com/office/drawing/2014/main" id="{4BA6AC0E-7192-4F3F-B3A9-E7A1F9B78D66}"/>
              </a:ext>
            </a:extLst>
          </p:cNvPr>
          <p:cNvSpPr txBox="1">
            <a:spLocks/>
          </p:cNvSpPr>
          <p:nvPr/>
        </p:nvSpPr>
        <p:spPr>
          <a:xfrm>
            <a:off x="751640" y="6367661"/>
            <a:ext cx="8544760" cy="369332"/>
          </a:xfrm>
          <a:prstGeom prst="rect">
            <a:avLst/>
          </a:prstGeom>
        </p:spPr>
        <p:txBody>
          <a:bodyPr vert="horz" wrap="square" lIns="0" tIns="0" rIns="0" bIns="0" rtlCol="0" anchor="b" anchorCtr="0">
            <a:spAutoFit/>
          </a:bodyPr>
          <a:lstStyle/>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Van der Linden PD</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et al. Arch Intern Med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2003</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163:1801–1807 Khaliq Y,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et al. </a:t>
            </a:r>
            <a:r>
              <a:rPr kumimoji="0" lang="en-US" sz="1200" b="0" i="1"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Clin</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Infect Dis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2003</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36:1404–1410 </a:t>
            </a:r>
          </a:p>
          <a:p>
            <a:pPr marL="0" marR="0" lvl="0" indent="0"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Sode</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J, </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et al. </a:t>
            </a:r>
            <a:r>
              <a:rPr kumimoji="0" lang="en-US" sz="1200" b="0" i="1"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Eur</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J </a:t>
            </a:r>
            <a:r>
              <a:rPr kumimoji="0" lang="en-US" sz="1200" b="0" i="1" u="none" strike="noStrike" kern="1200" cap="none" spc="0" normalizeH="0" baseline="0" noProof="0" dirty="0" err="1">
                <a:ln>
                  <a:noFill/>
                </a:ln>
                <a:solidFill>
                  <a:srgbClr val="000000"/>
                </a:solidFill>
                <a:effectLst/>
                <a:uLnTx/>
                <a:uFillTx/>
                <a:latin typeface="Arial" panose="020B0604020202020204" pitchFamily="34" charset="0"/>
                <a:ea typeface="+mn-ea"/>
                <a:cs typeface="Arial" panose="020B0604020202020204" pitchFamily="34" charset="0"/>
              </a:rPr>
              <a:t>Clin</a:t>
            </a:r>
            <a:r>
              <a:rPr kumimoji="0" lang="en-US" sz="1200" b="0" i="1"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 Pharm </a:t>
            </a:r>
            <a:r>
              <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2007;63:499–503  </a:t>
            </a:r>
            <a:endParaRPr kumimoji="0" lang="en-GB"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279348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DC79BD1-DCAD-4BC9-B36F-5D8C8D771DB1}"/>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340" name="Picture 4" descr="Resultado de imagen para Vitamina d">
            <a:extLst>
              <a:ext uri="{FF2B5EF4-FFF2-40B4-BE49-F238E27FC236}">
                <a16:creationId xmlns:a16="http://schemas.microsoft.com/office/drawing/2014/main" id="{4496BDB3-6838-4C40-93A6-84A9665EFC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09700" y="1320800"/>
            <a:ext cx="6324600" cy="421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80296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400" b="1" dirty="0">
                <a:solidFill>
                  <a:srgbClr val="FF0000"/>
                </a:solidFill>
              </a:rPr>
              <a:t>La vitamina D tiene muchas funciones</a:t>
            </a: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40000"/>
              </a:lnSpc>
            </a:pPr>
            <a:r>
              <a:rPr lang="es-GT" dirty="0"/>
              <a:t>Absorción de Ca y mineralización ósea</a:t>
            </a:r>
          </a:p>
          <a:p>
            <a:pPr algn="just">
              <a:lnSpc>
                <a:spcPct val="140000"/>
              </a:lnSpc>
            </a:pPr>
            <a:r>
              <a:rPr lang="es-GT" dirty="0"/>
              <a:t>Función inmune y neuromuscular</a:t>
            </a:r>
          </a:p>
          <a:p>
            <a:pPr algn="just">
              <a:lnSpc>
                <a:spcPct val="140000"/>
              </a:lnSpc>
            </a:pPr>
            <a:r>
              <a:rPr lang="es-GT" dirty="0"/>
              <a:t>Reducción de inflamación</a:t>
            </a:r>
          </a:p>
          <a:p>
            <a:pPr algn="just">
              <a:lnSpc>
                <a:spcPct val="140000"/>
              </a:lnSpc>
            </a:pPr>
            <a:r>
              <a:rPr lang="es-GT" dirty="0"/>
              <a:t>Modulación de crecimiento celular</a:t>
            </a:r>
          </a:p>
          <a:p>
            <a:pPr algn="just">
              <a:lnSpc>
                <a:spcPct val="140000"/>
              </a:lnSpc>
            </a:pPr>
            <a:r>
              <a:rPr lang="es-GT" dirty="0"/>
              <a:t>Síntesis de serotonina</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357141756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400" b="1" dirty="0">
                <a:solidFill>
                  <a:srgbClr val="FF0000"/>
                </a:solidFill>
              </a:rPr>
              <a:t>La vitamina D tiene muchas funciones</a:t>
            </a:r>
          </a:p>
        </p:txBody>
      </p:sp>
      <p:sp>
        <p:nvSpPr>
          <p:cNvPr id="3" name="Content Placeholder 2"/>
          <p:cNvSpPr>
            <a:spLocks noGrp="1"/>
          </p:cNvSpPr>
          <p:nvPr>
            <p:ph idx="1"/>
          </p:nvPr>
        </p:nvSpPr>
        <p:spPr>
          <a:xfrm>
            <a:off x="457200" y="1295400"/>
            <a:ext cx="8229600" cy="4525963"/>
          </a:xfrm>
        </p:spPr>
        <p:txBody>
          <a:bodyPr/>
          <a:lstStyle/>
          <a:p>
            <a:pPr algn="just">
              <a:lnSpc>
                <a:spcPct val="140000"/>
              </a:lnSpc>
            </a:pPr>
            <a:r>
              <a:rPr lang="es-GT" dirty="0"/>
              <a:t>Modulación de muchos genes que codifican proteínas que regulan la proliferación celular, diferenciación y apoptosis</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21133621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Autofit/>
          </a:bodyPr>
          <a:lstStyle/>
          <a:p>
            <a:pPr>
              <a:lnSpc>
                <a:spcPct val="130000"/>
              </a:lnSpc>
            </a:pPr>
            <a:r>
              <a:rPr lang="es-GT" sz="3200" b="1" dirty="0">
                <a:solidFill>
                  <a:srgbClr val="FF0000"/>
                </a:solidFill>
              </a:rPr>
              <a:t>Puede desempeñar un papel en el </a:t>
            </a:r>
            <a:br>
              <a:rPr lang="es-GT" sz="3200" b="1" dirty="0">
                <a:solidFill>
                  <a:srgbClr val="FF0000"/>
                </a:solidFill>
              </a:rPr>
            </a:br>
            <a:r>
              <a:rPr lang="es-GT" sz="3200" b="1" dirty="0">
                <a:solidFill>
                  <a:srgbClr val="FF0000"/>
                </a:solidFill>
              </a:rPr>
              <a:t>tratamiento y prevención de…</a:t>
            </a:r>
          </a:p>
        </p:txBody>
      </p:sp>
      <p:sp>
        <p:nvSpPr>
          <p:cNvPr id="3" name="Content Placeholder 2"/>
          <p:cNvSpPr>
            <a:spLocks noGrp="1"/>
          </p:cNvSpPr>
          <p:nvPr>
            <p:ph idx="1"/>
          </p:nvPr>
        </p:nvSpPr>
        <p:spPr>
          <a:xfrm>
            <a:off x="457200" y="1817132"/>
            <a:ext cx="8229600" cy="5040868"/>
          </a:xfrm>
        </p:spPr>
        <p:txBody>
          <a:bodyPr>
            <a:normAutofit/>
          </a:bodyPr>
          <a:lstStyle/>
          <a:p>
            <a:pPr algn="just">
              <a:lnSpc>
                <a:spcPct val="110000"/>
              </a:lnSpc>
            </a:pPr>
            <a:r>
              <a:rPr lang="es-GT" sz="3000" dirty="0"/>
              <a:t>Diabetes tipo 1 y tipo 2</a:t>
            </a:r>
          </a:p>
          <a:p>
            <a:pPr algn="just">
              <a:lnSpc>
                <a:spcPct val="110000"/>
              </a:lnSpc>
            </a:pPr>
            <a:r>
              <a:rPr lang="es-GT" sz="3000" dirty="0"/>
              <a:t>Hipertensión y eventos cardiovasculares</a:t>
            </a:r>
          </a:p>
          <a:p>
            <a:pPr algn="just">
              <a:lnSpc>
                <a:spcPct val="110000"/>
              </a:lnSpc>
            </a:pPr>
            <a:r>
              <a:rPr lang="es-GT" sz="3000" dirty="0"/>
              <a:t>Intolerancia a la glucosa</a:t>
            </a:r>
          </a:p>
          <a:p>
            <a:pPr algn="just">
              <a:lnSpc>
                <a:spcPct val="110000"/>
              </a:lnSpc>
            </a:pPr>
            <a:r>
              <a:rPr lang="es-GT" sz="3000" dirty="0"/>
              <a:t>Esclerosis múltiple</a:t>
            </a:r>
          </a:p>
          <a:p>
            <a:pPr algn="just">
              <a:lnSpc>
                <a:spcPct val="110000"/>
              </a:lnSpc>
            </a:pPr>
            <a:r>
              <a:rPr lang="es-GT" sz="3000" dirty="0"/>
              <a:t>Exacerbaciones de asma</a:t>
            </a:r>
          </a:p>
          <a:p>
            <a:pPr algn="just">
              <a:lnSpc>
                <a:spcPct val="110000"/>
              </a:lnSpc>
            </a:pPr>
            <a:r>
              <a:rPr lang="es-GT" sz="3000" dirty="0"/>
              <a:t>Cáncer</a:t>
            </a:r>
          </a:p>
          <a:p>
            <a:pPr algn="just">
              <a:lnSpc>
                <a:spcPct val="110000"/>
              </a:lnSpc>
            </a:pPr>
            <a:r>
              <a:rPr lang="es-GT" sz="3000" dirty="0"/>
              <a:t>Osteoartritis de rodilla</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423731552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600" b="1" dirty="0">
                <a:solidFill>
                  <a:srgbClr val="FF0000"/>
                </a:solidFill>
              </a:rPr>
              <a:t>Adultos mayores en riesgo de deficiencia</a:t>
            </a:r>
          </a:p>
        </p:txBody>
      </p:sp>
      <p:sp>
        <p:nvSpPr>
          <p:cNvPr id="3" name="Content Placeholder 2"/>
          <p:cNvSpPr>
            <a:spLocks noGrp="1"/>
          </p:cNvSpPr>
          <p:nvPr>
            <p:ph idx="1"/>
          </p:nvPr>
        </p:nvSpPr>
        <p:spPr>
          <a:xfrm>
            <a:off x="457200" y="1295400"/>
            <a:ext cx="8229600" cy="4525963"/>
          </a:xfrm>
        </p:spPr>
        <p:txBody>
          <a:bodyPr>
            <a:noAutofit/>
          </a:bodyPr>
          <a:lstStyle/>
          <a:p>
            <a:pPr algn="just">
              <a:lnSpc>
                <a:spcPct val="150000"/>
              </a:lnSpc>
            </a:pPr>
            <a:r>
              <a:rPr lang="es-GT" sz="3110" dirty="0"/>
              <a:t>La piel no puede sintetizar Vit. D eficientemente</a:t>
            </a:r>
          </a:p>
          <a:p>
            <a:pPr algn="just">
              <a:lnSpc>
                <a:spcPct val="150000"/>
              </a:lnSpc>
            </a:pPr>
            <a:r>
              <a:rPr lang="es-GT" sz="3110" dirty="0"/>
              <a:t>Más tiempo en interiores</a:t>
            </a:r>
          </a:p>
          <a:p>
            <a:pPr algn="just">
              <a:lnSpc>
                <a:spcPct val="150000"/>
              </a:lnSpc>
            </a:pPr>
            <a:r>
              <a:rPr lang="es-GT" sz="3110" dirty="0"/>
              <a:t>Ingesta inadecuada</a:t>
            </a:r>
          </a:p>
          <a:p>
            <a:pPr algn="just">
              <a:lnSpc>
                <a:spcPct val="150000"/>
              </a:lnSpc>
            </a:pPr>
            <a:r>
              <a:rPr lang="es-GT" sz="3110" dirty="0"/>
              <a:t>La mitad de adultos mayores con fracturas de cadera en EEUU tienen niveles bajos</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14973842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304800"/>
            <a:ext cx="7162800" cy="5694444"/>
          </a:xfrm>
          <a:prstGeom prst="rect">
            <a:avLst/>
          </a:prstGeom>
          <a:noFill/>
        </p:spPr>
        <p:txBody>
          <a:bodyPr wrap="square" rtlCol="0">
            <a:spAutoFit/>
          </a:bodyPr>
          <a:lstStyle/>
          <a:p>
            <a:endParaRPr lang="en-US" sz="4400" dirty="0">
              <a:solidFill>
                <a:schemeClr val="tx1">
                  <a:lumMod val="50000"/>
                  <a:lumOff val="50000"/>
                </a:schemeClr>
              </a:solidFill>
              <a:latin typeface="Quicksand Book" pitchFamily="18" charset="0"/>
            </a:endParaRPr>
          </a:p>
          <a:p>
            <a:endParaRPr lang="en-US" sz="4400" dirty="0">
              <a:solidFill>
                <a:schemeClr val="tx1">
                  <a:lumMod val="50000"/>
                  <a:lumOff val="50000"/>
                </a:schemeClr>
              </a:solidFill>
              <a:latin typeface="Quicksand Book" pitchFamily="18" charset="0"/>
            </a:endParaRPr>
          </a:p>
          <a:p>
            <a:pPr algn="ctr">
              <a:lnSpc>
                <a:spcPct val="130000"/>
              </a:lnSpc>
            </a:pPr>
            <a:r>
              <a:rPr lang="es-GT" sz="3200" b="1" dirty="0">
                <a:latin typeface="Century Gothic" panose="020B0502020202020204" pitchFamily="34" charset="0"/>
              </a:rPr>
              <a:t>¿Obsolescencia programada o envejecimiento exitoso?</a:t>
            </a:r>
            <a:endParaRPr lang="en-US" sz="3200" b="1" dirty="0">
              <a:latin typeface="Century Gothic" panose="020B0502020202020204" pitchFamily="34" charset="0"/>
            </a:endParaRPr>
          </a:p>
          <a:p>
            <a:endParaRPr lang="en-US" sz="1200" dirty="0">
              <a:solidFill>
                <a:schemeClr val="tx1">
                  <a:lumMod val="50000"/>
                  <a:lumOff val="50000"/>
                </a:schemeClr>
              </a:solidFill>
              <a:latin typeface="Century Gothic" panose="020B0502020202020204" pitchFamily="34" charset="0"/>
            </a:endParaRPr>
          </a:p>
          <a:p>
            <a:pPr>
              <a:lnSpc>
                <a:spcPct val="140000"/>
              </a:lnSpc>
            </a:pPr>
            <a:endParaRPr lang="es-GT" sz="1200" dirty="0">
              <a:latin typeface="Century Gothic" panose="020B0502020202020204" pitchFamily="34" charset="0"/>
            </a:endParaRPr>
          </a:p>
          <a:p>
            <a:pPr>
              <a:lnSpc>
                <a:spcPct val="140000"/>
              </a:lnSpc>
            </a:pPr>
            <a:r>
              <a:rPr lang="es-GT" sz="2400" dirty="0">
                <a:latin typeface="Century Gothic" panose="020B0502020202020204" pitchFamily="34" charset="0"/>
              </a:rPr>
              <a:t>David Prado Cohrs</a:t>
            </a:r>
          </a:p>
          <a:p>
            <a:pPr>
              <a:lnSpc>
                <a:spcPct val="140000"/>
              </a:lnSpc>
            </a:pPr>
            <a:r>
              <a:rPr lang="es-GT" sz="2400" dirty="0">
                <a:latin typeface="Century Gothic" panose="020B0502020202020204" pitchFamily="34" charset="0"/>
              </a:rPr>
              <a:t>Director de Asuntos Científicos y Salud Pública para GlaxoSmithKline, América Latina</a:t>
            </a:r>
          </a:p>
          <a:p>
            <a:pPr>
              <a:lnSpc>
                <a:spcPct val="140000"/>
              </a:lnSpc>
            </a:pPr>
            <a:r>
              <a:rPr lang="es-GT" sz="2400" dirty="0">
                <a:latin typeface="Century Gothic" panose="020B0502020202020204" pitchFamily="34" charset="0"/>
              </a:rPr>
              <a:t>Profesor de Microbiología, Universidad Francisco Marroquín, Guatemala</a:t>
            </a:r>
          </a:p>
        </p:txBody>
      </p:sp>
    </p:spTree>
    <p:custDataLst>
      <p:tags r:id="rId1"/>
    </p:custDataLst>
    <p:extLst>
      <p:ext uri="{BB962C8B-B14F-4D97-AF65-F5344CB8AC3E}">
        <p14:creationId xmlns:p14="http://schemas.microsoft.com/office/powerpoint/2010/main" val="116596846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200" b="1" dirty="0">
                <a:solidFill>
                  <a:srgbClr val="FF0000"/>
                </a:solidFill>
              </a:rPr>
              <a:t>Densidad ósea, masa muscular y vitamina D</a:t>
            </a:r>
          </a:p>
        </p:txBody>
      </p:sp>
      <p:sp>
        <p:nvSpPr>
          <p:cNvPr id="3" name="Content Placeholder 2"/>
          <p:cNvSpPr>
            <a:spLocks noGrp="1"/>
          </p:cNvSpPr>
          <p:nvPr>
            <p:ph idx="1"/>
          </p:nvPr>
        </p:nvSpPr>
        <p:spPr>
          <a:xfrm>
            <a:off x="457200" y="1295400"/>
            <a:ext cx="8229600" cy="4525963"/>
          </a:xfrm>
        </p:spPr>
        <p:txBody>
          <a:bodyPr>
            <a:normAutofit/>
          </a:bodyPr>
          <a:lstStyle/>
          <a:p>
            <a:pPr algn="just">
              <a:lnSpc>
                <a:spcPct val="140000"/>
              </a:lnSpc>
            </a:pPr>
            <a:r>
              <a:rPr lang="es-GT" sz="3100" dirty="0"/>
              <a:t>Masa muscular disminuida se correlaciona con densidad mineral ósea disminuida, a nivel de la cabeza femoral</a:t>
            </a:r>
          </a:p>
          <a:p>
            <a:pPr algn="just">
              <a:lnSpc>
                <a:spcPct val="140000"/>
              </a:lnSpc>
            </a:pPr>
            <a:r>
              <a:rPr lang="es-GT" sz="3100" dirty="0"/>
              <a:t>Suplementación con vitamina D ha mostrado  un aumento significativo de la masa muscular (p&lt;0.001) en sujetos mayores</a:t>
            </a:r>
          </a:p>
        </p:txBody>
      </p:sp>
      <p:sp>
        <p:nvSpPr>
          <p:cNvPr id="4" name="TextBox 3"/>
          <p:cNvSpPr txBox="1"/>
          <p:nvPr/>
        </p:nvSpPr>
        <p:spPr>
          <a:xfrm>
            <a:off x="304800" y="6248400"/>
            <a:ext cx="8534400" cy="646331"/>
          </a:xfrm>
          <a:prstGeom prst="rect">
            <a:avLst/>
          </a:prstGeom>
          <a:noFill/>
        </p:spPr>
        <p:txBody>
          <a:bodyPr wrap="square" rtlCol="0">
            <a:spAutoFit/>
          </a:bodyPr>
          <a:lstStyle/>
          <a:p>
            <a:pPr algn="ctr"/>
            <a:r>
              <a:rPr lang="en-US" dirty="0"/>
              <a:t>Orsatti et al. BMC Musculoskeletal Disorders 2011, 12:225 Archives of Osteoporosis (2019) 14:4 https://doi.org/10.1007/s11657-018-0553-2</a:t>
            </a:r>
          </a:p>
        </p:txBody>
      </p:sp>
    </p:spTree>
    <p:extLst>
      <p:ext uri="{BB962C8B-B14F-4D97-AF65-F5344CB8AC3E}">
        <p14:creationId xmlns:p14="http://schemas.microsoft.com/office/powerpoint/2010/main" val="147493052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9424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kumimoji="0" lang="es-GT" sz="3600" b="0" i="0" u="none" strike="noStrike" kern="1200" cap="none" spc="0" normalizeH="0" baseline="0" noProof="0" dirty="0">
                <a:ln>
                  <a:noFill/>
                </a:ln>
                <a:solidFill>
                  <a:srgbClr val="000000"/>
                </a:solidFill>
                <a:effectLst/>
                <a:uLnTx/>
                <a:uFillTx/>
                <a:latin typeface="Arial"/>
              </a:rPr>
              <a:t>Pero…¿existe la deficiencia </a:t>
            </a:r>
          </a:p>
          <a:p>
            <a:pPr lvl="0" algn="ctr">
              <a:lnSpc>
                <a:spcPct val="120000"/>
              </a:lnSpc>
            </a:pPr>
            <a:r>
              <a:rPr kumimoji="0" lang="es-GT" sz="3600" b="0" i="0" u="none" strike="noStrike" kern="1200" cap="none" spc="0" normalizeH="0" baseline="0" noProof="0" dirty="0">
                <a:ln>
                  <a:noFill/>
                </a:ln>
                <a:solidFill>
                  <a:srgbClr val="000000"/>
                </a:solidFill>
                <a:effectLst/>
                <a:uLnTx/>
                <a:uFillTx/>
                <a:latin typeface="Arial"/>
              </a:rPr>
              <a:t>en Guatemala?</a:t>
            </a:r>
          </a:p>
        </p:txBody>
      </p:sp>
      <p:sp>
        <p:nvSpPr>
          <p:cNvPr id="9" name="TextBox 8">
            <a:extLst>
              <a:ext uri="{FF2B5EF4-FFF2-40B4-BE49-F238E27FC236}">
                <a16:creationId xmlns:a16="http://schemas.microsoft.com/office/drawing/2014/main" id="{2A02E453-09C5-4CC6-BBDC-31A534EDD5DD}"/>
              </a:ext>
            </a:extLst>
          </p:cNvPr>
          <p:cNvSpPr txBox="1"/>
          <p:nvPr/>
        </p:nvSpPr>
        <p:spPr>
          <a:xfrm>
            <a:off x="152400" y="6504801"/>
            <a:ext cx="8534400" cy="276999"/>
          </a:xfrm>
          <a:prstGeom prst="rect">
            <a:avLst/>
          </a:prstGeom>
          <a:noFill/>
        </p:spPr>
        <p:txBody>
          <a:bodyPr wrap="square" rtlCol="0">
            <a:spAutoFit/>
          </a:bodyPr>
          <a:lstStyle/>
          <a:p>
            <a:r>
              <a:rPr lang="en-US" sz="1200" dirty="0"/>
              <a:t>JM </a:t>
            </a:r>
            <a:r>
              <a:rPr lang="en-US" sz="1200" dirty="0" err="1"/>
              <a:t>Cordón</a:t>
            </a:r>
            <a:r>
              <a:rPr lang="en-US" sz="1200" dirty="0"/>
              <a:t>, I López Rodas, </a:t>
            </a:r>
            <a:r>
              <a:rPr lang="en-US" sz="1200" dirty="0" err="1"/>
              <a:t>Semana</a:t>
            </a:r>
            <a:r>
              <a:rPr lang="en-US" sz="1200" dirty="0"/>
              <a:t> </a:t>
            </a:r>
            <a:r>
              <a:rPr lang="en-US" sz="1200" dirty="0" err="1"/>
              <a:t>Científica</a:t>
            </a:r>
            <a:r>
              <a:rPr lang="en-US" sz="1200" dirty="0"/>
              <a:t>, Centro </a:t>
            </a:r>
            <a:r>
              <a:rPr lang="en-US" sz="1200" dirty="0" err="1"/>
              <a:t>Médico</a:t>
            </a:r>
            <a:r>
              <a:rPr lang="en-US" sz="1200" dirty="0"/>
              <a:t>, 2018</a:t>
            </a:r>
          </a:p>
        </p:txBody>
      </p:sp>
      <p:sp>
        <p:nvSpPr>
          <p:cNvPr id="10" name="Round Diagonal Corner Rectangle 1">
            <a:extLst>
              <a:ext uri="{FF2B5EF4-FFF2-40B4-BE49-F238E27FC236}">
                <a16:creationId xmlns:a16="http://schemas.microsoft.com/office/drawing/2014/main" id="{016C1036-ADA7-4810-BB79-A0BA5FF7F17F}"/>
              </a:ext>
            </a:extLst>
          </p:cNvPr>
          <p:cNvSpPr/>
          <p:nvPr/>
        </p:nvSpPr>
        <p:spPr>
          <a:xfrm>
            <a:off x="841321" y="36856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pPr>
            <a:r>
              <a:rPr kumimoji="0" lang="es-GT" sz="3600" b="0" i="0" u="none" strike="noStrike" kern="1200" cap="none" spc="0" normalizeH="0" baseline="0" noProof="0" dirty="0">
                <a:ln>
                  <a:noFill/>
                </a:ln>
                <a:solidFill>
                  <a:srgbClr val="000000"/>
                </a:solidFill>
                <a:effectLst/>
                <a:uLnTx/>
                <a:uFillTx/>
                <a:latin typeface="Arial"/>
              </a:rPr>
              <a:t>En una revisión de 1500 pacientes, 20% tuvieron valores normales</a:t>
            </a:r>
          </a:p>
        </p:txBody>
      </p:sp>
      <p:sp>
        <p:nvSpPr>
          <p:cNvPr id="11" name="Oval 10">
            <a:extLst>
              <a:ext uri="{FF2B5EF4-FFF2-40B4-BE49-F238E27FC236}">
                <a16:creationId xmlns:a16="http://schemas.microsoft.com/office/drawing/2014/main" id="{7FD2D1C0-F6B5-4700-A87C-86167F73F694}"/>
              </a:ext>
            </a:extLst>
          </p:cNvPr>
          <p:cNvSpPr/>
          <p:nvPr/>
        </p:nvSpPr>
        <p:spPr>
          <a:xfrm>
            <a:off x="457200" y="32765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12" name="Group 110">
            <a:extLst>
              <a:ext uri="{FF2B5EF4-FFF2-40B4-BE49-F238E27FC236}">
                <a16:creationId xmlns:a16="http://schemas.microsoft.com/office/drawing/2014/main" id="{5F93A026-5FC5-46EB-8562-DD2A7505DB63}"/>
              </a:ext>
            </a:extLst>
          </p:cNvPr>
          <p:cNvGrpSpPr/>
          <p:nvPr/>
        </p:nvGrpSpPr>
        <p:grpSpPr>
          <a:xfrm>
            <a:off x="634058" y="3447630"/>
            <a:ext cx="432000" cy="432000"/>
            <a:chOff x="3425529" y="4090713"/>
            <a:chExt cx="382862" cy="382862"/>
          </a:xfrm>
          <a:effectLst>
            <a:outerShdw blurRad="63500" sx="102000" sy="102000" algn="ctr" rotWithShape="0">
              <a:prstClr val="black">
                <a:alpha val="40000"/>
              </a:prstClr>
            </a:outerShdw>
          </a:effectLst>
        </p:grpSpPr>
        <p:sp>
          <p:nvSpPr>
            <p:cNvPr id="13" name="Oval 12">
              <a:extLst>
                <a:ext uri="{FF2B5EF4-FFF2-40B4-BE49-F238E27FC236}">
                  <a16:creationId xmlns:a16="http://schemas.microsoft.com/office/drawing/2014/main" id="{BBB275E4-7990-464B-A0AC-D9AE7E43F301}"/>
                </a:ext>
              </a:extLst>
            </p:cNvPr>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14" name="Rectangle 3115">
              <a:extLst>
                <a:ext uri="{FF2B5EF4-FFF2-40B4-BE49-F238E27FC236}">
                  <a16:creationId xmlns:a16="http://schemas.microsoft.com/office/drawing/2014/main" id="{D513414E-C5D8-4679-B44C-B00563F5E1DF}"/>
                </a:ext>
              </a:extLst>
            </p:cNvPr>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31892395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74638"/>
            <a:ext cx="8991600" cy="1143000"/>
          </a:xfrm>
        </p:spPr>
        <p:txBody>
          <a:bodyPr>
            <a:normAutofit/>
          </a:bodyPr>
          <a:lstStyle/>
          <a:p>
            <a:r>
              <a:rPr lang="es-GT" sz="3200" b="1" dirty="0">
                <a:solidFill>
                  <a:srgbClr val="FF0000"/>
                </a:solidFill>
              </a:rPr>
              <a:t>Vitamina D, Laboratorio Centro Médico, 2010-2018</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JM </a:t>
            </a:r>
            <a:r>
              <a:rPr lang="en-US" dirty="0" err="1"/>
              <a:t>Cordón</a:t>
            </a:r>
            <a:r>
              <a:rPr lang="en-US" dirty="0"/>
              <a:t>, I López Rodas, </a:t>
            </a:r>
            <a:r>
              <a:rPr lang="en-US" dirty="0" err="1"/>
              <a:t>Semana</a:t>
            </a:r>
            <a:r>
              <a:rPr lang="en-US" dirty="0"/>
              <a:t> </a:t>
            </a:r>
            <a:r>
              <a:rPr lang="en-US" dirty="0" err="1"/>
              <a:t>Científica</a:t>
            </a:r>
            <a:r>
              <a:rPr lang="en-US" dirty="0"/>
              <a:t>, Centro </a:t>
            </a:r>
            <a:r>
              <a:rPr lang="en-US" dirty="0" err="1"/>
              <a:t>Médico</a:t>
            </a:r>
            <a:r>
              <a:rPr lang="en-US" dirty="0"/>
              <a:t>, 2018</a:t>
            </a:r>
          </a:p>
        </p:txBody>
      </p:sp>
      <p:graphicFrame>
        <p:nvGraphicFramePr>
          <p:cNvPr id="7" name="Content Placeholder 6">
            <a:extLst>
              <a:ext uri="{FF2B5EF4-FFF2-40B4-BE49-F238E27FC236}">
                <a16:creationId xmlns:a16="http://schemas.microsoft.com/office/drawing/2014/main" id="{6D2B03C7-1452-46B5-A4AA-43219406D0B3}"/>
              </a:ext>
            </a:extLst>
          </p:cNvPr>
          <p:cNvGraphicFramePr>
            <a:graphicFrameLocks noGrp="1"/>
          </p:cNvGraphicFramePr>
          <p:nvPr>
            <p:ph idx="1"/>
            <p:extLst>
              <p:ext uri="{D42A27DB-BD31-4B8C-83A1-F6EECF244321}">
                <p14:modId xmlns:p14="http://schemas.microsoft.com/office/powerpoint/2010/main" val="3669759117"/>
              </p:ext>
            </p:extLst>
          </p:nvPr>
        </p:nvGraphicFramePr>
        <p:xfrm>
          <a:off x="457200" y="1600200"/>
          <a:ext cx="8229600" cy="4114800"/>
        </p:xfrm>
        <a:graphic>
          <a:graphicData uri="http://schemas.openxmlformats.org/drawingml/2006/table">
            <a:tbl>
              <a:tblPr firstRow="1" bandRow="1">
                <a:tableStyleId>{5C22544A-7EE6-4342-B048-85BDC9FD1C3A}</a:tableStyleId>
              </a:tblPr>
              <a:tblGrid>
                <a:gridCol w="4495800">
                  <a:extLst>
                    <a:ext uri="{9D8B030D-6E8A-4147-A177-3AD203B41FA5}">
                      <a16:colId xmlns:a16="http://schemas.microsoft.com/office/drawing/2014/main" val="2529247457"/>
                    </a:ext>
                  </a:extLst>
                </a:gridCol>
                <a:gridCol w="3733800">
                  <a:extLst>
                    <a:ext uri="{9D8B030D-6E8A-4147-A177-3AD203B41FA5}">
                      <a16:colId xmlns:a16="http://schemas.microsoft.com/office/drawing/2014/main" val="2155417857"/>
                    </a:ext>
                  </a:extLst>
                </a:gridCol>
              </a:tblGrid>
              <a:tr h="822960">
                <a:tc>
                  <a:txBody>
                    <a:bodyPr/>
                    <a:lstStyle/>
                    <a:p>
                      <a:r>
                        <a:rPr lang="es-GT" sz="2800" dirty="0"/>
                        <a:t>Valores de vitamina D</a:t>
                      </a:r>
                      <a:endParaRPr lang="en-US" sz="2800" dirty="0"/>
                    </a:p>
                  </a:txBody>
                  <a:tcPr/>
                </a:tc>
                <a:tc>
                  <a:txBody>
                    <a:bodyPr/>
                    <a:lstStyle/>
                    <a:p>
                      <a:r>
                        <a:rPr lang="es-GT" sz="2800" dirty="0"/>
                        <a:t>Porcentaje de  muestras</a:t>
                      </a:r>
                      <a:endParaRPr lang="en-US" sz="2800" dirty="0"/>
                    </a:p>
                  </a:txBody>
                  <a:tcPr/>
                </a:tc>
                <a:extLst>
                  <a:ext uri="{0D108BD9-81ED-4DB2-BD59-A6C34878D82A}">
                    <a16:rowId xmlns:a16="http://schemas.microsoft.com/office/drawing/2014/main" val="2404123451"/>
                  </a:ext>
                </a:extLst>
              </a:tr>
              <a:tr h="822960">
                <a:tc>
                  <a:txBody>
                    <a:bodyPr/>
                    <a:lstStyle/>
                    <a:p>
                      <a:r>
                        <a:rPr lang="es-GT" sz="2800" dirty="0"/>
                        <a:t>Normales, </a:t>
                      </a:r>
                      <a:r>
                        <a:rPr lang="es-ES" sz="2800" kern="1200" dirty="0">
                          <a:solidFill>
                            <a:schemeClr val="dk1"/>
                          </a:solidFill>
                          <a:effectLst/>
                          <a:latin typeface="+mn-lt"/>
                          <a:ea typeface="+mn-ea"/>
                          <a:cs typeface="+mn-cs"/>
                        </a:rPr>
                        <a:t>&gt;30 ng/ml</a:t>
                      </a:r>
                      <a:endParaRPr lang="en-US" sz="2800" dirty="0"/>
                    </a:p>
                  </a:txBody>
                  <a:tcPr/>
                </a:tc>
                <a:tc>
                  <a:txBody>
                    <a:bodyPr/>
                    <a:lstStyle/>
                    <a:p>
                      <a:pPr algn="ctr"/>
                      <a:r>
                        <a:rPr lang="es-GT" sz="2800" dirty="0"/>
                        <a:t>19%</a:t>
                      </a:r>
                      <a:endParaRPr lang="en-US" sz="2800" dirty="0"/>
                    </a:p>
                  </a:txBody>
                  <a:tcPr/>
                </a:tc>
                <a:extLst>
                  <a:ext uri="{0D108BD9-81ED-4DB2-BD59-A6C34878D82A}">
                    <a16:rowId xmlns:a16="http://schemas.microsoft.com/office/drawing/2014/main" val="525005504"/>
                  </a:ext>
                </a:extLst>
              </a:tr>
              <a:tr h="822960">
                <a:tc>
                  <a:txBody>
                    <a:bodyPr/>
                    <a:lstStyle/>
                    <a:p>
                      <a:r>
                        <a:rPr lang="es-GT" sz="2700" dirty="0"/>
                        <a:t>Insuficiencia, </a:t>
                      </a:r>
                      <a:r>
                        <a:rPr lang="es-ES" sz="2700" kern="1200" dirty="0">
                          <a:solidFill>
                            <a:schemeClr val="dk1"/>
                          </a:solidFill>
                          <a:effectLst/>
                          <a:latin typeface="+mn-lt"/>
                          <a:ea typeface="+mn-ea"/>
                          <a:cs typeface="+mn-cs"/>
                        </a:rPr>
                        <a:t>21-30 ng/ml </a:t>
                      </a:r>
                      <a:endParaRPr lang="en-US" sz="2700" dirty="0"/>
                    </a:p>
                  </a:txBody>
                  <a:tcPr/>
                </a:tc>
                <a:tc>
                  <a:txBody>
                    <a:bodyPr/>
                    <a:lstStyle/>
                    <a:p>
                      <a:pPr algn="ctr"/>
                      <a:r>
                        <a:rPr lang="es-GT" sz="2700" dirty="0"/>
                        <a:t>23%</a:t>
                      </a:r>
                      <a:endParaRPr lang="en-US" sz="2700" dirty="0"/>
                    </a:p>
                  </a:txBody>
                  <a:tcPr/>
                </a:tc>
                <a:extLst>
                  <a:ext uri="{0D108BD9-81ED-4DB2-BD59-A6C34878D82A}">
                    <a16:rowId xmlns:a16="http://schemas.microsoft.com/office/drawing/2014/main" val="328383085"/>
                  </a:ext>
                </a:extLst>
              </a:tr>
              <a:tr h="822960">
                <a:tc>
                  <a:txBody>
                    <a:bodyPr/>
                    <a:lstStyle/>
                    <a:p>
                      <a:r>
                        <a:rPr lang="es-GT" sz="2700" dirty="0"/>
                        <a:t>Deficiencia, </a:t>
                      </a:r>
                      <a:r>
                        <a:rPr lang="es-ES" sz="2700" kern="1200" dirty="0">
                          <a:solidFill>
                            <a:schemeClr val="dk1"/>
                          </a:solidFill>
                          <a:effectLst/>
                          <a:latin typeface="+mn-lt"/>
                          <a:ea typeface="+mn-ea"/>
                          <a:cs typeface="+mn-cs"/>
                        </a:rPr>
                        <a:t>10-20 ng/ml </a:t>
                      </a:r>
                      <a:endParaRPr lang="en-US" sz="2700" dirty="0"/>
                    </a:p>
                  </a:txBody>
                  <a:tcPr/>
                </a:tc>
                <a:tc>
                  <a:txBody>
                    <a:bodyPr/>
                    <a:lstStyle/>
                    <a:p>
                      <a:pPr algn="ctr"/>
                      <a:r>
                        <a:rPr lang="es-GT" sz="2700" dirty="0"/>
                        <a:t>39%</a:t>
                      </a:r>
                      <a:endParaRPr lang="en-US" sz="2700" dirty="0"/>
                    </a:p>
                  </a:txBody>
                  <a:tcPr/>
                </a:tc>
                <a:extLst>
                  <a:ext uri="{0D108BD9-81ED-4DB2-BD59-A6C34878D82A}">
                    <a16:rowId xmlns:a16="http://schemas.microsoft.com/office/drawing/2014/main" val="1074188724"/>
                  </a:ext>
                </a:extLst>
              </a:tr>
              <a:tr h="822960">
                <a:tc>
                  <a:txBody>
                    <a:bodyPr/>
                    <a:lstStyle/>
                    <a:p>
                      <a:r>
                        <a:rPr lang="es-GT" sz="2700" dirty="0"/>
                        <a:t>Deficiencia severa, </a:t>
                      </a:r>
                      <a:r>
                        <a:rPr lang="es-ES" sz="2700" kern="1200" dirty="0">
                          <a:solidFill>
                            <a:schemeClr val="dk1"/>
                          </a:solidFill>
                          <a:effectLst/>
                          <a:latin typeface="+mn-lt"/>
                          <a:ea typeface="+mn-ea"/>
                          <a:cs typeface="+mn-cs"/>
                        </a:rPr>
                        <a:t>&lt;10 ng/ml</a:t>
                      </a:r>
                      <a:endParaRPr lang="en-US" sz="2700" dirty="0"/>
                    </a:p>
                  </a:txBody>
                  <a:tcPr/>
                </a:tc>
                <a:tc>
                  <a:txBody>
                    <a:bodyPr/>
                    <a:lstStyle/>
                    <a:p>
                      <a:pPr algn="ctr"/>
                      <a:r>
                        <a:rPr lang="es-GT" sz="2700" dirty="0"/>
                        <a:t>19%</a:t>
                      </a:r>
                      <a:endParaRPr lang="en-US" sz="2700" dirty="0"/>
                    </a:p>
                  </a:txBody>
                  <a:tcPr/>
                </a:tc>
                <a:extLst>
                  <a:ext uri="{0D108BD9-81ED-4DB2-BD59-A6C34878D82A}">
                    <a16:rowId xmlns:a16="http://schemas.microsoft.com/office/drawing/2014/main" val="4171768523"/>
                  </a:ext>
                </a:extLst>
              </a:tr>
            </a:tbl>
          </a:graphicData>
        </a:graphic>
      </p:graphicFrame>
    </p:spTree>
    <p:extLst>
      <p:ext uri="{BB962C8B-B14F-4D97-AF65-F5344CB8AC3E}">
        <p14:creationId xmlns:p14="http://schemas.microsoft.com/office/powerpoint/2010/main" val="33140284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400" b="1" dirty="0">
                <a:solidFill>
                  <a:srgbClr val="FF0000"/>
                </a:solidFill>
              </a:rPr>
              <a:t>Dosis de vitamina D</a:t>
            </a:r>
          </a:p>
        </p:txBody>
      </p:sp>
      <p:sp>
        <p:nvSpPr>
          <p:cNvPr id="3" name="Content Placeholder 2"/>
          <p:cNvSpPr>
            <a:spLocks noGrp="1"/>
          </p:cNvSpPr>
          <p:nvPr>
            <p:ph idx="1"/>
          </p:nvPr>
        </p:nvSpPr>
        <p:spPr>
          <a:xfrm>
            <a:off x="457200" y="1359932"/>
            <a:ext cx="8229600" cy="5040868"/>
          </a:xfrm>
        </p:spPr>
        <p:txBody>
          <a:bodyPr>
            <a:normAutofit/>
          </a:bodyPr>
          <a:lstStyle/>
          <a:p>
            <a:pPr algn="just">
              <a:lnSpc>
                <a:spcPct val="150000"/>
              </a:lnSpc>
            </a:pPr>
            <a:r>
              <a:rPr lang="es-GT" sz="2700" dirty="0"/>
              <a:t>Requerimientos diarios. </a:t>
            </a:r>
            <a:r>
              <a:rPr lang="es-GT" sz="2700" b="1" dirty="0">
                <a:solidFill>
                  <a:srgbClr val="FF0000"/>
                </a:solidFill>
              </a:rPr>
              <a:t>1er año:</a:t>
            </a:r>
            <a:r>
              <a:rPr lang="es-GT" sz="2700" dirty="0"/>
              <a:t> 400 UI, </a:t>
            </a:r>
            <a:r>
              <a:rPr lang="es-GT" sz="2700" b="1" dirty="0">
                <a:solidFill>
                  <a:srgbClr val="FF0000"/>
                </a:solidFill>
              </a:rPr>
              <a:t>1-70</a:t>
            </a:r>
            <a:r>
              <a:rPr lang="es-GT" sz="2700" dirty="0"/>
              <a:t> años: 600 UI, </a:t>
            </a:r>
            <a:r>
              <a:rPr lang="es-GT" sz="2700" b="1" dirty="0">
                <a:solidFill>
                  <a:srgbClr val="FF0000"/>
                </a:solidFill>
              </a:rPr>
              <a:t>&gt;70 años:</a:t>
            </a:r>
            <a:r>
              <a:rPr lang="es-GT" sz="2700" dirty="0"/>
              <a:t> 800 UI</a:t>
            </a:r>
          </a:p>
          <a:p>
            <a:pPr algn="just">
              <a:lnSpc>
                <a:spcPct val="150000"/>
              </a:lnSpc>
            </a:pPr>
            <a:r>
              <a:rPr lang="es-GT" sz="2700" dirty="0"/>
              <a:t>Concentraciones óptimas para salud ósea y en general no han sido establecidas</a:t>
            </a:r>
          </a:p>
          <a:p>
            <a:pPr algn="just">
              <a:lnSpc>
                <a:spcPct val="150000"/>
              </a:lnSpc>
            </a:pPr>
            <a:r>
              <a:rPr lang="es-GT" sz="2700" dirty="0"/>
              <a:t>Dosis respuesta no es lineal</a:t>
            </a:r>
          </a:p>
          <a:p>
            <a:pPr algn="just">
              <a:lnSpc>
                <a:spcPct val="150000"/>
              </a:lnSpc>
            </a:pPr>
            <a:r>
              <a:rPr lang="es-GT" sz="2700" dirty="0"/>
              <a:t>Para alcanzar concentraciones recomendadas por Sociedad de Endocrinología, se requieren </a:t>
            </a:r>
            <a:r>
              <a:rPr lang="es-GT" sz="2700" b="1" dirty="0">
                <a:solidFill>
                  <a:srgbClr val="FF0000"/>
                </a:solidFill>
              </a:rPr>
              <a:t>1500-2000</a:t>
            </a:r>
            <a:r>
              <a:rPr lang="es-GT" sz="2700" dirty="0"/>
              <a:t> UI</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315329480"/>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s-GT" sz="3400" b="1" dirty="0">
                <a:solidFill>
                  <a:srgbClr val="FF0000"/>
                </a:solidFill>
              </a:rPr>
              <a:t>Exceso de vitamina D</a:t>
            </a:r>
          </a:p>
        </p:txBody>
      </p:sp>
      <p:sp>
        <p:nvSpPr>
          <p:cNvPr id="3" name="Content Placeholder 2"/>
          <p:cNvSpPr>
            <a:spLocks noGrp="1"/>
          </p:cNvSpPr>
          <p:nvPr>
            <p:ph idx="1"/>
          </p:nvPr>
        </p:nvSpPr>
        <p:spPr>
          <a:xfrm>
            <a:off x="457200" y="1359932"/>
            <a:ext cx="8229600" cy="5040868"/>
          </a:xfrm>
        </p:spPr>
        <p:txBody>
          <a:bodyPr>
            <a:normAutofit/>
          </a:bodyPr>
          <a:lstStyle/>
          <a:p>
            <a:pPr algn="just">
              <a:lnSpc>
                <a:spcPct val="150000"/>
              </a:lnSpc>
            </a:pPr>
            <a:r>
              <a:rPr lang="es-GT" sz="2750" dirty="0"/>
              <a:t>Síntomas no específicos: anorexia, pérdida de peso, poliuria, arritmias cardíacas</a:t>
            </a:r>
          </a:p>
          <a:p>
            <a:pPr algn="just">
              <a:lnSpc>
                <a:spcPct val="150000"/>
              </a:lnSpc>
            </a:pPr>
            <a:r>
              <a:rPr lang="es-GT" sz="2750" dirty="0"/>
              <a:t>Aumento de calcio con calcificación tisular y renal</a:t>
            </a:r>
          </a:p>
          <a:p>
            <a:pPr algn="just">
              <a:lnSpc>
                <a:spcPct val="150000"/>
              </a:lnSpc>
            </a:pPr>
            <a:r>
              <a:rPr lang="es-GT" sz="2750" dirty="0"/>
              <a:t>Suplementos de calcio y vitamina D en mujeres post- menopaúsicas aumentan en 17% el riesgo de cálculos</a:t>
            </a:r>
          </a:p>
          <a:p>
            <a:pPr algn="just">
              <a:lnSpc>
                <a:spcPct val="150000"/>
              </a:lnSpc>
            </a:pPr>
            <a:r>
              <a:rPr lang="es-GT" sz="2750" dirty="0"/>
              <a:t>Límite tolerable de ingesta: </a:t>
            </a:r>
            <a:r>
              <a:rPr lang="es-GT" sz="2750" b="1" dirty="0">
                <a:solidFill>
                  <a:srgbClr val="FF0000"/>
                </a:solidFill>
              </a:rPr>
              <a:t>4,000 UI</a:t>
            </a:r>
            <a:endParaRPr lang="es-GT" sz="2750" dirty="0"/>
          </a:p>
          <a:p>
            <a:pPr marL="0" indent="0" algn="just">
              <a:lnSpc>
                <a:spcPct val="150000"/>
              </a:lnSpc>
              <a:buNone/>
            </a:pPr>
            <a:r>
              <a:rPr lang="es-GT" sz="2750" dirty="0"/>
              <a:t> </a:t>
            </a:r>
          </a:p>
        </p:txBody>
      </p:sp>
      <p:sp>
        <p:nvSpPr>
          <p:cNvPr id="4" name="TextBox 3"/>
          <p:cNvSpPr txBox="1"/>
          <p:nvPr/>
        </p:nvSpPr>
        <p:spPr>
          <a:xfrm>
            <a:off x="304800" y="6336268"/>
            <a:ext cx="8534400" cy="369332"/>
          </a:xfrm>
          <a:prstGeom prst="rect">
            <a:avLst/>
          </a:prstGeom>
          <a:noFill/>
        </p:spPr>
        <p:txBody>
          <a:bodyPr wrap="square" rtlCol="0">
            <a:spAutoFit/>
          </a:bodyPr>
          <a:lstStyle/>
          <a:p>
            <a:pPr algn="ctr"/>
            <a:r>
              <a:rPr lang="en-US" dirty="0"/>
              <a:t>Vitamin D,</a:t>
            </a:r>
            <a:r>
              <a:rPr lang="en-US" b="1" dirty="0"/>
              <a:t> </a:t>
            </a:r>
            <a:r>
              <a:rPr lang="en-US" dirty="0"/>
              <a:t>Fact Sheet for Health Professionals, NIH Office of Dietary Supplements</a:t>
            </a:r>
          </a:p>
        </p:txBody>
      </p:sp>
    </p:spTree>
    <p:extLst>
      <p:ext uri="{BB962C8B-B14F-4D97-AF65-F5344CB8AC3E}">
        <p14:creationId xmlns:p14="http://schemas.microsoft.com/office/powerpoint/2010/main" val="160184794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p:cNvCxnSpPr/>
          <p:nvPr/>
        </p:nvCxnSpPr>
        <p:spPr>
          <a:xfrm>
            <a:off x="1206798" y="3086100"/>
            <a:ext cx="2984202" cy="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143000" y="2286000"/>
            <a:ext cx="7467600" cy="1800814"/>
          </a:xfrm>
          <a:prstGeom prst="rect">
            <a:avLst/>
          </a:prstGeom>
          <a:noFill/>
        </p:spPr>
        <p:txBody>
          <a:bodyPr wrap="square" rtlCol="0">
            <a:spAutoFit/>
          </a:bodyPr>
          <a:lstStyle/>
          <a:p>
            <a:r>
              <a:rPr lang="es-GT" sz="4400" dirty="0">
                <a:latin typeface="Quicksand Book" pitchFamily="18" charset="0"/>
              </a:rPr>
              <a:t>Ejercicio</a:t>
            </a:r>
          </a:p>
          <a:p>
            <a:endParaRPr lang="en-US" sz="1200" dirty="0">
              <a:solidFill>
                <a:schemeClr val="tx1">
                  <a:lumMod val="50000"/>
                  <a:lumOff val="50000"/>
                </a:schemeClr>
              </a:solidFill>
              <a:latin typeface="Century Gothic" panose="020B0502020202020204" pitchFamily="34" charset="0"/>
            </a:endParaRPr>
          </a:p>
          <a:p>
            <a:endParaRPr lang="en-US" sz="1200" dirty="0">
              <a:solidFill>
                <a:schemeClr val="tx1">
                  <a:lumMod val="50000"/>
                  <a:lumOff val="50000"/>
                </a:schemeClr>
              </a:solidFill>
              <a:latin typeface="Century Gothic" panose="020B0502020202020204" pitchFamily="34" charset="0"/>
            </a:endParaRPr>
          </a:p>
          <a:p>
            <a:pPr>
              <a:lnSpc>
                <a:spcPct val="130000"/>
              </a:lnSpc>
            </a:pPr>
            <a:r>
              <a:rPr lang="es-GT" sz="3600" dirty="0">
                <a:solidFill>
                  <a:srgbClr val="000000"/>
                </a:solidFill>
                <a:latin typeface="Quicksand Book"/>
              </a:rPr>
              <a:t>“Una droga milagrosa”</a:t>
            </a:r>
          </a:p>
        </p:txBody>
      </p:sp>
      <p:sp>
        <p:nvSpPr>
          <p:cNvPr id="4" name="Rectangle 3"/>
          <p:cNvSpPr/>
          <p:nvPr/>
        </p:nvSpPr>
        <p:spPr>
          <a:xfrm>
            <a:off x="0" y="5410200"/>
            <a:ext cx="609600" cy="9906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latin typeface="Century Gothic" panose="020B0502020202020204" pitchFamily="34" charset="0"/>
              </a:rPr>
              <a:t>6</a:t>
            </a:r>
            <a:endParaRPr lang="en-US" b="1" dirty="0">
              <a:latin typeface="Century Gothic" panose="020B0502020202020204" pitchFamily="34" charset="0"/>
            </a:endParaRPr>
          </a:p>
        </p:txBody>
      </p:sp>
    </p:spTree>
    <p:custDataLst>
      <p:tags r:id="rId1"/>
    </p:custDataLst>
    <p:extLst>
      <p:ext uri="{BB962C8B-B14F-4D97-AF65-F5344CB8AC3E}">
        <p14:creationId xmlns:p14="http://schemas.microsoft.com/office/powerpoint/2010/main" val="88764672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039B70B-C485-418D-BBE1-B8CBCDCC83A3}"/>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2" descr="Imagen relacionada">
            <a:extLst>
              <a:ext uri="{FF2B5EF4-FFF2-40B4-BE49-F238E27FC236}">
                <a16:creationId xmlns:a16="http://schemas.microsoft.com/office/drawing/2014/main" id="{2A92292C-BA80-4E89-95F3-26B9B312B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938" y="1900238"/>
            <a:ext cx="5572125" cy="30575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071751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457200"/>
            <a:ext cx="8229600" cy="6324600"/>
          </a:xfrm>
        </p:spPr>
        <p:txBody>
          <a:bodyPr>
            <a:normAutofit/>
          </a:bodyPr>
          <a:lstStyle/>
          <a:p>
            <a:pPr algn="just">
              <a:lnSpc>
                <a:spcPct val="130000"/>
              </a:lnSpc>
            </a:pPr>
            <a:r>
              <a:rPr lang="es-GT" dirty="0"/>
              <a:t>Estudio de seguimiento de 4 años, a 8000 adultos, &gt;45 años</a:t>
            </a:r>
          </a:p>
          <a:p>
            <a:pPr algn="just">
              <a:lnSpc>
                <a:spcPct val="130000"/>
              </a:lnSpc>
            </a:pPr>
            <a:r>
              <a:rPr lang="es-GT" dirty="0"/>
              <a:t>Mayor riesgo de mortalidad en adultos que pasaban mucho tiempo sentados, en especial si lo hacían ininterrumpidamente</a:t>
            </a:r>
          </a:p>
          <a:p>
            <a:pPr algn="just">
              <a:lnSpc>
                <a:spcPct val="130000"/>
              </a:lnSpc>
            </a:pPr>
            <a:r>
              <a:rPr lang="es-GT" dirty="0"/>
              <a:t>El </a:t>
            </a:r>
            <a:r>
              <a:rPr lang="es-GT" b="1" dirty="0">
                <a:solidFill>
                  <a:srgbClr val="E93605"/>
                </a:solidFill>
              </a:rPr>
              <a:t>mayor riesgo </a:t>
            </a:r>
            <a:r>
              <a:rPr lang="es-GT" dirty="0"/>
              <a:t>se presentó si se empleaban </a:t>
            </a:r>
            <a:r>
              <a:rPr lang="es-GT" b="1" dirty="0">
                <a:solidFill>
                  <a:srgbClr val="E93605"/>
                </a:solidFill>
              </a:rPr>
              <a:t>más de 12.5 horas de manera sedentaria </a:t>
            </a:r>
            <a:r>
              <a:rPr lang="es-GT" dirty="0"/>
              <a:t>y con </a:t>
            </a:r>
            <a:r>
              <a:rPr lang="es-GT" b="1" dirty="0">
                <a:solidFill>
                  <a:srgbClr val="E93605"/>
                </a:solidFill>
              </a:rPr>
              <a:t>períodos de más de 30 minutos</a:t>
            </a:r>
          </a:p>
          <a:p>
            <a:endParaRPr lang="en-US" dirty="0"/>
          </a:p>
        </p:txBody>
      </p:sp>
      <p:sp>
        <p:nvSpPr>
          <p:cNvPr id="4" name="TextBox 3"/>
          <p:cNvSpPr txBox="1"/>
          <p:nvPr/>
        </p:nvSpPr>
        <p:spPr>
          <a:xfrm>
            <a:off x="6172200" y="6400800"/>
            <a:ext cx="2552365" cy="276999"/>
          </a:xfrm>
          <a:prstGeom prst="rect">
            <a:avLst/>
          </a:prstGeom>
          <a:noFill/>
        </p:spPr>
        <p:txBody>
          <a:bodyPr wrap="none" rtlCol="0">
            <a:spAutoFit/>
          </a:bodyPr>
          <a:lstStyle/>
          <a:p>
            <a:r>
              <a:rPr lang="en-US" sz="1200" i="1" dirty="0"/>
              <a:t>Ann Intern Med.</a:t>
            </a:r>
            <a:r>
              <a:rPr lang="en-US" sz="1200" dirty="0"/>
              <a:t> 2017;167(7):465-475</a:t>
            </a:r>
          </a:p>
        </p:txBody>
      </p:sp>
    </p:spTree>
    <p:extLst>
      <p:ext uri="{BB962C8B-B14F-4D97-AF65-F5344CB8AC3E}">
        <p14:creationId xmlns:p14="http://schemas.microsoft.com/office/powerpoint/2010/main" val="366053437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039B70B-C485-418D-BBE1-B8CBCDCC83A3}"/>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6" name="Picture 2" descr="Resultado de imagen para buenas noticias">
            <a:extLst>
              <a:ext uri="{FF2B5EF4-FFF2-40B4-BE49-F238E27FC236}">
                <a16:creationId xmlns:a16="http://schemas.microsoft.com/office/drawing/2014/main" id="{72C1DC72-9AF7-4821-8FA2-CB65E88950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831" y="1552575"/>
            <a:ext cx="6928338" cy="3752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61923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237816"/>
            <a:ext cx="7505775" cy="22579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defRPr/>
            </a:pPr>
            <a:r>
              <a:rPr lang="es-GT" sz="3200" dirty="0"/>
              <a:t>Interrumpir la inactividad cada 30 minutos puede proteger contra los riesgos incurridos por sedentarismo prolongado</a:t>
            </a:r>
            <a:endParaRPr kumimoji="0" lang="es-GT" sz="32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8287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19998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9" name="TextBox 8"/>
          <p:cNvSpPr txBox="1"/>
          <p:nvPr/>
        </p:nvSpPr>
        <p:spPr>
          <a:xfrm>
            <a:off x="6172200" y="6400800"/>
            <a:ext cx="2552365" cy="276999"/>
          </a:xfrm>
          <a:prstGeom prst="rect">
            <a:avLst/>
          </a:prstGeom>
          <a:noFill/>
        </p:spPr>
        <p:txBody>
          <a:bodyPr wrap="none" rtlCol="0">
            <a:spAutoFit/>
          </a:bodyPr>
          <a:lstStyle/>
          <a:p>
            <a:r>
              <a:rPr lang="en-US" sz="1200" i="1" dirty="0"/>
              <a:t>Ann Intern Med.</a:t>
            </a:r>
            <a:r>
              <a:rPr lang="en-US" sz="1200" dirty="0"/>
              <a:t> 2017;167(7):465-475</a:t>
            </a:r>
          </a:p>
        </p:txBody>
      </p:sp>
    </p:spTree>
    <p:extLst>
      <p:ext uri="{BB962C8B-B14F-4D97-AF65-F5344CB8AC3E}">
        <p14:creationId xmlns:p14="http://schemas.microsoft.com/office/powerpoint/2010/main" val="7230908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7A88CA2A-1D5C-42F9-BDE6-BD339A74D687}"/>
              </a:ext>
            </a:extLst>
          </p:cNvPr>
          <p:cNvPicPr>
            <a:picLocks noChangeAspect="1"/>
          </p:cNvPicPr>
          <p:nvPr/>
        </p:nvPicPr>
        <p:blipFill rotWithShape="1">
          <a:blip r:embed="rId3"/>
          <a:srcRect l="13527" t="40471" r="42008" b="21176"/>
          <a:stretch/>
        </p:blipFill>
        <p:spPr>
          <a:xfrm>
            <a:off x="806422" y="1602921"/>
            <a:ext cx="7531157" cy="3652158"/>
          </a:xfrm>
          <a:prstGeom prst="rect">
            <a:avLst/>
          </a:prstGeom>
        </p:spPr>
      </p:pic>
    </p:spTree>
    <p:extLst>
      <p:ext uri="{BB962C8B-B14F-4D97-AF65-F5344CB8AC3E}">
        <p14:creationId xmlns:p14="http://schemas.microsoft.com/office/powerpoint/2010/main" val="404790698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237816"/>
            <a:ext cx="7505775" cy="22579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20000"/>
              </a:lnSpc>
              <a:defRPr/>
            </a:pPr>
            <a:r>
              <a:rPr lang="es-GT" sz="3200" b="1" dirty="0">
                <a:solidFill>
                  <a:srgbClr val="FF0000"/>
                </a:solidFill>
              </a:rPr>
              <a:t>150</a:t>
            </a:r>
            <a:r>
              <a:rPr lang="es-GT" sz="3200" dirty="0"/>
              <a:t> minutos a la semana, de actividad moderada, puede prevenir </a:t>
            </a:r>
            <a:r>
              <a:rPr lang="es-GT" sz="3200" b="1" dirty="0">
                <a:solidFill>
                  <a:srgbClr val="FF0000"/>
                </a:solidFill>
              </a:rPr>
              <a:t>46%</a:t>
            </a:r>
            <a:r>
              <a:rPr lang="es-GT" sz="3200" dirty="0"/>
              <a:t> de las muertes asociadas con inactividad</a:t>
            </a:r>
            <a:endParaRPr kumimoji="0" lang="es-GT" sz="3200" b="0" i="0" u="none" strike="noStrike" kern="1200" cap="none" spc="0" normalizeH="0" baseline="0" dirty="0">
              <a:ln>
                <a:noFill/>
              </a:ln>
              <a:solidFill>
                <a:srgbClr val="000000"/>
              </a:solidFill>
              <a:effectLst/>
              <a:uLnTx/>
              <a:uFillTx/>
              <a:latin typeface="Arial"/>
            </a:endParaRPr>
          </a:p>
        </p:txBody>
      </p:sp>
      <p:sp>
        <p:nvSpPr>
          <p:cNvPr id="3" name="Oval 2"/>
          <p:cNvSpPr/>
          <p:nvPr/>
        </p:nvSpPr>
        <p:spPr>
          <a:xfrm>
            <a:off x="492106" y="18287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19998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
        <p:nvSpPr>
          <p:cNvPr id="9" name="TextBox 8"/>
          <p:cNvSpPr txBox="1"/>
          <p:nvPr/>
        </p:nvSpPr>
        <p:spPr>
          <a:xfrm>
            <a:off x="5911911" y="6400800"/>
            <a:ext cx="3079689" cy="276999"/>
          </a:xfrm>
          <a:prstGeom prst="rect">
            <a:avLst/>
          </a:prstGeom>
          <a:noFill/>
        </p:spPr>
        <p:txBody>
          <a:bodyPr wrap="none" rtlCol="0">
            <a:spAutoFit/>
          </a:bodyPr>
          <a:lstStyle/>
          <a:p>
            <a:r>
              <a:rPr lang="en-US" sz="1200" dirty="0"/>
              <a:t>BMJ 2019;365:l2323 | </a:t>
            </a:r>
            <a:r>
              <a:rPr lang="en-US" sz="1200" dirty="0" err="1"/>
              <a:t>doi</a:t>
            </a:r>
            <a:r>
              <a:rPr lang="en-US" sz="1200" dirty="0"/>
              <a:t>: 10.1136/bmj.l2323</a:t>
            </a:r>
          </a:p>
        </p:txBody>
      </p:sp>
    </p:spTree>
    <p:extLst>
      <p:ext uri="{BB962C8B-B14F-4D97-AF65-F5344CB8AC3E}">
        <p14:creationId xmlns:p14="http://schemas.microsoft.com/office/powerpoint/2010/main" val="10218182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xercise and inflammatio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500" y="1251585"/>
            <a:ext cx="7629000" cy="4844415"/>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1339429" y="152400"/>
            <a:ext cx="6465143" cy="884538"/>
          </a:xfrm>
          <a:prstGeom prst="rect">
            <a:avLst/>
          </a:prstGeom>
          <a:noFill/>
        </p:spPr>
        <p:txBody>
          <a:bodyPr wrap="square" rtlCol="0">
            <a:spAutoFit/>
          </a:bodyPr>
          <a:lstStyle/>
          <a:p>
            <a:pPr algn="ctr">
              <a:lnSpc>
                <a:spcPct val="110000"/>
              </a:lnSpc>
            </a:pPr>
            <a:r>
              <a:rPr lang="es-GT" sz="2400" dirty="0"/>
              <a:t>Una sesión  de 20 minutos de ejercicio puede producir una respuesta celular anti-inflamatoria</a:t>
            </a:r>
          </a:p>
        </p:txBody>
      </p:sp>
      <p:sp>
        <p:nvSpPr>
          <p:cNvPr id="3" name="TextBox 2"/>
          <p:cNvSpPr txBox="1"/>
          <p:nvPr/>
        </p:nvSpPr>
        <p:spPr>
          <a:xfrm>
            <a:off x="228600" y="6629400"/>
            <a:ext cx="184731" cy="369332"/>
          </a:xfrm>
          <a:prstGeom prst="rect">
            <a:avLst/>
          </a:prstGeom>
          <a:noFill/>
        </p:spPr>
        <p:txBody>
          <a:bodyPr wrap="none" rtlCol="0">
            <a:spAutoFit/>
          </a:bodyPr>
          <a:lstStyle/>
          <a:p>
            <a:endParaRPr lang="en-US" dirty="0"/>
          </a:p>
        </p:txBody>
      </p:sp>
      <p:sp>
        <p:nvSpPr>
          <p:cNvPr id="4" name="TextBox 3"/>
          <p:cNvSpPr txBox="1"/>
          <p:nvPr/>
        </p:nvSpPr>
        <p:spPr>
          <a:xfrm>
            <a:off x="380033" y="6477000"/>
            <a:ext cx="4039567" cy="276999"/>
          </a:xfrm>
          <a:prstGeom prst="rect">
            <a:avLst/>
          </a:prstGeom>
          <a:noFill/>
        </p:spPr>
        <p:txBody>
          <a:bodyPr wrap="none" rtlCol="0">
            <a:spAutoFit/>
          </a:bodyPr>
          <a:lstStyle/>
          <a:p>
            <a:r>
              <a:rPr lang="en-US" sz="1200" i="1" dirty="0"/>
              <a:t>Brain, Behavior, and Immunity</a:t>
            </a:r>
            <a:r>
              <a:rPr lang="en-US" sz="1200" dirty="0"/>
              <a:t>. </a:t>
            </a:r>
            <a:r>
              <a:rPr lang="en-US" sz="1200" dirty="0">
                <a:hlinkClick r:id="rId4"/>
              </a:rPr>
              <a:t>doi:10.1016/j.bbi.2016.12.017</a:t>
            </a:r>
            <a:endParaRPr lang="en-US" sz="1200" dirty="0"/>
          </a:p>
        </p:txBody>
      </p:sp>
    </p:spTree>
    <p:extLst>
      <p:ext uri="{BB962C8B-B14F-4D97-AF65-F5344CB8AC3E}">
        <p14:creationId xmlns:p14="http://schemas.microsoft.com/office/powerpoint/2010/main" val="6866021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9D83FC-CFE3-4A34-9938-06BA7B0C8DA1}"/>
              </a:ext>
            </a:extLst>
          </p:cNvPr>
          <p:cNvSpPr>
            <a:spLocks noGrp="1"/>
          </p:cNvSpPr>
          <p:nvPr>
            <p:ph type="title"/>
          </p:nvPr>
        </p:nvSpPr>
        <p:spPr>
          <a:xfrm>
            <a:off x="457200" y="609600"/>
            <a:ext cx="8229600" cy="1143000"/>
          </a:xfrm>
        </p:spPr>
        <p:txBody>
          <a:bodyPr>
            <a:normAutofit fontScale="90000"/>
          </a:bodyPr>
          <a:lstStyle/>
          <a:p>
            <a:pPr>
              <a:lnSpc>
                <a:spcPct val="120000"/>
              </a:lnSpc>
            </a:pPr>
            <a:r>
              <a:rPr lang="es-GT" b="1" dirty="0">
                <a:solidFill>
                  <a:srgbClr val="E93605"/>
                </a:solidFill>
              </a:rPr>
              <a:t>Reducción de riesgo en individuos altamente activos</a:t>
            </a:r>
            <a:endParaRPr lang="en-US" b="1" dirty="0">
              <a:solidFill>
                <a:srgbClr val="E93605"/>
              </a:solidFill>
            </a:endParaRPr>
          </a:p>
        </p:txBody>
      </p:sp>
      <p:sp>
        <p:nvSpPr>
          <p:cNvPr id="3" name="Content Placeholder 2">
            <a:extLst>
              <a:ext uri="{FF2B5EF4-FFF2-40B4-BE49-F238E27FC236}">
                <a16:creationId xmlns:a16="http://schemas.microsoft.com/office/drawing/2014/main" id="{D184C809-D8A7-42E5-BE70-D20DE9483A25}"/>
              </a:ext>
            </a:extLst>
          </p:cNvPr>
          <p:cNvSpPr>
            <a:spLocks noGrp="1"/>
          </p:cNvSpPr>
          <p:nvPr>
            <p:ph idx="1"/>
          </p:nvPr>
        </p:nvSpPr>
        <p:spPr>
          <a:xfrm>
            <a:off x="457200" y="2027237"/>
            <a:ext cx="8229600" cy="4525963"/>
          </a:xfrm>
        </p:spPr>
        <p:txBody>
          <a:bodyPr>
            <a:normAutofit/>
          </a:bodyPr>
          <a:lstStyle/>
          <a:p>
            <a:pPr>
              <a:lnSpc>
                <a:spcPct val="130000"/>
              </a:lnSpc>
            </a:pPr>
            <a:r>
              <a:rPr lang="es-GT" sz="3500" dirty="0"/>
              <a:t>14% para cáncer de seno</a:t>
            </a:r>
          </a:p>
          <a:p>
            <a:pPr>
              <a:lnSpc>
                <a:spcPct val="130000"/>
              </a:lnSpc>
            </a:pPr>
            <a:r>
              <a:rPr lang="es-GT" sz="3500" dirty="0"/>
              <a:t>21% para cáncer de colon</a:t>
            </a:r>
          </a:p>
          <a:p>
            <a:pPr>
              <a:lnSpc>
                <a:spcPct val="130000"/>
              </a:lnSpc>
            </a:pPr>
            <a:r>
              <a:rPr lang="es-GT" sz="3500" dirty="0"/>
              <a:t>25% para enfermedad cardíaca isquémica</a:t>
            </a:r>
          </a:p>
          <a:p>
            <a:pPr>
              <a:lnSpc>
                <a:spcPct val="130000"/>
              </a:lnSpc>
            </a:pPr>
            <a:r>
              <a:rPr lang="es-GT" sz="3500" dirty="0"/>
              <a:t>26% para ACV isquémico</a:t>
            </a:r>
            <a:endParaRPr lang="en-US" sz="3500" dirty="0"/>
          </a:p>
        </p:txBody>
      </p:sp>
      <p:sp>
        <p:nvSpPr>
          <p:cNvPr id="4" name="TextBox 3">
            <a:extLst>
              <a:ext uri="{FF2B5EF4-FFF2-40B4-BE49-F238E27FC236}">
                <a16:creationId xmlns:a16="http://schemas.microsoft.com/office/drawing/2014/main" id="{98103034-90DD-41AD-8A81-846CA54DB031}"/>
              </a:ext>
            </a:extLst>
          </p:cNvPr>
          <p:cNvSpPr txBox="1"/>
          <p:nvPr/>
        </p:nvSpPr>
        <p:spPr>
          <a:xfrm>
            <a:off x="4876800" y="6428601"/>
            <a:ext cx="3962400" cy="276999"/>
          </a:xfrm>
          <a:prstGeom prst="rect">
            <a:avLst/>
          </a:prstGeom>
          <a:noFill/>
        </p:spPr>
        <p:txBody>
          <a:bodyPr wrap="square" rtlCol="0">
            <a:spAutoFit/>
          </a:bodyPr>
          <a:lstStyle/>
          <a:p>
            <a:pPr algn="r"/>
            <a:r>
              <a:rPr lang="en-US" sz="1200" i="1" dirty="0"/>
              <a:t>BMJ </a:t>
            </a:r>
            <a:r>
              <a:rPr lang="en-US" sz="1200" dirty="0"/>
              <a:t>2016;354:i3857 http://dx.doi.org/10.1136/bmj.i3857</a:t>
            </a:r>
          </a:p>
        </p:txBody>
      </p:sp>
    </p:spTree>
    <p:extLst>
      <p:ext uri="{BB962C8B-B14F-4D97-AF65-F5344CB8AC3E}">
        <p14:creationId xmlns:p14="http://schemas.microsoft.com/office/powerpoint/2010/main" val="8032418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Resultado de imagen para sarcopenia">
            <a:extLst>
              <a:ext uri="{FF2B5EF4-FFF2-40B4-BE49-F238E27FC236}">
                <a16:creationId xmlns:a16="http://schemas.microsoft.com/office/drawing/2014/main" id="{063746C1-2EF1-4362-A0D8-F648E02238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688" y="876300"/>
            <a:ext cx="9171377" cy="51054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5A199970-ACC5-4A34-96BD-0DD7AF155B35}"/>
              </a:ext>
            </a:extLst>
          </p:cNvPr>
          <p:cNvSpPr/>
          <p:nvPr/>
        </p:nvSpPr>
        <p:spPr>
          <a:xfrm>
            <a:off x="-13688" y="0"/>
            <a:ext cx="9171377" cy="8763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F3DC88B-ABD2-45AB-B2C5-EEFF43482D36}"/>
              </a:ext>
            </a:extLst>
          </p:cNvPr>
          <p:cNvSpPr/>
          <p:nvPr/>
        </p:nvSpPr>
        <p:spPr>
          <a:xfrm>
            <a:off x="-27377" y="5943600"/>
            <a:ext cx="9171377" cy="9144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79418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6">
            <a:extLst>
              <a:ext uri="{FF2B5EF4-FFF2-40B4-BE49-F238E27FC236}">
                <a16:creationId xmlns:a16="http://schemas.microsoft.com/office/drawing/2014/main" id="{8B7063D7-725E-4DCD-B286-F9C7B4CE4529}"/>
              </a:ext>
            </a:extLst>
          </p:cNvPr>
          <p:cNvSpPr/>
          <p:nvPr/>
        </p:nvSpPr>
        <p:spPr>
          <a:xfrm>
            <a:off x="5474229" y="762534"/>
            <a:ext cx="2564871" cy="1904466"/>
          </a:xfrm>
          <a:custGeom>
            <a:avLst/>
            <a:gdLst>
              <a:gd name="connsiteX0" fmla="*/ 0 w 2565401"/>
              <a:gd name="connsiteY0" fmla="*/ 330207 h 1981200"/>
              <a:gd name="connsiteX1" fmla="*/ 330207 w 2565401"/>
              <a:gd name="connsiteY1" fmla="*/ 0 h 1981200"/>
              <a:gd name="connsiteX2" fmla="*/ 427567 w 2565401"/>
              <a:gd name="connsiteY2" fmla="*/ 0 h 1981200"/>
              <a:gd name="connsiteX3" fmla="*/ 427567 w 2565401"/>
              <a:gd name="connsiteY3" fmla="*/ 0 h 1981200"/>
              <a:gd name="connsiteX4" fmla="*/ 1068917 w 2565401"/>
              <a:gd name="connsiteY4" fmla="*/ 0 h 1981200"/>
              <a:gd name="connsiteX5" fmla="*/ 2235194 w 2565401"/>
              <a:gd name="connsiteY5" fmla="*/ 0 h 1981200"/>
              <a:gd name="connsiteX6" fmla="*/ 2565401 w 2565401"/>
              <a:gd name="connsiteY6" fmla="*/ 330207 h 1981200"/>
              <a:gd name="connsiteX7" fmla="*/ 2565401 w 2565401"/>
              <a:gd name="connsiteY7" fmla="*/ 1155700 h 1981200"/>
              <a:gd name="connsiteX8" fmla="*/ 2565401 w 2565401"/>
              <a:gd name="connsiteY8" fmla="*/ 1155700 h 1981200"/>
              <a:gd name="connsiteX9" fmla="*/ 2565401 w 2565401"/>
              <a:gd name="connsiteY9" fmla="*/ 1651000 h 1981200"/>
              <a:gd name="connsiteX10" fmla="*/ 2565401 w 2565401"/>
              <a:gd name="connsiteY10" fmla="*/ 1650993 h 1981200"/>
              <a:gd name="connsiteX11" fmla="*/ 2235194 w 2565401"/>
              <a:gd name="connsiteY11" fmla="*/ 1981200 h 1981200"/>
              <a:gd name="connsiteX12" fmla="*/ 1068917 w 2565401"/>
              <a:gd name="connsiteY12" fmla="*/ 1981200 h 1981200"/>
              <a:gd name="connsiteX13" fmla="*/ 426626 w 2565401"/>
              <a:gd name="connsiteY13" fmla="*/ 2305047 h 1981200"/>
              <a:gd name="connsiteX14" fmla="*/ 427567 w 2565401"/>
              <a:gd name="connsiteY14" fmla="*/ 1981200 h 1981200"/>
              <a:gd name="connsiteX15" fmla="*/ 330207 w 2565401"/>
              <a:gd name="connsiteY15" fmla="*/ 1981200 h 1981200"/>
              <a:gd name="connsiteX16" fmla="*/ 0 w 2565401"/>
              <a:gd name="connsiteY16" fmla="*/ 1650993 h 1981200"/>
              <a:gd name="connsiteX17" fmla="*/ 0 w 2565401"/>
              <a:gd name="connsiteY17" fmla="*/ 1651000 h 1981200"/>
              <a:gd name="connsiteX18" fmla="*/ 0 w 2565401"/>
              <a:gd name="connsiteY18" fmla="*/ 1155700 h 1981200"/>
              <a:gd name="connsiteX19" fmla="*/ 0 w 2565401"/>
              <a:gd name="connsiteY19" fmla="*/ 1155700 h 1981200"/>
              <a:gd name="connsiteX20" fmla="*/ 0 w 2565401"/>
              <a:gd name="connsiteY20" fmla="*/ 330207 h 1981200"/>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5401" h="2305047">
                <a:moveTo>
                  <a:pt x="0" y="330207"/>
                </a:moveTo>
                <a:cubicBezTo>
                  <a:pt x="0" y="147839"/>
                  <a:pt x="147839" y="0"/>
                  <a:pt x="330207" y="0"/>
                </a:cubicBezTo>
                <a:lnTo>
                  <a:pt x="427567" y="0"/>
                </a:lnTo>
                <a:lnTo>
                  <a:pt x="427567" y="0"/>
                </a:lnTo>
                <a:lnTo>
                  <a:pt x="1068917" y="0"/>
                </a:lnTo>
                <a:lnTo>
                  <a:pt x="2235194" y="0"/>
                </a:lnTo>
                <a:cubicBezTo>
                  <a:pt x="2417562" y="0"/>
                  <a:pt x="2565401" y="147839"/>
                  <a:pt x="2565401" y="330207"/>
                </a:cubicBezTo>
                <a:lnTo>
                  <a:pt x="2565401" y="1155700"/>
                </a:lnTo>
                <a:lnTo>
                  <a:pt x="2565401" y="1155700"/>
                </a:lnTo>
                <a:lnTo>
                  <a:pt x="2565401" y="1651000"/>
                </a:lnTo>
                <a:lnTo>
                  <a:pt x="2565401" y="1650993"/>
                </a:lnTo>
                <a:cubicBezTo>
                  <a:pt x="2565401" y="1833361"/>
                  <a:pt x="2417562" y="1981200"/>
                  <a:pt x="2235194" y="1981200"/>
                </a:cubicBezTo>
                <a:lnTo>
                  <a:pt x="797983" y="1981200"/>
                </a:lnTo>
                <a:cubicBezTo>
                  <a:pt x="576478" y="2172757"/>
                  <a:pt x="619556" y="2133598"/>
                  <a:pt x="426626" y="2305047"/>
                </a:cubicBezTo>
                <a:cubicBezTo>
                  <a:pt x="426940" y="2197098"/>
                  <a:pt x="427253" y="2089149"/>
                  <a:pt x="427567" y="1981200"/>
                </a:cubicBezTo>
                <a:lnTo>
                  <a:pt x="330207" y="1981200"/>
                </a:lnTo>
                <a:cubicBezTo>
                  <a:pt x="147839" y="1981200"/>
                  <a:pt x="0" y="1833361"/>
                  <a:pt x="0" y="1650993"/>
                </a:cubicBezTo>
                <a:lnTo>
                  <a:pt x="0" y="1651000"/>
                </a:lnTo>
                <a:lnTo>
                  <a:pt x="0" y="1155700"/>
                </a:lnTo>
                <a:lnTo>
                  <a:pt x="0" y="1155700"/>
                </a:lnTo>
                <a:lnTo>
                  <a:pt x="0" y="330207"/>
                </a:lnTo>
                <a:close/>
              </a:path>
            </a:pathLst>
          </a:cu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GT" sz="3600" dirty="0"/>
              <a:t>↓ densidad ósea</a:t>
            </a:r>
          </a:p>
          <a:p>
            <a:pPr algn="ctr"/>
            <a:endParaRPr lang="es-GT" dirty="0"/>
          </a:p>
        </p:txBody>
      </p:sp>
      <p:sp>
        <p:nvSpPr>
          <p:cNvPr id="4" name="Oval Callout 8">
            <a:extLst>
              <a:ext uri="{FF2B5EF4-FFF2-40B4-BE49-F238E27FC236}">
                <a16:creationId xmlns:a16="http://schemas.microsoft.com/office/drawing/2014/main" id="{CDA758B8-61BE-41CF-9D66-1BA31CB30FA2}"/>
              </a:ext>
            </a:extLst>
          </p:cNvPr>
          <p:cNvSpPr/>
          <p:nvPr/>
        </p:nvSpPr>
        <p:spPr>
          <a:xfrm>
            <a:off x="2857500" y="2595863"/>
            <a:ext cx="3429000" cy="1671337"/>
          </a:xfrm>
          <a:prstGeom prst="wedgeEllipseCallout">
            <a:avLst>
              <a:gd name="adj1" fmla="val -15292"/>
              <a:gd name="adj2" fmla="val 46283"/>
            </a:avLst>
          </a:prstGeom>
          <a:solidFill>
            <a:schemeClr val="accent4">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GT" sz="3600" dirty="0">
                <a:solidFill>
                  <a:srgbClr val="000000"/>
                </a:solidFill>
              </a:rPr>
              <a:t>Sarcopenia</a:t>
            </a:r>
            <a:endParaRPr lang="en-US" sz="3600" dirty="0">
              <a:solidFill>
                <a:srgbClr val="000000"/>
              </a:solidFill>
            </a:endParaRPr>
          </a:p>
        </p:txBody>
      </p:sp>
      <p:sp>
        <p:nvSpPr>
          <p:cNvPr id="5" name="Oval Callout 11">
            <a:extLst>
              <a:ext uri="{FF2B5EF4-FFF2-40B4-BE49-F238E27FC236}">
                <a16:creationId xmlns:a16="http://schemas.microsoft.com/office/drawing/2014/main" id="{05FF294E-169C-4838-A4F3-6C421D521A06}"/>
              </a:ext>
            </a:extLst>
          </p:cNvPr>
          <p:cNvSpPr/>
          <p:nvPr/>
        </p:nvSpPr>
        <p:spPr>
          <a:xfrm>
            <a:off x="5599641" y="4206922"/>
            <a:ext cx="2972859" cy="2041478"/>
          </a:xfrm>
          <a:prstGeom prst="wedgeEllipseCallout">
            <a:avLst>
              <a:gd name="adj1" fmla="val -47488"/>
              <a:gd name="adj2" fmla="val -48980"/>
            </a:avLst>
          </a:prstGeom>
          <a:solidFill>
            <a:schemeClr val="accent5">
              <a:lumMod val="75000"/>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GT" sz="2800" dirty="0"/>
              <a:t>↓ movilidad y ↑ dependencia</a:t>
            </a:r>
          </a:p>
        </p:txBody>
      </p:sp>
      <p:sp>
        <p:nvSpPr>
          <p:cNvPr id="6" name="Rounded Rectangular Callout 6">
            <a:extLst>
              <a:ext uri="{FF2B5EF4-FFF2-40B4-BE49-F238E27FC236}">
                <a16:creationId xmlns:a16="http://schemas.microsoft.com/office/drawing/2014/main" id="{82673AF9-E430-4B10-8B07-B05712BAC521}"/>
              </a:ext>
            </a:extLst>
          </p:cNvPr>
          <p:cNvSpPr/>
          <p:nvPr/>
        </p:nvSpPr>
        <p:spPr>
          <a:xfrm flipH="1">
            <a:off x="838200" y="838200"/>
            <a:ext cx="3009900" cy="1781700"/>
          </a:xfrm>
          <a:custGeom>
            <a:avLst/>
            <a:gdLst>
              <a:gd name="connsiteX0" fmla="*/ 0 w 2565401"/>
              <a:gd name="connsiteY0" fmla="*/ 330207 h 1981200"/>
              <a:gd name="connsiteX1" fmla="*/ 330207 w 2565401"/>
              <a:gd name="connsiteY1" fmla="*/ 0 h 1981200"/>
              <a:gd name="connsiteX2" fmla="*/ 427567 w 2565401"/>
              <a:gd name="connsiteY2" fmla="*/ 0 h 1981200"/>
              <a:gd name="connsiteX3" fmla="*/ 427567 w 2565401"/>
              <a:gd name="connsiteY3" fmla="*/ 0 h 1981200"/>
              <a:gd name="connsiteX4" fmla="*/ 1068917 w 2565401"/>
              <a:gd name="connsiteY4" fmla="*/ 0 h 1981200"/>
              <a:gd name="connsiteX5" fmla="*/ 2235194 w 2565401"/>
              <a:gd name="connsiteY5" fmla="*/ 0 h 1981200"/>
              <a:gd name="connsiteX6" fmla="*/ 2565401 w 2565401"/>
              <a:gd name="connsiteY6" fmla="*/ 330207 h 1981200"/>
              <a:gd name="connsiteX7" fmla="*/ 2565401 w 2565401"/>
              <a:gd name="connsiteY7" fmla="*/ 1155700 h 1981200"/>
              <a:gd name="connsiteX8" fmla="*/ 2565401 w 2565401"/>
              <a:gd name="connsiteY8" fmla="*/ 1155700 h 1981200"/>
              <a:gd name="connsiteX9" fmla="*/ 2565401 w 2565401"/>
              <a:gd name="connsiteY9" fmla="*/ 1651000 h 1981200"/>
              <a:gd name="connsiteX10" fmla="*/ 2565401 w 2565401"/>
              <a:gd name="connsiteY10" fmla="*/ 1650993 h 1981200"/>
              <a:gd name="connsiteX11" fmla="*/ 2235194 w 2565401"/>
              <a:gd name="connsiteY11" fmla="*/ 1981200 h 1981200"/>
              <a:gd name="connsiteX12" fmla="*/ 1068917 w 2565401"/>
              <a:gd name="connsiteY12" fmla="*/ 1981200 h 1981200"/>
              <a:gd name="connsiteX13" fmla="*/ 426626 w 2565401"/>
              <a:gd name="connsiteY13" fmla="*/ 2305047 h 1981200"/>
              <a:gd name="connsiteX14" fmla="*/ 427567 w 2565401"/>
              <a:gd name="connsiteY14" fmla="*/ 1981200 h 1981200"/>
              <a:gd name="connsiteX15" fmla="*/ 330207 w 2565401"/>
              <a:gd name="connsiteY15" fmla="*/ 1981200 h 1981200"/>
              <a:gd name="connsiteX16" fmla="*/ 0 w 2565401"/>
              <a:gd name="connsiteY16" fmla="*/ 1650993 h 1981200"/>
              <a:gd name="connsiteX17" fmla="*/ 0 w 2565401"/>
              <a:gd name="connsiteY17" fmla="*/ 1651000 h 1981200"/>
              <a:gd name="connsiteX18" fmla="*/ 0 w 2565401"/>
              <a:gd name="connsiteY18" fmla="*/ 1155700 h 1981200"/>
              <a:gd name="connsiteX19" fmla="*/ 0 w 2565401"/>
              <a:gd name="connsiteY19" fmla="*/ 1155700 h 1981200"/>
              <a:gd name="connsiteX20" fmla="*/ 0 w 2565401"/>
              <a:gd name="connsiteY20" fmla="*/ 330207 h 1981200"/>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 name="connsiteX0" fmla="*/ 0 w 2565401"/>
              <a:gd name="connsiteY0" fmla="*/ 330207 h 2305047"/>
              <a:gd name="connsiteX1" fmla="*/ 330207 w 2565401"/>
              <a:gd name="connsiteY1" fmla="*/ 0 h 2305047"/>
              <a:gd name="connsiteX2" fmla="*/ 427567 w 2565401"/>
              <a:gd name="connsiteY2" fmla="*/ 0 h 2305047"/>
              <a:gd name="connsiteX3" fmla="*/ 427567 w 2565401"/>
              <a:gd name="connsiteY3" fmla="*/ 0 h 2305047"/>
              <a:gd name="connsiteX4" fmla="*/ 1068917 w 2565401"/>
              <a:gd name="connsiteY4" fmla="*/ 0 h 2305047"/>
              <a:gd name="connsiteX5" fmla="*/ 2235194 w 2565401"/>
              <a:gd name="connsiteY5" fmla="*/ 0 h 2305047"/>
              <a:gd name="connsiteX6" fmla="*/ 2565401 w 2565401"/>
              <a:gd name="connsiteY6" fmla="*/ 330207 h 2305047"/>
              <a:gd name="connsiteX7" fmla="*/ 2565401 w 2565401"/>
              <a:gd name="connsiteY7" fmla="*/ 1155700 h 2305047"/>
              <a:gd name="connsiteX8" fmla="*/ 2565401 w 2565401"/>
              <a:gd name="connsiteY8" fmla="*/ 1155700 h 2305047"/>
              <a:gd name="connsiteX9" fmla="*/ 2565401 w 2565401"/>
              <a:gd name="connsiteY9" fmla="*/ 1651000 h 2305047"/>
              <a:gd name="connsiteX10" fmla="*/ 2565401 w 2565401"/>
              <a:gd name="connsiteY10" fmla="*/ 1650993 h 2305047"/>
              <a:gd name="connsiteX11" fmla="*/ 2235194 w 2565401"/>
              <a:gd name="connsiteY11" fmla="*/ 1981200 h 2305047"/>
              <a:gd name="connsiteX12" fmla="*/ 797983 w 2565401"/>
              <a:gd name="connsiteY12" fmla="*/ 1981200 h 2305047"/>
              <a:gd name="connsiteX13" fmla="*/ 426626 w 2565401"/>
              <a:gd name="connsiteY13" fmla="*/ 2305047 h 2305047"/>
              <a:gd name="connsiteX14" fmla="*/ 427567 w 2565401"/>
              <a:gd name="connsiteY14" fmla="*/ 1981200 h 2305047"/>
              <a:gd name="connsiteX15" fmla="*/ 330207 w 2565401"/>
              <a:gd name="connsiteY15" fmla="*/ 1981200 h 2305047"/>
              <a:gd name="connsiteX16" fmla="*/ 0 w 2565401"/>
              <a:gd name="connsiteY16" fmla="*/ 1650993 h 2305047"/>
              <a:gd name="connsiteX17" fmla="*/ 0 w 2565401"/>
              <a:gd name="connsiteY17" fmla="*/ 1651000 h 2305047"/>
              <a:gd name="connsiteX18" fmla="*/ 0 w 2565401"/>
              <a:gd name="connsiteY18" fmla="*/ 1155700 h 2305047"/>
              <a:gd name="connsiteX19" fmla="*/ 0 w 2565401"/>
              <a:gd name="connsiteY19" fmla="*/ 1155700 h 2305047"/>
              <a:gd name="connsiteX20" fmla="*/ 0 w 2565401"/>
              <a:gd name="connsiteY20" fmla="*/ 330207 h 2305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565401" h="2305047">
                <a:moveTo>
                  <a:pt x="0" y="330207"/>
                </a:moveTo>
                <a:cubicBezTo>
                  <a:pt x="0" y="147839"/>
                  <a:pt x="147839" y="0"/>
                  <a:pt x="330207" y="0"/>
                </a:cubicBezTo>
                <a:lnTo>
                  <a:pt x="427567" y="0"/>
                </a:lnTo>
                <a:lnTo>
                  <a:pt x="427567" y="0"/>
                </a:lnTo>
                <a:lnTo>
                  <a:pt x="1068917" y="0"/>
                </a:lnTo>
                <a:lnTo>
                  <a:pt x="2235194" y="0"/>
                </a:lnTo>
                <a:cubicBezTo>
                  <a:pt x="2417562" y="0"/>
                  <a:pt x="2565401" y="147839"/>
                  <a:pt x="2565401" y="330207"/>
                </a:cubicBezTo>
                <a:lnTo>
                  <a:pt x="2565401" y="1155700"/>
                </a:lnTo>
                <a:lnTo>
                  <a:pt x="2565401" y="1155700"/>
                </a:lnTo>
                <a:lnTo>
                  <a:pt x="2565401" y="1651000"/>
                </a:lnTo>
                <a:lnTo>
                  <a:pt x="2565401" y="1650993"/>
                </a:lnTo>
                <a:cubicBezTo>
                  <a:pt x="2565401" y="1833361"/>
                  <a:pt x="2417562" y="1981200"/>
                  <a:pt x="2235194" y="1981200"/>
                </a:cubicBezTo>
                <a:lnTo>
                  <a:pt x="797983" y="1981200"/>
                </a:lnTo>
                <a:cubicBezTo>
                  <a:pt x="576478" y="2172757"/>
                  <a:pt x="619556" y="2133598"/>
                  <a:pt x="426626" y="2305047"/>
                </a:cubicBezTo>
                <a:cubicBezTo>
                  <a:pt x="426940" y="2197098"/>
                  <a:pt x="427253" y="2089149"/>
                  <a:pt x="427567" y="1981200"/>
                </a:cubicBezTo>
                <a:lnTo>
                  <a:pt x="330207" y="1981200"/>
                </a:lnTo>
                <a:cubicBezTo>
                  <a:pt x="147839" y="1981200"/>
                  <a:pt x="0" y="1833361"/>
                  <a:pt x="0" y="1650993"/>
                </a:cubicBezTo>
                <a:lnTo>
                  <a:pt x="0" y="1651000"/>
                </a:lnTo>
                <a:lnTo>
                  <a:pt x="0" y="1155700"/>
                </a:lnTo>
                <a:lnTo>
                  <a:pt x="0" y="1155700"/>
                </a:lnTo>
                <a:lnTo>
                  <a:pt x="0" y="330207"/>
                </a:lnTo>
                <a:close/>
              </a:path>
            </a:pathLst>
          </a:custGeom>
          <a:solidFill>
            <a:srgbClr val="0020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GT" sz="3600" dirty="0"/>
              <a:t>↓ fuerza</a:t>
            </a:r>
          </a:p>
          <a:p>
            <a:pPr algn="ctr"/>
            <a:endParaRPr lang="en-US" sz="2000" dirty="0"/>
          </a:p>
        </p:txBody>
      </p:sp>
      <p:sp>
        <p:nvSpPr>
          <p:cNvPr id="7" name="Oval Callout 9">
            <a:extLst>
              <a:ext uri="{FF2B5EF4-FFF2-40B4-BE49-F238E27FC236}">
                <a16:creationId xmlns:a16="http://schemas.microsoft.com/office/drawing/2014/main" id="{DEB5BDD5-4EEE-4B0A-949D-FBFE6C6E2CFF}"/>
              </a:ext>
            </a:extLst>
          </p:cNvPr>
          <p:cNvSpPr/>
          <p:nvPr/>
        </p:nvSpPr>
        <p:spPr>
          <a:xfrm flipH="1">
            <a:off x="838200" y="4206922"/>
            <a:ext cx="2705100" cy="2041478"/>
          </a:xfrm>
          <a:prstGeom prst="wedgeEllipseCallout">
            <a:avLst>
              <a:gd name="adj1" fmla="val -45873"/>
              <a:gd name="adj2" fmla="val -49975"/>
            </a:avLst>
          </a:prstGeom>
          <a:solidFill>
            <a:schemeClr val="accent6">
              <a:alpha val="80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s-GT" sz="3000" dirty="0"/>
              <a:t>↑ riesgo de caídas y fracturas</a:t>
            </a:r>
          </a:p>
        </p:txBody>
      </p:sp>
    </p:spTree>
    <p:extLst>
      <p:ext uri="{BB962C8B-B14F-4D97-AF65-F5344CB8AC3E}">
        <p14:creationId xmlns:p14="http://schemas.microsoft.com/office/powerpoint/2010/main" val="5901966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 name="Flowchart: Document 19">
            <a:extLst>
              <a:ext uri="{FF2B5EF4-FFF2-40B4-BE49-F238E27FC236}">
                <a16:creationId xmlns:a16="http://schemas.microsoft.com/office/drawing/2014/main" id="{D12DDE76-C203-4047-9998-63900085B5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8631" y="0"/>
            <a:ext cx="2436019" cy="3400426"/>
          </a:xfrm>
          <a:prstGeom prst="flowChartDocumen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4EC7C86-6AAF-48E3-877D-4358B16D5688}"/>
              </a:ext>
            </a:extLst>
          </p:cNvPr>
          <p:cNvSpPr txBox="1"/>
          <p:nvPr/>
        </p:nvSpPr>
        <p:spPr>
          <a:xfrm>
            <a:off x="478631" y="-304800"/>
            <a:ext cx="2416969" cy="3276600"/>
          </a:xfrm>
          <a:prstGeom prst="rect">
            <a:avLst/>
          </a:prstGeom>
        </p:spPr>
        <p:txBody>
          <a:bodyPr vert="horz" lIns="91440" tIns="45720" rIns="91440" bIns="45720" rtlCol="0" anchor="ctr">
            <a:normAutofit/>
          </a:bodyPr>
          <a:lstStyle/>
          <a:p>
            <a:pPr algn="ctr">
              <a:lnSpc>
                <a:spcPct val="110000"/>
              </a:lnSpc>
              <a:spcBef>
                <a:spcPct val="0"/>
              </a:spcBef>
              <a:spcAft>
                <a:spcPts val="600"/>
              </a:spcAft>
            </a:pPr>
            <a:r>
              <a:rPr lang="es-GT" sz="2700" kern="1200" dirty="0">
                <a:solidFill>
                  <a:srgbClr val="FFFFFF"/>
                </a:solidFill>
                <a:latin typeface="+mj-lt"/>
                <a:ea typeface="+mj-ea"/>
                <a:cs typeface="+mj-cs"/>
              </a:rPr>
              <a:t>Cambios en </a:t>
            </a:r>
            <a:r>
              <a:rPr lang="es-GT" sz="2700" dirty="0">
                <a:solidFill>
                  <a:srgbClr val="FFFFFF"/>
                </a:solidFill>
                <a:latin typeface="+mj-lt"/>
                <a:ea typeface="+mj-ea"/>
                <a:cs typeface="+mj-cs"/>
              </a:rPr>
              <a:t>cuádriceps, hombres 60-72, 6 y 12 sem. de entrenamiento</a:t>
            </a:r>
            <a:endParaRPr lang="es-GT" sz="2700" kern="1200" dirty="0">
              <a:solidFill>
                <a:srgbClr val="FFFFFF"/>
              </a:solidFill>
              <a:latin typeface="+mj-lt"/>
              <a:ea typeface="+mj-ea"/>
              <a:cs typeface="+mj-cs"/>
            </a:endParaRPr>
          </a:p>
        </p:txBody>
      </p:sp>
      <p:pic>
        <p:nvPicPr>
          <p:cNvPr id="13" name="Picture 12">
            <a:extLst>
              <a:ext uri="{FF2B5EF4-FFF2-40B4-BE49-F238E27FC236}">
                <a16:creationId xmlns:a16="http://schemas.microsoft.com/office/drawing/2014/main" id="{3689D919-3D1F-43F2-A9A6-24A8EB3A0271}"/>
              </a:ext>
            </a:extLst>
          </p:cNvPr>
          <p:cNvPicPr>
            <a:picLocks noChangeAspect="1"/>
          </p:cNvPicPr>
          <p:nvPr/>
        </p:nvPicPr>
        <p:blipFill>
          <a:blip r:embed="rId3"/>
          <a:stretch>
            <a:fillRect/>
          </a:stretch>
        </p:blipFill>
        <p:spPr>
          <a:xfrm>
            <a:off x="3776160" y="640080"/>
            <a:ext cx="4834440" cy="5578816"/>
          </a:xfrm>
          <a:prstGeom prst="rect">
            <a:avLst/>
          </a:prstGeom>
        </p:spPr>
      </p:pic>
      <p:pic>
        <p:nvPicPr>
          <p:cNvPr id="3074" name="Picture 2" descr="https://upload.wikimedia.org/wikipedia/commons/3/3d/Quadriceps_3D.gif">
            <a:extLst>
              <a:ext uri="{FF2B5EF4-FFF2-40B4-BE49-F238E27FC236}">
                <a16:creationId xmlns:a16="http://schemas.microsoft.com/office/drawing/2014/main" id="{AB7AC118-2F64-4516-AF7F-2F5A5BED945D}"/>
              </a:ext>
            </a:extLst>
          </p:cNvPr>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533400" y="3581400"/>
            <a:ext cx="2819400" cy="28194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0718784F-1C98-4365-8D80-6DF12C1E6E26}"/>
              </a:ext>
            </a:extLst>
          </p:cNvPr>
          <p:cNvSpPr txBox="1"/>
          <p:nvPr/>
        </p:nvSpPr>
        <p:spPr>
          <a:xfrm>
            <a:off x="5452080" y="6400800"/>
            <a:ext cx="3463320" cy="276999"/>
          </a:xfrm>
          <a:prstGeom prst="rect">
            <a:avLst/>
          </a:prstGeom>
          <a:noFill/>
        </p:spPr>
        <p:txBody>
          <a:bodyPr wrap="none" rtlCol="0">
            <a:spAutoFit/>
          </a:bodyPr>
          <a:lstStyle/>
          <a:p>
            <a:r>
              <a:rPr lang="en-US" sz="1200" dirty="0"/>
              <a:t>Journal of applied physiology 64(3):1038-1044, 1988</a:t>
            </a:r>
          </a:p>
        </p:txBody>
      </p:sp>
    </p:spTree>
    <p:extLst>
      <p:ext uri="{BB962C8B-B14F-4D97-AF65-F5344CB8AC3E}">
        <p14:creationId xmlns:p14="http://schemas.microsoft.com/office/powerpoint/2010/main" val="358465684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9AE24D0D-90FC-40E5-AD50-ADDAC73ACAB3}"/>
              </a:ext>
            </a:extLst>
          </p:cNvPr>
          <p:cNvSpPr txBox="1"/>
          <p:nvPr/>
        </p:nvSpPr>
        <p:spPr>
          <a:xfrm>
            <a:off x="228600" y="6477000"/>
            <a:ext cx="4078937" cy="276999"/>
          </a:xfrm>
          <a:prstGeom prst="rect">
            <a:avLst/>
          </a:prstGeom>
          <a:noFill/>
        </p:spPr>
        <p:txBody>
          <a:bodyPr wrap="none" rtlCol="0">
            <a:spAutoFit/>
          </a:bodyPr>
          <a:lstStyle/>
          <a:p>
            <a:r>
              <a:rPr lang="en-US" sz="1200" dirty="0"/>
              <a:t>1999 John Wiley &amp; Sons, Inc. Muscle Nerve </a:t>
            </a:r>
            <a:r>
              <a:rPr lang="en-US" sz="1200" b="1" dirty="0"/>
              <a:t>22: </a:t>
            </a:r>
            <a:r>
              <a:rPr lang="en-US" sz="1200" dirty="0"/>
              <a:t>831–839, 1999</a:t>
            </a:r>
          </a:p>
        </p:txBody>
      </p:sp>
      <p:pic>
        <p:nvPicPr>
          <p:cNvPr id="3" name="Picture 2">
            <a:extLst>
              <a:ext uri="{FF2B5EF4-FFF2-40B4-BE49-F238E27FC236}">
                <a16:creationId xmlns:a16="http://schemas.microsoft.com/office/drawing/2014/main" id="{0BE053C9-52E8-4EEC-89CF-B669B13D1D53}"/>
              </a:ext>
            </a:extLst>
          </p:cNvPr>
          <p:cNvPicPr>
            <a:picLocks noChangeAspect="1"/>
          </p:cNvPicPr>
          <p:nvPr/>
        </p:nvPicPr>
        <p:blipFill>
          <a:blip r:embed="rId3"/>
          <a:stretch>
            <a:fillRect/>
          </a:stretch>
        </p:blipFill>
        <p:spPr>
          <a:xfrm>
            <a:off x="4933589" y="0"/>
            <a:ext cx="3372211" cy="6858000"/>
          </a:xfrm>
          <a:prstGeom prst="rect">
            <a:avLst/>
          </a:prstGeom>
        </p:spPr>
      </p:pic>
      <p:sp>
        <p:nvSpPr>
          <p:cNvPr id="4" name="TextBox 3">
            <a:extLst>
              <a:ext uri="{FF2B5EF4-FFF2-40B4-BE49-F238E27FC236}">
                <a16:creationId xmlns:a16="http://schemas.microsoft.com/office/drawing/2014/main" id="{EADFB71E-E01E-4BDB-84DD-E9EB9AD8D73E}"/>
              </a:ext>
            </a:extLst>
          </p:cNvPr>
          <p:cNvSpPr txBox="1"/>
          <p:nvPr/>
        </p:nvSpPr>
        <p:spPr>
          <a:xfrm>
            <a:off x="457200" y="1349782"/>
            <a:ext cx="4078937" cy="3831818"/>
          </a:xfrm>
          <a:prstGeom prst="rect">
            <a:avLst/>
          </a:prstGeom>
          <a:noFill/>
        </p:spPr>
        <p:txBody>
          <a:bodyPr wrap="square" rtlCol="0">
            <a:spAutoFit/>
          </a:bodyPr>
          <a:lstStyle/>
          <a:p>
            <a:pPr algn="ctr">
              <a:lnSpc>
                <a:spcPct val="150000"/>
              </a:lnSpc>
            </a:pPr>
            <a:r>
              <a:rPr lang="es-GT" sz="3000" dirty="0"/>
              <a:t>Resonancia magnética del muslo de un hombre de 92 años, antes y después de 12 semanas de entrenamiento</a:t>
            </a:r>
          </a:p>
          <a:p>
            <a:endParaRPr lang="en-US" dirty="0"/>
          </a:p>
        </p:txBody>
      </p:sp>
    </p:spTree>
    <p:extLst>
      <p:ext uri="{BB962C8B-B14F-4D97-AF65-F5344CB8AC3E}">
        <p14:creationId xmlns:p14="http://schemas.microsoft.com/office/powerpoint/2010/main" val="28652246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 Diagonal Corner Rectangle 1"/>
          <p:cNvSpPr/>
          <p:nvPr/>
        </p:nvSpPr>
        <p:spPr>
          <a:xfrm>
            <a:off x="876227" y="2390216"/>
            <a:ext cx="7505775" cy="1953184"/>
          </a:xfrm>
          <a:prstGeom prst="round2DiagRect">
            <a:avLst>
              <a:gd name="adj1" fmla="val 7835"/>
              <a:gd name="adj2" fmla="val 0"/>
            </a:avLst>
          </a:prstGeom>
          <a:ln w="19050">
            <a:solidFill>
              <a:srgbClr val="5CA4C5"/>
            </a:solidFill>
            <a:prstDash val="solid"/>
          </a:ln>
          <a:effectLst>
            <a:outerShdw blurRad="50800" dist="38100" dir="2700000" algn="tl" rotWithShape="0">
              <a:prstClr val="black">
                <a:alpha val="20000"/>
              </a:prstClr>
            </a:outerShdw>
          </a:effectLst>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lvl="0" algn="ctr">
              <a:lnSpc>
                <a:spcPct val="140000"/>
              </a:lnSpc>
              <a:defRPr/>
            </a:pPr>
            <a:r>
              <a:rPr lang="es-GT" sz="7200" b="1" dirty="0">
                <a:solidFill>
                  <a:srgbClr val="FF0000"/>
                </a:solidFill>
              </a:rPr>
              <a:t>¿1972?</a:t>
            </a:r>
          </a:p>
          <a:p>
            <a:pPr lvl="0" algn="ctr">
              <a:lnSpc>
                <a:spcPct val="140000"/>
              </a:lnSpc>
              <a:defRPr/>
            </a:pPr>
            <a:endParaRPr kumimoji="0" lang="es-GT" sz="1050" b="0" i="0" u="none" strike="noStrike" kern="1200" cap="none" spc="0" normalizeH="0" baseline="0" noProof="0" dirty="0">
              <a:ln>
                <a:noFill/>
              </a:ln>
              <a:solidFill>
                <a:srgbClr val="000000"/>
              </a:solidFill>
              <a:effectLst/>
              <a:uLnTx/>
              <a:uFillTx/>
              <a:latin typeface="Arial"/>
            </a:endParaRPr>
          </a:p>
        </p:txBody>
      </p:sp>
      <p:sp>
        <p:nvSpPr>
          <p:cNvPr id="3" name="Oval 2"/>
          <p:cNvSpPr/>
          <p:nvPr/>
        </p:nvSpPr>
        <p:spPr>
          <a:xfrm>
            <a:off x="492106" y="1981199"/>
            <a:ext cx="803294" cy="803294"/>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grpSp>
        <p:nvGrpSpPr>
          <p:cNvPr id="4" name="Group 110"/>
          <p:cNvGrpSpPr/>
          <p:nvPr/>
        </p:nvGrpSpPr>
        <p:grpSpPr>
          <a:xfrm>
            <a:off x="668964" y="2152230"/>
            <a:ext cx="432000" cy="432000"/>
            <a:chOff x="3425529" y="4090713"/>
            <a:chExt cx="382862" cy="382862"/>
          </a:xfrm>
          <a:effectLst>
            <a:outerShdw blurRad="63500" sx="102000" sy="102000" algn="ctr" rotWithShape="0">
              <a:prstClr val="black">
                <a:alpha val="40000"/>
              </a:prstClr>
            </a:outerShdw>
          </a:effectLst>
        </p:grpSpPr>
        <p:sp>
          <p:nvSpPr>
            <p:cNvPr id="5" name="Oval 4"/>
            <p:cNvSpPr/>
            <p:nvPr/>
          </p:nvSpPr>
          <p:spPr>
            <a:xfrm>
              <a:off x="3425529" y="4090713"/>
              <a:ext cx="382862" cy="382862"/>
            </a:xfrm>
            <a:prstGeom prst="ellipse">
              <a:avLst/>
            </a:prstGeom>
            <a:solidFill>
              <a:srgbClr val="5CA4C5"/>
            </a:solidFill>
            <a:ln w="19050">
              <a:solidFill>
                <a:schemeClr val="bg1"/>
              </a:solidFill>
            </a:ln>
          </p:spPr>
          <p:style>
            <a:lnRef idx="2">
              <a:schemeClr val="accent3"/>
            </a:lnRef>
            <a:fillRef idx="1">
              <a:schemeClr val="lt1"/>
            </a:fillRef>
            <a:effectRef idx="0">
              <a:schemeClr val="accent3"/>
            </a:effectRef>
            <a:fontRef idx="minor">
              <a:schemeClr val="dk1"/>
            </a:fontRef>
          </p:style>
          <p:txBody>
            <a:bodyPr rtlCol="0" anchor="ctr" anchorCtr="0"/>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0" marR="0" lvl="0" indent="0" algn="ctr" defTabSz="622300" rtl="0" eaLnBrk="1" fontAlgn="auto" latinLnBrk="0" hangingPunct="1">
                <a:lnSpc>
                  <a:spcPct val="90000"/>
                </a:lnSpc>
                <a:spcBef>
                  <a:spcPct val="0"/>
                </a:spcBef>
                <a:spcAft>
                  <a:spcPct val="35000"/>
                </a:spcAft>
                <a:buClrTx/>
                <a:buSzTx/>
                <a:buFontTx/>
                <a:buNone/>
                <a:tabLst/>
                <a:defRPr/>
              </a:pPr>
              <a:endParaRPr kumimoji="0" lang="en-GB" sz="1400" b="1" i="0" u="none" strike="noStrike" kern="1200" cap="none" spc="0" normalizeH="0" baseline="0" noProof="0" dirty="0">
                <a:ln>
                  <a:noFill/>
                </a:ln>
                <a:solidFill>
                  <a:srgbClr val="685D55"/>
                </a:solidFill>
                <a:effectLst/>
                <a:uLnTx/>
                <a:uFillTx/>
                <a:latin typeface="Arial"/>
                <a:ea typeface="+mn-ea"/>
                <a:cs typeface="+mn-cs"/>
              </a:endParaRPr>
            </a:p>
          </p:txBody>
        </p:sp>
        <p:sp>
          <p:nvSpPr>
            <p:cNvPr id="6" name="Rectangle 3115"/>
            <p:cNvSpPr/>
            <p:nvPr/>
          </p:nvSpPr>
          <p:spPr>
            <a:xfrm rot="1934476">
              <a:off x="3546405" y="4127703"/>
              <a:ext cx="149192" cy="267132"/>
            </a:xfrm>
            <a:custGeom>
              <a:avLst/>
              <a:gdLst>
                <a:gd name="connsiteX0" fmla="*/ 0 w 253386"/>
                <a:gd name="connsiteY0" fmla="*/ 0 h 265475"/>
                <a:gd name="connsiteX1" fmla="*/ 253386 w 253386"/>
                <a:gd name="connsiteY1" fmla="*/ 0 h 265475"/>
                <a:gd name="connsiteX2" fmla="*/ 253386 w 253386"/>
                <a:gd name="connsiteY2" fmla="*/ 265475 h 265475"/>
                <a:gd name="connsiteX3" fmla="*/ 0 w 253386"/>
                <a:gd name="connsiteY3" fmla="*/ 265475 h 265475"/>
                <a:gd name="connsiteX4" fmla="*/ 0 w 253386"/>
                <a:gd name="connsiteY4" fmla="*/ 0 h 265475"/>
                <a:gd name="connsiteX0" fmla="*/ 211689 w 253386"/>
                <a:gd name="connsiteY0" fmla="*/ 211830 h 265475"/>
                <a:gd name="connsiteX1" fmla="*/ 253386 w 253386"/>
                <a:gd name="connsiteY1" fmla="*/ 0 h 265475"/>
                <a:gd name="connsiteX2" fmla="*/ 253386 w 253386"/>
                <a:gd name="connsiteY2" fmla="*/ 265475 h 265475"/>
                <a:gd name="connsiteX3" fmla="*/ 0 w 253386"/>
                <a:gd name="connsiteY3" fmla="*/ 265475 h 265475"/>
                <a:gd name="connsiteX4" fmla="*/ 211689 w 253386"/>
                <a:gd name="connsiteY4" fmla="*/ 211830 h 265475"/>
                <a:gd name="connsiteX0" fmla="*/ 211689 w 253386"/>
                <a:gd name="connsiteY0" fmla="*/ 286692 h 340337"/>
                <a:gd name="connsiteX1" fmla="*/ 191153 w 253386"/>
                <a:gd name="connsiteY1" fmla="*/ 0 h 340337"/>
                <a:gd name="connsiteX2" fmla="*/ 253386 w 253386"/>
                <a:gd name="connsiteY2" fmla="*/ 340337 h 340337"/>
                <a:gd name="connsiteX3" fmla="*/ 0 w 253386"/>
                <a:gd name="connsiteY3" fmla="*/ 340337 h 340337"/>
                <a:gd name="connsiteX4" fmla="*/ 211689 w 253386"/>
                <a:gd name="connsiteY4" fmla="*/ 286692 h 340337"/>
                <a:gd name="connsiteX0" fmla="*/ 193280 w 253386"/>
                <a:gd name="connsiteY0" fmla="*/ 262266 h 340337"/>
                <a:gd name="connsiteX1" fmla="*/ 191153 w 253386"/>
                <a:gd name="connsiteY1" fmla="*/ 0 h 340337"/>
                <a:gd name="connsiteX2" fmla="*/ 253386 w 253386"/>
                <a:gd name="connsiteY2" fmla="*/ 340337 h 340337"/>
                <a:gd name="connsiteX3" fmla="*/ 0 w 253386"/>
                <a:gd name="connsiteY3" fmla="*/ 340337 h 340337"/>
                <a:gd name="connsiteX4" fmla="*/ 193280 w 253386"/>
                <a:gd name="connsiteY4" fmla="*/ 262266 h 340337"/>
                <a:gd name="connsiteX0" fmla="*/ 92308 w 152414"/>
                <a:gd name="connsiteY0" fmla="*/ 262266 h 340337"/>
                <a:gd name="connsiteX1" fmla="*/ 90181 w 152414"/>
                <a:gd name="connsiteY1" fmla="*/ 0 h 340337"/>
                <a:gd name="connsiteX2" fmla="*/ 152414 w 152414"/>
                <a:gd name="connsiteY2" fmla="*/ 340337 h 340337"/>
                <a:gd name="connsiteX3" fmla="*/ 0 w 152414"/>
                <a:gd name="connsiteY3" fmla="*/ 276650 h 340337"/>
                <a:gd name="connsiteX4" fmla="*/ 92308 w 152414"/>
                <a:gd name="connsiteY4" fmla="*/ 262266 h 340337"/>
                <a:gd name="connsiteX0" fmla="*/ 92308 w 152414"/>
                <a:gd name="connsiteY0" fmla="*/ 270081 h 348152"/>
                <a:gd name="connsiteX1" fmla="*/ 125432 w 152414"/>
                <a:gd name="connsiteY1" fmla="*/ 0 h 348152"/>
                <a:gd name="connsiteX2" fmla="*/ 152414 w 152414"/>
                <a:gd name="connsiteY2" fmla="*/ 348152 h 348152"/>
                <a:gd name="connsiteX3" fmla="*/ 0 w 152414"/>
                <a:gd name="connsiteY3" fmla="*/ 284465 h 348152"/>
                <a:gd name="connsiteX4" fmla="*/ 92308 w 152414"/>
                <a:gd name="connsiteY4" fmla="*/ 270081 h 348152"/>
                <a:gd name="connsiteX0" fmla="*/ 108845 w 152414"/>
                <a:gd name="connsiteY0" fmla="*/ 280257 h 348152"/>
                <a:gd name="connsiteX1" fmla="*/ 125432 w 152414"/>
                <a:gd name="connsiteY1" fmla="*/ 0 h 348152"/>
                <a:gd name="connsiteX2" fmla="*/ 152414 w 152414"/>
                <a:gd name="connsiteY2" fmla="*/ 348152 h 348152"/>
                <a:gd name="connsiteX3" fmla="*/ 0 w 152414"/>
                <a:gd name="connsiteY3" fmla="*/ 284465 h 348152"/>
                <a:gd name="connsiteX4" fmla="*/ 108845 w 152414"/>
                <a:gd name="connsiteY4" fmla="*/ 280257 h 348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14" h="348152">
                  <a:moveTo>
                    <a:pt x="108845" y="280257"/>
                  </a:moveTo>
                  <a:lnTo>
                    <a:pt x="125432" y="0"/>
                  </a:lnTo>
                  <a:lnTo>
                    <a:pt x="152414" y="348152"/>
                  </a:lnTo>
                  <a:lnTo>
                    <a:pt x="0" y="284465"/>
                  </a:lnTo>
                  <a:lnTo>
                    <a:pt x="108845" y="28025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Arial"/>
                <a:ea typeface="+mn-ea"/>
                <a:cs typeface="+mn-cs"/>
              </a:endParaRPr>
            </a:p>
          </p:txBody>
        </p:sp>
      </p:grpSp>
    </p:spTree>
    <p:extLst>
      <p:ext uri="{BB962C8B-B14F-4D97-AF65-F5344CB8AC3E}">
        <p14:creationId xmlns:p14="http://schemas.microsoft.com/office/powerpoint/2010/main" val="35776421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DB1AE09-C64A-492F-A5AD-07FF0FCAF98B}"/>
              </a:ext>
            </a:extLst>
          </p:cNvPr>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utoShape 4" descr="Resultado de imagen para Aerobics Coope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32" name="Picture 8" descr="Resultado de imagen para Aerobics Coope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5459" y="304800"/>
            <a:ext cx="4773083" cy="624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8111315"/>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4" descr="Resultado de imagen para Aerobics Coope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4098" name="Picture 2" descr="https://i.ytimg.com/vi/5pTnS6A71fw/maxresdefault.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0"/>
            <a:ext cx="9144000" cy="857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0" y="6000750"/>
            <a:ext cx="9144000" cy="857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0036840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1"/>
  <p:tag name="ARTICULATE_REFERENCE_ID" val="0cab86cc-c0dd-4839-a334-61ad6c097b84"/>
  <p:tag name="ARTICULATE_REFERENCE_COUNT" val="0"/>
  <p:tag name="ARTICULATE_PLAYER_GLOSSARY_XML" val="&lt;?xml version=&quot;1.0&quot; encoding=&quot;utf-16&quot;?&gt;&lt;glossary xmlns:xsi=&quot;http://www.w3.org/2001/XMLSchema-instance&quot; xmlns:xsd=&quot;http://www.w3.org/2001/XMLSchema&quot;&gt;&lt;terms /&gt;&lt;/glossary&gt;"/>
  <p:tag name="TAG_BACKING_FORM_KEY" val="3804014-c:\users\nicole\desktop\12daysoftabs\ppt\template5\tabstemplateppt5.pptx"/>
  <p:tag name="ARTICULATE_PRESENTER_VERSION" val="7"/>
  <p:tag name="ARTICULATE_USED_PAGE_ORIENTATION" val="1"/>
  <p:tag name="ARTICULATE_USED_PAGE_SIZE" val="1"/>
</p:tagLst>
</file>

<file path=ppt/tags/tag2.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56"/>
  <p:tag name="ARTICULATE_USED_LAYOUT" val="1"/>
</p:tagLst>
</file>

<file path=ppt/tags/tag3.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57"/>
  <p:tag name="ARTICULATE_USED_LAYOUT" val="1"/>
</p:tagLst>
</file>

<file path=ppt/tags/tag4.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58"/>
  <p:tag name="ARTICULATE_USED_LAYOUT" val="1"/>
</p:tagLst>
</file>

<file path=ppt/tags/tag5.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59"/>
  <p:tag name="ARTICULATE_USED_LAYOUT" val="1"/>
</p:tagLst>
</file>

<file path=ppt/tags/tag6.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60"/>
  <p:tag name="ARTICULATE_USED_LAYOUT" val="1"/>
</p:tagLst>
</file>

<file path=ppt/tags/tag7.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61"/>
  <p:tag name="ARTICULATE_USED_LAYOUT" val="1"/>
</p:tagLst>
</file>

<file path=ppt/tags/tag8.xml><?xml version="1.0" encoding="utf-8"?>
<p:tagLst xmlns:a="http://schemas.openxmlformats.org/drawingml/2006/main" xmlns:r="http://schemas.openxmlformats.org/officeDocument/2006/relationships" xmlns:p="http://schemas.openxmlformats.org/presentationml/2006/main">
  <p:tag name="ARTICULATE_NAV_LEVEL" val="1"/>
  <p:tag name="ARTICULATE_SLIDE_PRESENTER_GUID" val="5084a234-b905-47c9-bcea-56f4bd94d518"/>
  <p:tag name="ARTICULATE_SLIDE_PAUSE" val="1"/>
  <p:tag name="ARTICULATE_LOCK_SLIDE" val="0"/>
  <p:tag name="ARTICULATE_HIDE_SLIDE" val="0"/>
  <p:tag name="ARTICULATE_PLAYER_CONTROL_PREVIOUS" val="False"/>
  <p:tag name="ARTICULATE_PLAYER_CONTROL_NEXT" val="False"/>
  <p:tag name="AUDIO_ID" val="262"/>
  <p:tag name="ARTICULATE_USED_LAYOUT"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7_GSK 2013">
  <a:themeElements>
    <a:clrScheme name="GSK 2013">
      <a:dk1>
        <a:srgbClr val="9A8B7D"/>
      </a:dk1>
      <a:lt1>
        <a:srgbClr val="FFFFFF"/>
      </a:lt1>
      <a:dk2>
        <a:srgbClr val="C9C1B8"/>
      </a:dk2>
      <a:lt2>
        <a:srgbClr val="FF6600"/>
      </a:lt2>
      <a:accent1>
        <a:srgbClr val="BE0077"/>
      </a:accent1>
      <a:accent2>
        <a:srgbClr val="007BC3"/>
      </a:accent2>
      <a:accent3>
        <a:srgbClr val="DF321B"/>
      </a:accent3>
      <a:accent4>
        <a:srgbClr val="4A8322"/>
      </a:accent4>
      <a:accent5>
        <a:srgbClr val="00B6C9"/>
      </a:accent5>
      <a:accent6>
        <a:srgbClr val="FF6600"/>
      </a:accent6>
      <a:hlink>
        <a:srgbClr val="F7511B"/>
      </a:hlink>
      <a:folHlink>
        <a:srgbClr val="808080"/>
      </a:folHlink>
    </a:clrScheme>
    <a:fontScheme name="GS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noAutofit/>
      </a:bodyPr>
      <a:lstStyle>
        <a:defPPr>
          <a:defRPr sz="1600" dirty="0" smtClean="0"/>
        </a:defPPr>
      </a:lstStyle>
    </a:txDef>
  </a:objectDefaults>
  <a:extraClrSchemeLst/>
</a:theme>
</file>

<file path=ppt/theme/theme4.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ppt172D.tmp</Template>
  <TotalTime>35805</TotalTime>
  <Words>11185</Words>
  <Application>Microsoft Office PowerPoint</Application>
  <PresentationFormat>On-screen Show (4:3)</PresentationFormat>
  <Paragraphs>735</Paragraphs>
  <Slides>115</Slides>
  <Notes>110</Notes>
  <HiddenSlides>7</HiddenSlides>
  <MMClips>0</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115</vt:i4>
      </vt:variant>
    </vt:vector>
  </HeadingPairs>
  <TitlesOfParts>
    <vt:vector size="126" baseType="lpstr">
      <vt:lpstr>Arial</vt:lpstr>
      <vt:lpstr>Calibri</vt:lpstr>
      <vt:lpstr>Calibri Light</vt:lpstr>
      <vt:lpstr>Cambria</vt:lpstr>
      <vt:lpstr>Century Gothic</vt:lpstr>
      <vt:lpstr>Quicksand Book</vt:lpstr>
      <vt:lpstr>Segoe Print</vt:lpstr>
      <vt:lpstr>Office Theme</vt:lpstr>
      <vt:lpstr>1_Office Theme</vt:lpstr>
      <vt:lpstr>7_GSK 2013</vt:lpstr>
      <vt:lpstr>2_Office Theme</vt:lpstr>
      <vt:lpstr>PowerPoint Presentation</vt:lpstr>
      <vt:lpstr>Obsolescencia programada</vt:lpstr>
      <vt:lpstr>PowerPoint Presentation</vt:lpstr>
      <vt:lpstr>Obsolescencia programada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Las siete reglas simples de la vida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Acortamiento de telómeros (adultos)</vt:lpstr>
      <vt:lpstr>Acortamiento de telómeros (niños)</vt:lpstr>
      <vt:lpstr>PowerPoint Presentation</vt:lpstr>
      <vt:lpstr>PowerPoint Presentation</vt:lpstr>
      <vt:lpstr>PowerPoint Presentation</vt:lpstr>
      <vt:lpstr>PowerPoint Presentation</vt:lpstr>
      <vt:lpstr>PowerPoint Presentation</vt:lpstr>
      <vt:lpstr>PowerPoint Presentation</vt:lpstr>
      <vt:lpstr>El hipocampo</vt:lpstr>
      <vt:lpstr>PowerPoint Presentation</vt:lpstr>
      <vt:lpstr>PowerPoint Presentation</vt:lpstr>
      <vt:lpstr>PowerPoint Presentation</vt:lpstr>
      <vt:lpstr>Disminuyen la neurogénesis</vt:lpstr>
      <vt:lpstr>Disminuyen la neurogénesis</vt:lpstr>
      <vt:lpstr>Aumentan la neurogénesis</vt:lpstr>
      <vt:lpstr>Ejercicio e hipocampo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Aislamiento como factor de riesgo</vt:lpstr>
      <vt:lpstr>PowerPoint Presentation</vt:lpstr>
      <vt:lpstr>PowerPoint Presentation</vt:lpstr>
      <vt:lpstr>Cambios en la dieta y mortalidad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El adulto mayor posee un riesgo aumentado</vt:lpstr>
      <vt:lpstr>Grupos en riesgo de deficiencia de magnesio</vt:lpstr>
      <vt:lpstr>Cuatro enfermedades y magnesio</vt:lpstr>
      <vt:lpstr>PowerPoint Presentation</vt:lpstr>
      <vt:lpstr>PowerPoint Presentation</vt:lpstr>
      <vt:lpstr>La vitamina D tiene muchas funciones</vt:lpstr>
      <vt:lpstr>La vitamina D tiene muchas funciones</vt:lpstr>
      <vt:lpstr>Puede desempeñar un papel en el  tratamiento y prevención de…</vt:lpstr>
      <vt:lpstr>Adultos mayores en riesgo de deficiencia</vt:lpstr>
      <vt:lpstr>Densidad ósea, masa muscular y vitamina D</vt:lpstr>
      <vt:lpstr>PowerPoint Presentation</vt:lpstr>
      <vt:lpstr>Vitamina D, Laboratorio Centro Médico, 2010-2018</vt:lpstr>
      <vt:lpstr>Dosis de vitamina D</vt:lpstr>
      <vt:lpstr>Exceso de vitamina 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Reducción de riesgo en individuos altamente activos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Nicole</dc:creator>
  <cp:lastModifiedBy>David Prado</cp:lastModifiedBy>
  <cp:revision>315</cp:revision>
  <dcterms:created xsi:type="dcterms:W3CDTF">2015-12-23T16:16:03Z</dcterms:created>
  <dcterms:modified xsi:type="dcterms:W3CDTF">2019-08-28T00:58:33Z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0301C1A4-3AD9-443B-A37C-FF4185954893</vt:lpwstr>
  </property>
  <property fmtid="{D5CDD505-2E9C-101B-9397-08002B2CF9AE}" pid="3" name="ArticulatePath">
    <vt:lpwstr>Presentation1</vt:lpwstr>
  </property>
  <property fmtid="{D5CDD505-2E9C-101B-9397-08002B2CF9AE}" pid="4" name="ArticulateProjectVersion">
    <vt:lpwstr>7</vt:lpwstr>
  </property>
  <property fmtid="{D5CDD505-2E9C-101B-9397-08002B2CF9AE}" pid="5" name="ArticulateUseProject">
    <vt:lpwstr>1</vt:lpwstr>
  </property>
  <property fmtid="{D5CDD505-2E9C-101B-9397-08002B2CF9AE}" pid="6" name="ArticulateProjectFull">
    <vt:lpwstr>C:\Users\Nicole\Desktop\12DaysofTabs\PPT\tEMPLATE5\TabsTemplatePPT5.ppta</vt:lpwstr>
  </property>
</Properties>
</file>