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56" r:id="rId2"/>
    <p:sldId id="282" r:id="rId3"/>
    <p:sldId id="277" r:id="rId4"/>
    <p:sldId id="281" r:id="rId5"/>
    <p:sldId id="357" r:id="rId6"/>
    <p:sldId id="358" r:id="rId7"/>
    <p:sldId id="286" r:id="rId8"/>
    <p:sldId id="287" r:id="rId9"/>
    <p:sldId id="288" r:id="rId10"/>
    <p:sldId id="344" r:id="rId11"/>
    <p:sldId id="345" r:id="rId12"/>
    <p:sldId id="308" r:id="rId13"/>
    <p:sldId id="289" r:id="rId14"/>
    <p:sldId id="346" r:id="rId15"/>
    <p:sldId id="347" r:id="rId16"/>
    <p:sldId id="294" r:id="rId17"/>
    <p:sldId id="295" r:id="rId18"/>
    <p:sldId id="310" r:id="rId19"/>
    <p:sldId id="314" r:id="rId20"/>
    <p:sldId id="317" r:id="rId21"/>
    <p:sldId id="359" r:id="rId22"/>
    <p:sldId id="338" r:id="rId23"/>
    <p:sldId id="334" r:id="rId24"/>
    <p:sldId id="356" r:id="rId25"/>
    <p:sldId id="349" r:id="rId26"/>
    <p:sldId id="336" r:id="rId27"/>
    <p:sldId id="350" r:id="rId28"/>
    <p:sldId id="321" r:id="rId29"/>
    <p:sldId id="352" r:id="rId30"/>
    <p:sldId id="353" r:id="rId31"/>
    <p:sldId id="354" r:id="rId32"/>
    <p:sldId id="355" r:id="rId33"/>
    <p:sldId id="342" r:id="rId34"/>
    <p:sldId id="351" r:id="rId35"/>
    <p:sldId id="318" r:id="rId36"/>
    <p:sldId id="319" r:id="rId37"/>
    <p:sldId id="320" r:id="rId38"/>
    <p:sldId id="322" r:id="rId39"/>
    <p:sldId id="339" r:id="rId40"/>
    <p:sldId id="340" r:id="rId41"/>
    <p:sldId id="348" r:id="rId42"/>
    <p:sldId id="333" r:id="rId43"/>
  </p:sldIdLst>
  <p:sldSz cx="9144000" cy="6858000" type="screen4x3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A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02" autoAdjust="0"/>
  </p:normalViewPr>
  <p:slideViewPr>
    <p:cSldViewPr snapToGrid="0" snapToObjects="1">
      <p:cViewPr varScale="1">
        <p:scale>
          <a:sx n="109" d="100"/>
          <a:sy n="109" d="100"/>
        </p:scale>
        <p:origin x="115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IV</a:t>
            </a:r>
            <a:r>
              <a:rPr lang="en-US" baseline="0"/>
              <a:t> tPA Cases by Fiscal Year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Sheet1!$B$8</c:f>
              <c:strCache>
                <c:ptCount val="1"/>
                <c:pt idx="0">
                  <c:v>Number of cases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Sheet1!$C$7:$G$7</c:f>
              <c:strCache>
                <c:ptCount val="5"/>
                <c:pt idx="0">
                  <c:v>FY14</c:v>
                </c:pt>
                <c:pt idx="1">
                  <c:v>FY15</c:v>
                </c:pt>
                <c:pt idx="2">
                  <c:v>FY16</c:v>
                </c:pt>
                <c:pt idx="3">
                  <c:v>FY17</c:v>
                </c:pt>
                <c:pt idx="4">
                  <c:v>FY18</c:v>
                </c:pt>
              </c:strCache>
            </c:strRef>
          </c:cat>
          <c:val>
            <c:numRef>
              <c:f>Sheet1!$C$8:$G$8</c:f>
              <c:numCache>
                <c:formatCode>General</c:formatCode>
                <c:ptCount val="5"/>
                <c:pt idx="0">
                  <c:v>90</c:v>
                </c:pt>
                <c:pt idx="1">
                  <c:v>86</c:v>
                </c:pt>
                <c:pt idx="2">
                  <c:v>109</c:v>
                </c:pt>
                <c:pt idx="3">
                  <c:v>111</c:v>
                </c:pt>
                <c:pt idx="4">
                  <c:v>108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FF6-48A2-85AE-02301894B79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43505944"/>
        <c:axId val="443506600"/>
      </c:lineChart>
      <c:catAx>
        <c:axId val="443505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3506600"/>
        <c:crosses val="autoZero"/>
        <c:auto val="1"/>
        <c:lblAlgn val="ctr"/>
        <c:lblOffset val="100"/>
        <c:noMultiLvlLbl val="0"/>
      </c:catAx>
      <c:valAx>
        <c:axId val="443506600"/>
        <c:scaling>
          <c:orientation val="minMax"/>
          <c:min val="60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43505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Thrombectomy Cases by Fiscal Year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Sheet1!$B$20</c:f>
              <c:strCache>
                <c:ptCount val="1"/>
                <c:pt idx="0">
                  <c:v>Number of cases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Sheet1!$C$19:$G$19</c:f>
              <c:strCache>
                <c:ptCount val="5"/>
                <c:pt idx="0">
                  <c:v>FY14</c:v>
                </c:pt>
                <c:pt idx="1">
                  <c:v>FY15</c:v>
                </c:pt>
                <c:pt idx="2">
                  <c:v>FY16</c:v>
                </c:pt>
                <c:pt idx="3">
                  <c:v>FY17</c:v>
                </c:pt>
                <c:pt idx="4">
                  <c:v>FY18</c:v>
                </c:pt>
              </c:strCache>
            </c:strRef>
          </c:cat>
          <c:val>
            <c:numRef>
              <c:f>Sheet1!$C$20:$G$20</c:f>
              <c:numCache>
                <c:formatCode>General</c:formatCode>
                <c:ptCount val="5"/>
                <c:pt idx="0">
                  <c:v>63</c:v>
                </c:pt>
                <c:pt idx="1">
                  <c:v>66</c:v>
                </c:pt>
                <c:pt idx="2">
                  <c:v>84</c:v>
                </c:pt>
                <c:pt idx="3">
                  <c:v>90</c:v>
                </c:pt>
                <c:pt idx="4">
                  <c:v>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1E8-480B-AD6E-962C5861F7D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50316240"/>
        <c:axId val="550310008"/>
      </c:lineChart>
      <c:catAx>
        <c:axId val="550316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0310008"/>
        <c:crosses val="autoZero"/>
        <c:auto val="1"/>
        <c:lblAlgn val="ctr"/>
        <c:lblOffset val="100"/>
        <c:noMultiLvlLbl val="0"/>
      </c:catAx>
      <c:valAx>
        <c:axId val="55031000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50316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Average* Door to Needle Time</a:t>
            </a:r>
            <a:r>
              <a:rPr lang="en-US" baseline="0" dirty="0"/>
              <a:t> per Month</a:t>
            </a:r>
            <a:endParaRPr lang="en-US" dirty="0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7.7297587144945404E-2"/>
          <c:y val="0.10021388682300517"/>
          <c:w val="0.89946966948830098"/>
          <c:h val="0.68203296400760938"/>
        </c:manualLayout>
      </c:layout>
      <c:lineChart>
        <c:grouping val="standard"/>
        <c:varyColors val="0"/>
        <c:ser>
          <c:idx val="0"/>
          <c:order val="0"/>
          <c:tx>
            <c:strRef>
              <c:f>Sheet1!$N$16</c:f>
              <c:strCache>
                <c:ptCount val="1"/>
                <c:pt idx="0">
                  <c:v>Minutes</c:v>
                </c:pt>
              </c:strCache>
            </c:strRef>
          </c:tx>
          <c:spPr>
            <a:ln>
              <a:solidFill>
                <a:srgbClr val="13593F"/>
              </a:solidFill>
            </a:ln>
          </c:spPr>
          <c:marker>
            <c:symbol val="none"/>
          </c:marker>
          <c:dPt>
            <c:idx val="37"/>
            <c:bubble3D val="0"/>
            <c:extLst>
              <c:ext xmlns:c16="http://schemas.microsoft.com/office/drawing/2014/chart" uri="{C3380CC4-5D6E-409C-BE32-E72D297353CC}">
                <c16:uniqueId val="{00000000-EBED-40E7-9F8D-8D6E49877D4E}"/>
              </c:ext>
            </c:extLst>
          </c:dPt>
          <c:dLbls>
            <c:dLbl>
              <c:idx val="0"/>
              <c:layout>
                <c:manualLayout>
                  <c:x val="-1.101820703191613E-2"/>
                  <c:y val="-2.306301751033566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BED-40E7-9F8D-8D6E49877D4E}"/>
                </c:ext>
              </c:extLst>
            </c:dLbl>
            <c:dLbl>
              <c:idx val="1"/>
              <c:layout>
                <c:manualLayout>
                  <c:x val="-2.1702681110158599E-2"/>
                  <c:y val="2.758555796051133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BED-40E7-9F8D-8D6E49877D4E}"/>
                </c:ext>
              </c:extLst>
            </c:dLbl>
            <c:dLbl>
              <c:idx val="2"/>
              <c:layout>
                <c:manualLayout>
                  <c:x val="-2.6524579635533767E-2"/>
                  <c:y val="-2.306301751033569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BED-40E7-9F8D-8D6E49877D4E}"/>
                </c:ext>
              </c:extLst>
            </c:dLbl>
            <c:dLbl>
              <c:idx val="3"/>
              <c:layout>
                <c:manualLayout>
                  <c:x val="-2.8594343687094268E-2"/>
                  <c:y val="-2.494260548479851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BED-40E7-9F8D-8D6E49877D4E}"/>
                </c:ext>
              </c:extLst>
            </c:dLbl>
            <c:dLbl>
              <c:idx val="4"/>
              <c:layout>
                <c:manualLayout>
                  <c:x val="-4.2479185441971656E-2"/>
                  <c:y val="1.66203038413029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7183687080360427E-2"/>
                      <c:h val="3.5702865344104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EBED-40E7-9F8D-8D6E49877D4E}"/>
                </c:ext>
              </c:extLst>
            </c:dLbl>
            <c:dLbl>
              <c:idx val="13"/>
              <c:layout>
                <c:manualLayout>
                  <c:x val="-2.8594343687094351E-2"/>
                  <c:y val="-2.82256157001303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BED-40E7-9F8D-8D6E49877D4E}"/>
                </c:ext>
              </c:extLst>
            </c:dLbl>
            <c:dLbl>
              <c:idx val="19"/>
              <c:layout>
                <c:manualLayout>
                  <c:x val="-1.9931488160467931E-2"/>
                  <c:y val="-3.2912048156331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BED-40E7-9F8D-8D6E49877D4E}"/>
                </c:ext>
              </c:extLst>
            </c:dLbl>
            <c:dLbl>
              <c:idx val="21"/>
              <c:layout>
                <c:manualLayout>
                  <c:x val="-2.1355788767661286E-2"/>
                  <c:y val="-1.97800072950038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BED-40E7-9F8D-8D6E49877D4E}"/>
                </c:ext>
              </c:extLst>
            </c:dLbl>
            <c:dLbl>
              <c:idx val="22"/>
              <c:layout>
                <c:manualLayout>
                  <c:x val="-2.3078719056952197E-2"/>
                  <c:y val="1.63331050736467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BED-40E7-9F8D-8D6E49877D4E}"/>
                </c:ext>
              </c:extLst>
            </c:dLbl>
            <c:dLbl>
              <c:idx val="23"/>
              <c:layout>
                <c:manualLayout>
                  <c:x val="-1.2970908107909629E-2"/>
                  <c:y val="1.961611528897857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BED-40E7-9F8D-8D6E49877D4E}"/>
                </c:ext>
              </c:extLst>
            </c:dLbl>
            <c:dLbl>
              <c:idx val="24"/>
              <c:layout>
                <c:manualLayout>
                  <c:x val="-2.4801649346242918E-2"/>
                  <c:y val="-1.97800072950038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BED-40E7-9F8D-8D6E49877D4E}"/>
                </c:ext>
              </c:extLst>
            </c:dLbl>
            <c:dLbl>
              <c:idx val="25"/>
              <c:layout>
                <c:manualLayout>
                  <c:x val="-2.1355788767661223E-2"/>
                  <c:y val="-2.962903794099945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BED-40E7-9F8D-8D6E49877D4E}"/>
                </c:ext>
              </c:extLst>
            </c:dLbl>
            <c:dLbl>
              <c:idx val="27"/>
              <c:layout>
                <c:manualLayout>
                  <c:x val="-2.1355788767661223E-2"/>
                  <c:y val="1.96161152889784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BED-40E7-9F8D-8D6E49877D4E}"/>
                </c:ext>
              </c:extLst>
            </c:dLbl>
            <c:dLbl>
              <c:idx val="28"/>
              <c:layout>
                <c:manualLayout>
                  <c:x val="-2.1355788767661223E-2"/>
                  <c:y val="-1.97800072950038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EBED-40E7-9F8D-8D6E49877D4E}"/>
                </c:ext>
              </c:extLst>
            </c:dLbl>
            <c:dLbl>
              <c:idx val="29"/>
              <c:layout>
                <c:manualLayout>
                  <c:x val="-2.1355788767661223E-2"/>
                  <c:y val="1.63331050736467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EBED-40E7-9F8D-8D6E49877D4E}"/>
                </c:ext>
              </c:extLst>
            </c:dLbl>
            <c:dLbl>
              <c:idx val="34"/>
              <c:layout>
                <c:manualLayout>
                  <c:x val="-2.1355788767661223E-2"/>
                  <c:y val="-1.97800072950038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EBED-40E7-9F8D-8D6E49877D4E}"/>
                </c:ext>
              </c:extLst>
            </c:dLbl>
            <c:dLbl>
              <c:idx val="36"/>
              <c:layout>
                <c:manualLayout>
                  <c:x val="-1.4464067610497828E-2"/>
                  <c:y val="-1.649699707967193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EBED-40E7-9F8D-8D6E49877D4E}"/>
                </c:ext>
              </c:extLst>
            </c:dLbl>
            <c:dLbl>
              <c:idx val="37"/>
              <c:layout>
                <c:manualLayout>
                  <c:x val="-2.1355788767661223E-2"/>
                  <c:y val="1.63331050736467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BED-40E7-9F8D-8D6E49877D4E}"/>
                </c:ext>
              </c:extLst>
            </c:dLbl>
            <c:dLbl>
              <c:idx val="38"/>
              <c:layout>
                <c:manualLayout>
                  <c:x val="-2.1355788767661223E-2"/>
                  <c:y val="-2.63460277256675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EBED-40E7-9F8D-8D6E49877D4E}"/>
                </c:ext>
              </c:extLst>
            </c:dLbl>
            <c:dLbl>
              <c:idx val="39"/>
              <c:layout>
                <c:manualLayout>
                  <c:x val="-1.790992818907965E-2"/>
                  <c:y val="-3.2912048156331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EBED-40E7-9F8D-8D6E49877D4E}"/>
                </c:ext>
              </c:extLst>
            </c:dLbl>
            <c:dLbl>
              <c:idx val="41"/>
              <c:layout>
                <c:manualLayout>
                  <c:x val="-2.1355788767661223E-2"/>
                  <c:y val="1.961611528897857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EBED-40E7-9F8D-8D6E49877D4E}"/>
                </c:ext>
              </c:extLst>
            </c:dLbl>
            <c:dLbl>
              <c:idx val="43"/>
              <c:layout>
                <c:manualLayout>
                  <c:x val="-2.1355788767661223E-2"/>
                  <c:y val="1.961611528897857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EBED-40E7-9F8D-8D6E49877D4E}"/>
                </c:ext>
              </c:extLst>
            </c:dLbl>
            <c:dLbl>
              <c:idx val="44"/>
              <c:layout>
                <c:manualLayout>
                  <c:x val="-2.1355788767661223E-2"/>
                  <c:y val="-1.64969970796719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EBED-40E7-9F8D-8D6E49877D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 b="1">
                    <a:solidFill>
                      <a:sysClr val="windowText" lastClr="000000"/>
                    </a:solidFill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Sheet1!$M$17:$M$62</c:f>
              <c:strCache>
                <c:ptCount val="46"/>
                <c:pt idx="0">
                  <c:v>October '14</c:v>
                </c:pt>
                <c:pt idx="1">
                  <c:v>November</c:v>
                </c:pt>
                <c:pt idx="2">
                  <c:v>December</c:v>
                </c:pt>
                <c:pt idx="3">
                  <c:v>January '15</c:v>
                </c:pt>
                <c:pt idx="4">
                  <c:v>February</c:v>
                </c:pt>
                <c:pt idx="5">
                  <c:v>March</c:v>
                </c:pt>
                <c:pt idx="6">
                  <c:v>April</c:v>
                </c:pt>
                <c:pt idx="7">
                  <c:v>May</c:v>
                </c:pt>
                <c:pt idx="8">
                  <c:v>June</c:v>
                </c:pt>
                <c:pt idx="9">
                  <c:v>July</c:v>
                </c:pt>
                <c:pt idx="10">
                  <c:v>August</c:v>
                </c:pt>
                <c:pt idx="11">
                  <c:v>September</c:v>
                </c:pt>
                <c:pt idx="12">
                  <c:v>October</c:v>
                </c:pt>
                <c:pt idx="13">
                  <c:v>November</c:v>
                </c:pt>
                <c:pt idx="14">
                  <c:v>December</c:v>
                </c:pt>
                <c:pt idx="15">
                  <c:v>January '16</c:v>
                </c:pt>
                <c:pt idx="16">
                  <c:v>February</c:v>
                </c:pt>
                <c:pt idx="17">
                  <c:v>March</c:v>
                </c:pt>
                <c:pt idx="18">
                  <c:v>April</c:v>
                </c:pt>
                <c:pt idx="19">
                  <c:v>May</c:v>
                </c:pt>
                <c:pt idx="20">
                  <c:v>June</c:v>
                </c:pt>
                <c:pt idx="21">
                  <c:v>July </c:v>
                </c:pt>
                <c:pt idx="22">
                  <c:v>August</c:v>
                </c:pt>
                <c:pt idx="23">
                  <c:v>September</c:v>
                </c:pt>
                <c:pt idx="24">
                  <c:v>October</c:v>
                </c:pt>
                <c:pt idx="25">
                  <c:v>November</c:v>
                </c:pt>
                <c:pt idx="26">
                  <c:v>December</c:v>
                </c:pt>
                <c:pt idx="27">
                  <c:v>January '17</c:v>
                </c:pt>
                <c:pt idx="28">
                  <c:v>February</c:v>
                </c:pt>
                <c:pt idx="29">
                  <c:v>March</c:v>
                </c:pt>
                <c:pt idx="30">
                  <c:v>April</c:v>
                </c:pt>
                <c:pt idx="31">
                  <c:v>May</c:v>
                </c:pt>
                <c:pt idx="32">
                  <c:v>June</c:v>
                </c:pt>
                <c:pt idx="33">
                  <c:v>July </c:v>
                </c:pt>
                <c:pt idx="34">
                  <c:v>August</c:v>
                </c:pt>
                <c:pt idx="35">
                  <c:v>September</c:v>
                </c:pt>
                <c:pt idx="36">
                  <c:v>October</c:v>
                </c:pt>
                <c:pt idx="37">
                  <c:v>November</c:v>
                </c:pt>
                <c:pt idx="38">
                  <c:v>December</c:v>
                </c:pt>
                <c:pt idx="39">
                  <c:v>January '18</c:v>
                </c:pt>
                <c:pt idx="40">
                  <c:v>February</c:v>
                </c:pt>
                <c:pt idx="41">
                  <c:v>March</c:v>
                </c:pt>
                <c:pt idx="42">
                  <c:v>April</c:v>
                </c:pt>
                <c:pt idx="43">
                  <c:v>May</c:v>
                </c:pt>
                <c:pt idx="44">
                  <c:v>June</c:v>
                </c:pt>
                <c:pt idx="45">
                  <c:v>July</c:v>
                </c:pt>
              </c:strCache>
            </c:strRef>
          </c:cat>
          <c:val>
            <c:numRef>
              <c:f>Sheet1!$N$17:$N$62</c:f>
              <c:numCache>
                <c:formatCode>0</c:formatCode>
                <c:ptCount val="46"/>
                <c:pt idx="0">
                  <c:v>65.000000000000028</c:v>
                </c:pt>
                <c:pt idx="1">
                  <c:v>53.400000000000013</c:v>
                </c:pt>
                <c:pt idx="2">
                  <c:v>68.222222222222229</c:v>
                </c:pt>
                <c:pt idx="3">
                  <c:v>74.111111111111128</c:v>
                </c:pt>
                <c:pt idx="4">
                  <c:v>46.500000000000014</c:v>
                </c:pt>
                <c:pt idx="5">
                  <c:v>42.833333333333371</c:v>
                </c:pt>
                <c:pt idx="6">
                  <c:v>49.88888888888885</c:v>
                </c:pt>
                <c:pt idx="7">
                  <c:v>58.142857142857125</c:v>
                </c:pt>
                <c:pt idx="8">
                  <c:v>58.79999999999999</c:v>
                </c:pt>
                <c:pt idx="9">
                  <c:v>52.000000000000021</c:v>
                </c:pt>
                <c:pt idx="10">
                  <c:v>57.70000000000001</c:v>
                </c:pt>
                <c:pt idx="11">
                  <c:v>51.625000000000007</c:v>
                </c:pt>
                <c:pt idx="12">
                  <c:v>43.250000000000028</c:v>
                </c:pt>
                <c:pt idx="13">
                  <c:v>51.374999999999986</c:v>
                </c:pt>
                <c:pt idx="14">
                  <c:v>49.333333333333314</c:v>
                </c:pt>
                <c:pt idx="15">
                  <c:v>48.090909090909079</c:v>
                </c:pt>
                <c:pt idx="16">
                  <c:v>46.79999999999999</c:v>
                </c:pt>
                <c:pt idx="17">
                  <c:v>33.100000000000037</c:v>
                </c:pt>
                <c:pt idx="18">
                  <c:v>28.200000000000024</c:v>
                </c:pt>
                <c:pt idx="19">
                  <c:v>44.538461538461533</c:v>
                </c:pt>
                <c:pt idx="20">
                  <c:v>36.600000000000009</c:v>
                </c:pt>
                <c:pt idx="21">
                  <c:v>38</c:v>
                </c:pt>
                <c:pt idx="22">
                  <c:v>30</c:v>
                </c:pt>
                <c:pt idx="23">
                  <c:v>30</c:v>
                </c:pt>
                <c:pt idx="24">
                  <c:v>36</c:v>
                </c:pt>
                <c:pt idx="25">
                  <c:v>37</c:v>
                </c:pt>
                <c:pt idx="26">
                  <c:v>38</c:v>
                </c:pt>
                <c:pt idx="27">
                  <c:v>33</c:v>
                </c:pt>
                <c:pt idx="28">
                  <c:v>50</c:v>
                </c:pt>
                <c:pt idx="29">
                  <c:v>25</c:v>
                </c:pt>
                <c:pt idx="30">
                  <c:v>29</c:v>
                </c:pt>
                <c:pt idx="31">
                  <c:v>36</c:v>
                </c:pt>
                <c:pt idx="32">
                  <c:v>43</c:v>
                </c:pt>
                <c:pt idx="33">
                  <c:v>36</c:v>
                </c:pt>
                <c:pt idx="34">
                  <c:v>41</c:v>
                </c:pt>
                <c:pt idx="35">
                  <c:v>38</c:v>
                </c:pt>
                <c:pt idx="36">
                  <c:v>42</c:v>
                </c:pt>
                <c:pt idx="37">
                  <c:v>25</c:v>
                </c:pt>
                <c:pt idx="38">
                  <c:v>45</c:v>
                </c:pt>
                <c:pt idx="39">
                  <c:v>32</c:v>
                </c:pt>
                <c:pt idx="40">
                  <c:v>35</c:v>
                </c:pt>
                <c:pt idx="41">
                  <c:v>26</c:v>
                </c:pt>
                <c:pt idx="42">
                  <c:v>33</c:v>
                </c:pt>
                <c:pt idx="43">
                  <c:v>25</c:v>
                </c:pt>
                <c:pt idx="44">
                  <c:v>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833-3442-BCBC-2617594C94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50793472"/>
        <c:axId val="450793864"/>
      </c:lineChart>
      <c:catAx>
        <c:axId val="450793472"/>
        <c:scaling>
          <c:orientation val="minMax"/>
        </c:scaling>
        <c:delete val="0"/>
        <c:axPos val="b"/>
        <c:numFmt formatCode="General" sourceLinked="0"/>
        <c:majorTickMark val="in"/>
        <c:minorTickMark val="none"/>
        <c:tickLblPos val="nextTo"/>
        <c:spPr>
          <a:ln>
            <a:solidFill>
              <a:sysClr val="windowText" lastClr="000000"/>
            </a:solidFill>
          </a:ln>
        </c:spPr>
        <c:crossAx val="450793864"/>
        <c:crosses val="autoZero"/>
        <c:auto val="1"/>
        <c:lblAlgn val="ctr"/>
        <c:lblOffset val="100"/>
        <c:tickLblSkip val="3"/>
        <c:tickMarkSkip val="3"/>
        <c:noMultiLvlLbl val="0"/>
      </c:catAx>
      <c:valAx>
        <c:axId val="450793864"/>
        <c:scaling>
          <c:orientation val="minMax"/>
          <c:max val="80"/>
        </c:scaling>
        <c:delete val="0"/>
        <c:axPos val="l"/>
        <c:title>
          <c:tx>
            <c:rich>
              <a:bodyPr/>
              <a:lstStyle/>
              <a:p>
                <a:pPr>
                  <a:defRPr sz="1100"/>
                </a:pPr>
                <a:r>
                  <a:rPr lang="en-US" sz="1100"/>
                  <a:t>Door</a:t>
                </a:r>
                <a:r>
                  <a:rPr lang="en-US" sz="1100" baseline="0"/>
                  <a:t> to Needle (minutes)</a:t>
                </a:r>
                <a:endParaRPr lang="en-US" sz="1100"/>
              </a:p>
            </c:rich>
          </c:tx>
          <c:layout>
            <c:manualLayout>
              <c:xMode val="edge"/>
              <c:yMode val="edge"/>
              <c:x val="8.3523415386738652E-3"/>
              <c:y val="0.21666445645112803"/>
            </c:manualLayout>
          </c:layout>
          <c:overlay val="0"/>
        </c:title>
        <c:numFmt formatCode="0" sourceLinked="1"/>
        <c:majorTickMark val="in"/>
        <c:minorTickMark val="none"/>
        <c:tickLblPos val="nextTo"/>
        <c:spPr>
          <a:ln>
            <a:solidFill>
              <a:sysClr val="windowText" lastClr="000000"/>
            </a:solidFill>
          </a:ln>
        </c:spPr>
        <c:crossAx val="450793472"/>
        <c:crosses val="autoZero"/>
        <c:crossBetween val="midCat"/>
      </c:valAx>
      <c:spPr>
        <a:ln>
          <a:solidFill>
            <a:sysClr val="windowText" lastClr="000000"/>
          </a:solidFill>
        </a:ln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>
      <cs:styleClr val="auto"/>
    </cs:fillRef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>
      <cs:styleClr val="auto"/>
    </cs:fillRef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jpg"/><Relationship Id="rId5" Type="http://schemas.openxmlformats.org/officeDocument/2006/relationships/image" Target="../media/image47.jpg"/><Relationship Id="rId4" Type="http://schemas.openxmlformats.org/officeDocument/2006/relationships/image" Target="../media/image4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jpg"/><Relationship Id="rId5" Type="http://schemas.openxmlformats.org/officeDocument/2006/relationships/image" Target="../media/image47.jpg"/><Relationship Id="rId4" Type="http://schemas.openxmlformats.org/officeDocument/2006/relationships/image" Target="../media/image4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EA6F9D-8AB2-4298-92EB-F6FF0E237653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E1DAAC74-77AD-42B3-B916-90D9CCE74AB3}">
      <dgm:prSet phldrT="[Text]"/>
      <dgm:spPr/>
      <dgm:t>
        <a:bodyPr/>
        <a:lstStyle/>
        <a:p>
          <a:r>
            <a:rPr lang="en-US" dirty="0"/>
            <a:t>South Miami Hospital (PSC)</a:t>
          </a:r>
        </a:p>
      </dgm:t>
    </dgm:pt>
    <dgm:pt modelId="{40B1363F-48C9-4FC5-97B0-DD98C4B49ABF}" type="parTrans" cxnId="{B557C762-82F4-4D8C-8388-DA877C8476B9}">
      <dgm:prSet/>
      <dgm:spPr/>
      <dgm:t>
        <a:bodyPr/>
        <a:lstStyle/>
        <a:p>
          <a:endParaRPr lang="en-US"/>
        </a:p>
      </dgm:t>
    </dgm:pt>
    <dgm:pt modelId="{B66DF7EE-37D5-471A-9011-219CFED92238}" type="sibTrans" cxnId="{B557C762-82F4-4D8C-8388-DA877C8476B9}">
      <dgm:prSet/>
      <dgm:spPr/>
      <dgm:t>
        <a:bodyPr/>
        <a:lstStyle/>
        <a:p>
          <a:endParaRPr lang="en-US"/>
        </a:p>
      </dgm:t>
    </dgm:pt>
    <dgm:pt modelId="{01A448ED-A2FF-4F5E-B75B-85B4F92F96C6}">
      <dgm:prSet phldrT="[Text]"/>
      <dgm:spPr/>
      <dgm:t>
        <a:bodyPr/>
        <a:lstStyle/>
        <a:p>
          <a:r>
            <a:rPr lang="en-US" dirty="0"/>
            <a:t>West Kendall Baptist Hospital (PSC)</a:t>
          </a:r>
        </a:p>
      </dgm:t>
    </dgm:pt>
    <dgm:pt modelId="{D42C646A-32A0-45CD-817F-2A0C07815FA8}" type="parTrans" cxnId="{C285F8EF-015C-4C6A-9BD5-96E820C292F8}">
      <dgm:prSet/>
      <dgm:spPr/>
      <dgm:t>
        <a:bodyPr/>
        <a:lstStyle/>
        <a:p>
          <a:endParaRPr lang="en-US"/>
        </a:p>
      </dgm:t>
    </dgm:pt>
    <dgm:pt modelId="{B285F911-B418-489F-9C6D-63BE64924863}" type="sibTrans" cxnId="{C285F8EF-015C-4C6A-9BD5-96E820C292F8}">
      <dgm:prSet/>
      <dgm:spPr/>
      <dgm:t>
        <a:bodyPr/>
        <a:lstStyle/>
        <a:p>
          <a:endParaRPr lang="en-US"/>
        </a:p>
      </dgm:t>
    </dgm:pt>
    <dgm:pt modelId="{BE2AEB4E-7A52-4D47-BE73-A4F265AB2426}">
      <dgm:prSet phldrT="[Text]"/>
      <dgm:spPr/>
      <dgm:t>
        <a:bodyPr/>
        <a:lstStyle/>
        <a:p>
          <a:r>
            <a:rPr lang="en-US" dirty="0"/>
            <a:t>Homestead Hospital</a:t>
          </a:r>
        </a:p>
      </dgm:t>
    </dgm:pt>
    <dgm:pt modelId="{2B38838F-C7A6-4040-A6F0-6DBB38526EF8}" type="parTrans" cxnId="{8470C01E-C991-4EEB-9753-6BBBD94F2CDE}">
      <dgm:prSet/>
      <dgm:spPr/>
      <dgm:t>
        <a:bodyPr/>
        <a:lstStyle/>
        <a:p>
          <a:endParaRPr lang="en-US"/>
        </a:p>
      </dgm:t>
    </dgm:pt>
    <dgm:pt modelId="{9AD656B2-A13E-4741-B6E9-D62EF33D882B}" type="sibTrans" cxnId="{8470C01E-C991-4EEB-9753-6BBBD94F2CDE}">
      <dgm:prSet/>
      <dgm:spPr/>
      <dgm:t>
        <a:bodyPr/>
        <a:lstStyle/>
        <a:p>
          <a:endParaRPr lang="en-US"/>
        </a:p>
      </dgm:t>
    </dgm:pt>
    <dgm:pt modelId="{7C90B934-9FA4-4458-9F64-B27E1E19202F}">
      <dgm:prSet/>
      <dgm:spPr/>
      <dgm:t>
        <a:bodyPr/>
        <a:lstStyle/>
        <a:p>
          <a:r>
            <a:rPr lang="en-US" dirty="0"/>
            <a:t>Doctors Hospital</a:t>
          </a:r>
        </a:p>
      </dgm:t>
    </dgm:pt>
    <dgm:pt modelId="{8C4AE044-1015-4534-83CC-DAA9C420BBA7}" type="parTrans" cxnId="{60409D57-3EBA-4C96-BFC6-02215C85FA94}">
      <dgm:prSet/>
      <dgm:spPr/>
      <dgm:t>
        <a:bodyPr/>
        <a:lstStyle/>
        <a:p>
          <a:endParaRPr lang="en-US"/>
        </a:p>
      </dgm:t>
    </dgm:pt>
    <dgm:pt modelId="{AC4AA877-1020-4604-B9AC-5B1DFA41FE38}" type="sibTrans" cxnId="{60409D57-3EBA-4C96-BFC6-02215C85FA94}">
      <dgm:prSet/>
      <dgm:spPr/>
      <dgm:t>
        <a:bodyPr/>
        <a:lstStyle/>
        <a:p>
          <a:endParaRPr lang="en-US"/>
        </a:p>
      </dgm:t>
    </dgm:pt>
    <dgm:pt modelId="{C892F7EC-513B-45C3-AA2F-FAB0AD0FC8C6}">
      <dgm:prSet/>
      <dgm:spPr/>
      <dgm:t>
        <a:bodyPr/>
        <a:lstStyle/>
        <a:p>
          <a:r>
            <a:rPr lang="en-US" dirty="0"/>
            <a:t>Mariners Hospital</a:t>
          </a:r>
        </a:p>
      </dgm:t>
    </dgm:pt>
    <dgm:pt modelId="{BCE2480A-E33E-4C15-927D-FE3DA9FCF216}" type="parTrans" cxnId="{E656D219-177A-416A-8E17-D6A476ACF230}">
      <dgm:prSet/>
      <dgm:spPr/>
      <dgm:t>
        <a:bodyPr/>
        <a:lstStyle/>
        <a:p>
          <a:endParaRPr lang="en-US"/>
        </a:p>
      </dgm:t>
    </dgm:pt>
    <dgm:pt modelId="{4886F9BE-FF9D-4EC0-805B-482B2291763D}" type="sibTrans" cxnId="{E656D219-177A-416A-8E17-D6A476ACF230}">
      <dgm:prSet/>
      <dgm:spPr/>
      <dgm:t>
        <a:bodyPr/>
        <a:lstStyle/>
        <a:p>
          <a:endParaRPr lang="en-US"/>
        </a:p>
      </dgm:t>
    </dgm:pt>
    <dgm:pt modelId="{2A0338BE-076D-4A97-A52F-040BA2B7577E}">
      <dgm:prSet/>
      <dgm:spPr/>
      <dgm:t>
        <a:bodyPr/>
        <a:lstStyle/>
        <a:p>
          <a:r>
            <a:rPr lang="en-US" dirty="0"/>
            <a:t>Fisherman’s Community Hospital</a:t>
          </a:r>
        </a:p>
      </dgm:t>
    </dgm:pt>
    <dgm:pt modelId="{59A85DC2-2C95-48AD-9798-BE2F95CED1E6}" type="parTrans" cxnId="{7BDC81B6-06DA-4B60-8F3B-A5D699258A41}">
      <dgm:prSet/>
      <dgm:spPr/>
      <dgm:t>
        <a:bodyPr/>
        <a:lstStyle/>
        <a:p>
          <a:endParaRPr lang="en-US"/>
        </a:p>
      </dgm:t>
    </dgm:pt>
    <dgm:pt modelId="{6DB6ACEF-BF23-49F0-8048-9AF05CED2B33}" type="sibTrans" cxnId="{7BDC81B6-06DA-4B60-8F3B-A5D699258A41}">
      <dgm:prSet/>
      <dgm:spPr/>
      <dgm:t>
        <a:bodyPr/>
        <a:lstStyle/>
        <a:p>
          <a:endParaRPr lang="en-US"/>
        </a:p>
      </dgm:t>
    </dgm:pt>
    <dgm:pt modelId="{B3C6CE6C-E5B4-4BB8-BBAE-F242D6198122}" type="pres">
      <dgm:prSet presAssocID="{5CEA6F9D-8AB2-4298-92EB-F6FF0E237653}" presName="Name0" presStyleCnt="0">
        <dgm:presLayoutVars>
          <dgm:chMax val="7"/>
          <dgm:chPref val="7"/>
          <dgm:dir/>
        </dgm:presLayoutVars>
      </dgm:prSet>
      <dgm:spPr/>
    </dgm:pt>
    <dgm:pt modelId="{0FC98FE9-3305-4676-800F-A253C9293852}" type="pres">
      <dgm:prSet presAssocID="{5CEA6F9D-8AB2-4298-92EB-F6FF0E237653}" presName="Name1" presStyleCnt="0"/>
      <dgm:spPr/>
    </dgm:pt>
    <dgm:pt modelId="{E4669120-0101-4ED6-AB3F-B98B3AB1CD6B}" type="pres">
      <dgm:prSet presAssocID="{5CEA6F9D-8AB2-4298-92EB-F6FF0E237653}" presName="cycle" presStyleCnt="0"/>
      <dgm:spPr/>
    </dgm:pt>
    <dgm:pt modelId="{464719B9-EAF8-4738-BFCA-348155F70BC7}" type="pres">
      <dgm:prSet presAssocID="{5CEA6F9D-8AB2-4298-92EB-F6FF0E237653}" presName="srcNode" presStyleLbl="node1" presStyleIdx="0" presStyleCnt="6"/>
      <dgm:spPr/>
    </dgm:pt>
    <dgm:pt modelId="{77358DEF-8266-4898-9964-C2267811A4A8}" type="pres">
      <dgm:prSet presAssocID="{5CEA6F9D-8AB2-4298-92EB-F6FF0E237653}" presName="conn" presStyleLbl="parChTrans1D2" presStyleIdx="0" presStyleCnt="1"/>
      <dgm:spPr/>
    </dgm:pt>
    <dgm:pt modelId="{A1D0ED5B-DE40-48CC-AFAA-0C21A2E78731}" type="pres">
      <dgm:prSet presAssocID="{5CEA6F9D-8AB2-4298-92EB-F6FF0E237653}" presName="extraNode" presStyleLbl="node1" presStyleIdx="0" presStyleCnt="6"/>
      <dgm:spPr/>
    </dgm:pt>
    <dgm:pt modelId="{9C0D6185-735D-4B74-8A88-3C3B350F2599}" type="pres">
      <dgm:prSet presAssocID="{5CEA6F9D-8AB2-4298-92EB-F6FF0E237653}" presName="dstNode" presStyleLbl="node1" presStyleIdx="0" presStyleCnt="6"/>
      <dgm:spPr/>
    </dgm:pt>
    <dgm:pt modelId="{496959EB-37E4-48D5-9063-F966ED096BCA}" type="pres">
      <dgm:prSet presAssocID="{7C90B934-9FA4-4458-9F64-B27E1E19202F}" presName="text_1" presStyleLbl="node1" presStyleIdx="0" presStyleCnt="6">
        <dgm:presLayoutVars>
          <dgm:bulletEnabled val="1"/>
        </dgm:presLayoutVars>
      </dgm:prSet>
      <dgm:spPr/>
    </dgm:pt>
    <dgm:pt modelId="{6D910ACE-086D-48BD-B27B-9DED47700427}" type="pres">
      <dgm:prSet presAssocID="{7C90B934-9FA4-4458-9F64-B27E1E19202F}" presName="accent_1" presStyleCnt="0"/>
      <dgm:spPr/>
    </dgm:pt>
    <dgm:pt modelId="{F3484610-62F1-4C81-81BF-65A3C4C448C7}" type="pres">
      <dgm:prSet presAssocID="{7C90B934-9FA4-4458-9F64-B27E1E19202F}" presName="accentRepeatNode" presStyleLbl="solidFgAcc1" presStyleIdx="0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0908B5E-A59A-4CB2-8A49-13D2E0143356}" type="pres">
      <dgm:prSet presAssocID="{E1DAAC74-77AD-42B3-B916-90D9CCE74AB3}" presName="text_2" presStyleLbl="node1" presStyleIdx="1" presStyleCnt="6">
        <dgm:presLayoutVars>
          <dgm:bulletEnabled val="1"/>
        </dgm:presLayoutVars>
      </dgm:prSet>
      <dgm:spPr/>
    </dgm:pt>
    <dgm:pt modelId="{7B08C7B9-6576-4B7E-A41B-9DDFABBE1EE6}" type="pres">
      <dgm:prSet presAssocID="{E1DAAC74-77AD-42B3-B916-90D9CCE74AB3}" presName="accent_2" presStyleCnt="0"/>
      <dgm:spPr/>
    </dgm:pt>
    <dgm:pt modelId="{6FD2F6D3-6C82-4AB0-A0B5-24EFB0D409A4}" type="pres">
      <dgm:prSet presAssocID="{E1DAAC74-77AD-42B3-B916-90D9CCE74AB3}" presName="accentRepeatNode" presStyleLbl="solidFgAcc1" presStyleIdx="1" presStyleCnt="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D5829FA-606F-498D-8A58-5680B1C49B87}" type="pres">
      <dgm:prSet presAssocID="{01A448ED-A2FF-4F5E-B75B-85B4F92F96C6}" presName="text_3" presStyleLbl="node1" presStyleIdx="2" presStyleCnt="6">
        <dgm:presLayoutVars>
          <dgm:bulletEnabled val="1"/>
        </dgm:presLayoutVars>
      </dgm:prSet>
      <dgm:spPr/>
    </dgm:pt>
    <dgm:pt modelId="{CE571D00-1195-40A6-895F-392A8D125893}" type="pres">
      <dgm:prSet presAssocID="{01A448ED-A2FF-4F5E-B75B-85B4F92F96C6}" presName="accent_3" presStyleCnt="0"/>
      <dgm:spPr/>
    </dgm:pt>
    <dgm:pt modelId="{23943BF1-D809-42C3-8283-3654FF8D2373}" type="pres">
      <dgm:prSet presAssocID="{01A448ED-A2FF-4F5E-B75B-85B4F92F96C6}" presName="accentRepeatNode" presStyleLbl="solidFgAcc1" presStyleIdx="2" presStyleCnt="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9571F8DC-2CCB-445F-A8B7-2951732C6B4B}" type="pres">
      <dgm:prSet presAssocID="{BE2AEB4E-7A52-4D47-BE73-A4F265AB2426}" presName="text_4" presStyleLbl="node1" presStyleIdx="3" presStyleCnt="6">
        <dgm:presLayoutVars>
          <dgm:bulletEnabled val="1"/>
        </dgm:presLayoutVars>
      </dgm:prSet>
      <dgm:spPr/>
    </dgm:pt>
    <dgm:pt modelId="{2D8F6EAE-D3FF-47A0-8654-59D35D0DDB6B}" type="pres">
      <dgm:prSet presAssocID="{BE2AEB4E-7A52-4D47-BE73-A4F265AB2426}" presName="accent_4" presStyleCnt="0"/>
      <dgm:spPr/>
    </dgm:pt>
    <dgm:pt modelId="{77CC3E22-A714-4B17-8ADF-33A1608A4071}" type="pres">
      <dgm:prSet presAssocID="{BE2AEB4E-7A52-4D47-BE73-A4F265AB2426}" presName="accentRepeatNode" presStyleLbl="solidFgAcc1" presStyleIdx="3" presStyleCnt="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4B3C23DE-7F17-41EF-8C02-82A055FB9E38}" type="pres">
      <dgm:prSet presAssocID="{C892F7EC-513B-45C3-AA2F-FAB0AD0FC8C6}" presName="text_5" presStyleLbl="node1" presStyleIdx="4" presStyleCnt="6">
        <dgm:presLayoutVars>
          <dgm:bulletEnabled val="1"/>
        </dgm:presLayoutVars>
      </dgm:prSet>
      <dgm:spPr/>
    </dgm:pt>
    <dgm:pt modelId="{E82916B0-6810-447A-B3BF-7FCB0E03EF43}" type="pres">
      <dgm:prSet presAssocID="{C892F7EC-513B-45C3-AA2F-FAB0AD0FC8C6}" presName="accent_5" presStyleCnt="0"/>
      <dgm:spPr/>
    </dgm:pt>
    <dgm:pt modelId="{7AC2B2E1-874B-4515-96A5-ACB74BB99AAD}" type="pres">
      <dgm:prSet presAssocID="{C892F7EC-513B-45C3-AA2F-FAB0AD0FC8C6}" presName="accentRepeatNode" presStyleLbl="solidFgAcc1" presStyleIdx="4" presStyleCnt="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20489914-AB79-4842-9AB3-BCDBA8A2E1C1}" type="pres">
      <dgm:prSet presAssocID="{2A0338BE-076D-4A97-A52F-040BA2B7577E}" presName="text_6" presStyleLbl="node1" presStyleIdx="5" presStyleCnt="6">
        <dgm:presLayoutVars>
          <dgm:bulletEnabled val="1"/>
        </dgm:presLayoutVars>
      </dgm:prSet>
      <dgm:spPr/>
    </dgm:pt>
    <dgm:pt modelId="{605486DC-E7D4-4800-A0CF-2920A40FAEB8}" type="pres">
      <dgm:prSet presAssocID="{2A0338BE-076D-4A97-A52F-040BA2B7577E}" presName="accent_6" presStyleCnt="0"/>
      <dgm:spPr/>
    </dgm:pt>
    <dgm:pt modelId="{1F05995E-9957-464E-94E6-9D53ABAD7F1D}" type="pres">
      <dgm:prSet presAssocID="{2A0338BE-076D-4A97-A52F-040BA2B7577E}" presName="accentRepeatNode" presStyleLbl="solidFgAcc1" presStyleIdx="5" presStyleCnt="6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</dgm:ptLst>
  <dgm:cxnLst>
    <dgm:cxn modelId="{E656D219-177A-416A-8E17-D6A476ACF230}" srcId="{5CEA6F9D-8AB2-4298-92EB-F6FF0E237653}" destId="{C892F7EC-513B-45C3-AA2F-FAB0AD0FC8C6}" srcOrd="4" destOrd="0" parTransId="{BCE2480A-E33E-4C15-927D-FE3DA9FCF216}" sibTransId="{4886F9BE-FF9D-4EC0-805B-482B2291763D}"/>
    <dgm:cxn modelId="{8470C01E-C991-4EEB-9753-6BBBD94F2CDE}" srcId="{5CEA6F9D-8AB2-4298-92EB-F6FF0E237653}" destId="{BE2AEB4E-7A52-4D47-BE73-A4F265AB2426}" srcOrd="3" destOrd="0" parTransId="{2B38838F-C7A6-4040-A6F0-6DBB38526EF8}" sibTransId="{9AD656B2-A13E-4741-B6E9-D62EF33D882B}"/>
    <dgm:cxn modelId="{2AE65136-1015-4E6D-9225-CEF3C5709DEF}" type="presOf" srcId="{5CEA6F9D-8AB2-4298-92EB-F6FF0E237653}" destId="{B3C6CE6C-E5B4-4BB8-BBAE-F242D6198122}" srcOrd="0" destOrd="0" presId="urn:microsoft.com/office/officeart/2008/layout/VerticalCurvedList"/>
    <dgm:cxn modelId="{FC6EC73B-B3A8-4CCD-8A01-B3DC62711FA7}" type="presOf" srcId="{7C90B934-9FA4-4458-9F64-B27E1E19202F}" destId="{496959EB-37E4-48D5-9063-F966ED096BCA}" srcOrd="0" destOrd="0" presId="urn:microsoft.com/office/officeart/2008/layout/VerticalCurvedList"/>
    <dgm:cxn modelId="{CE52BA51-BFE9-4AB7-A729-D88A11D100FC}" type="presOf" srcId="{2A0338BE-076D-4A97-A52F-040BA2B7577E}" destId="{20489914-AB79-4842-9AB3-BCDBA8A2E1C1}" srcOrd="0" destOrd="0" presId="urn:microsoft.com/office/officeart/2008/layout/VerticalCurvedList"/>
    <dgm:cxn modelId="{60409D57-3EBA-4C96-BFC6-02215C85FA94}" srcId="{5CEA6F9D-8AB2-4298-92EB-F6FF0E237653}" destId="{7C90B934-9FA4-4458-9F64-B27E1E19202F}" srcOrd="0" destOrd="0" parTransId="{8C4AE044-1015-4534-83CC-DAA9C420BBA7}" sibTransId="{AC4AA877-1020-4604-B9AC-5B1DFA41FE38}"/>
    <dgm:cxn modelId="{DBAE1C61-8543-42A9-B47D-9081A48380C3}" type="presOf" srcId="{E1DAAC74-77AD-42B3-B916-90D9CCE74AB3}" destId="{D0908B5E-A59A-4CB2-8A49-13D2E0143356}" srcOrd="0" destOrd="0" presId="urn:microsoft.com/office/officeart/2008/layout/VerticalCurvedList"/>
    <dgm:cxn modelId="{B557C762-82F4-4D8C-8388-DA877C8476B9}" srcId="{5CEA6F9D-8AB2-4298-92EB-F6FF0E237653}" destId="{E1DAAC74-77AD-42B3-B916-90D9CCE74AB3}" srcOrd="1" destOrd="0" parTransId="{40B1363F-48C9-4FC5-97B0-DD98C4B49ABF}" sibTransId="{B66DF7EE-37D5-471A-9011-219CFED92238}"/>
    <dgm:cxn modelId="{454F0266-61DC-4D6E-90DA-B18C91B99023}" type="presOf" srcId="{BE2AEB4E-7A52-4D47-BE73-A4F265AB2426}" destId="{9571F8DC-2CCB-445F-A8B7-2951732C6B4B}" srcOrd="0" destOrd="0" presId="urn:microsoft.com/office/officeart/2008/layout/VerticalCurvedList"/>
    <dgm:cxn modelId="{602A59B1-EE3B-445C-B483-FB43DC5E229B}" type="presOf" srcId="{AC4AA877-1020-4604-B9AC-5B1DFA41FE38}" destId="{77358DEF-8266-4898-9964-C2267811A4A8}" srcOrd="0" destOrd="0" presId="urn:microsoft.com/office/officeart/2008/layout/VerticalCurvedList"/>
    <dgm:cxn modelId="{7BDC81B6-06DA-4B60-8F3B-A5D699258A41}" srcId="{5CEA6F9D-8AB2-4298-92EB-F6FF0E237653}" destId="{2A0338BE-076D-4A97-A52F-040BA2B7577E}" srcOrd="5" destOrd="0" parTransId="{59A85DC2-2C95-48AD-9798-BE2F95CED1E6}" sibTransId="{6DB6ACEF-BF23-49F0-8048-9AF05CED2B33}"/>
    <dgm:cxn modelId="{7AC123C0-B61C-48F6-92E4-043AC0E8188C}" type="presOf" srcId="{C892F7EC-513B-45C3-AA2F-FAB0AD0FC8C6}" destId="{4B3C23DE-7F17-41EF-8C02-82A055FB9E38}" srcOrd="0" destOrd="0" presId="urn:microsoft.com/office/officeart/2008/layout/VerticalCurvedList"/>
    <dgm:cxn modelId="{C285F8EF-015C-4C6A-9BD5-96E820C292F8}" srcId="{5CEA6F9D-8AB2-4298-92EB-F6FF0E237653}" destId="{01A448ED-A2FF-4F5E-B75B-85B4F92F96C6}" srcOrd="2" destOrd="0" parTransId="{D42C646A-32A0-45CD-817F-2A0C07815FA8}" sibTransId="{B285F911-B418-489F-9C6D-63BE64924863}"/>
    <dgm:cxn modelId="{D7BB9BF7-33A1-4B34-B4E9-AAAD55524274}" type="presOf" srcId="{01A448ED-A2FF-4F5E-B75B-85B4F92F96C6}" destId="{7D5829FA-606F-498D-8A58-5680B1C49B87}" srcOrd="0" destOrd="0" presId="urn:microsoft.com/office/officeart/2008/layout/VerticalCurvedList"/>
    <dgm:cxn modelId="{A2797B98-0CD1-4DA9-B3CD-B3968C304AA8}" type="presParOf" srcId="{B3C6CE6C-E5B4-4BB8-BBAE-F242D6198122}" destId="{0FC98FE9-3305-4676-800F-A253C9293852}" srcOrd="0" destOrd="0" presId="urn:microsoft.com/office/officeart/2008/layout/VerticalCurvedList"/>
    <dgm:cxn modelId="{1BBC68C4-AA4A-4B02-BC22-78280D7DA664}" type="presParOf" srcId="{0FC98FE9-3305-4676-800F-A253C9293852}" destId="{E4669120-0101-4ED6-AB3F-B98B3AB1CD6B}" srcOrd="0" destOrd="0" presId="urn:microsoft.com/office/officeart/2008/layout/VerticalCurvedList"/>
    <dgm:cxn modelId="{33130EDB-FB91-473F-AEC4-787F5F5FD7D6}" type="presParOf" srcId="{E4669120-0101-4ED6-AB3F-B98B3AB1CD6B}" destId="{464719B9-EAF8-4738-BFCA-348155F70BC7}" srcOrd="0" destOrd="0" presId="urn:microsoft.com/office/officeart/2008/layout/VerticalCurvedList"/>
    <dgm:cxn modelId="{9314E179-47AE-4C5A-AE12-A8A872DA5492}" type="presParOf" srcId="{E4669120-0101-4ED6-AB3F-B98B3AB1CD6B}" destId="{77358DEF-8266-4898-9964-C2267811A4A8}" srcOrd="1" destOrd="0" presId="urn:microsoft.com/office/officeart/2008/layout/VerticalCurvedList"/>
    <dgm:cxn modelId="{0938C279-A956-4E3D-96E7-74D501ABA245}" type="presParOf" srcId="{E4669120-0101-4ED6-AB3F-B98B3AB1CD6B}" destId="{A1D0ED5B-DE40-48CC-AFAA-0C21A2E78731}" srcOrd="2" destOrd="0" presId="urn:microsoft.com/office/officeart/2008/layout/VerticalCurvedList"/>
    <dgm:cxn modelId="{B65EB3F3-D268-4FBA-BD35-28435A5913E4}" type="presParOf" srcId="{E4669120-0101-4ED6-AB3F-B98B3AB1CD6B}" destId="{9C0D6185-735D-4B74-8A88-3C3B350F2599}" srcOrd="3" destOrd="0" presId="urn:microsoft.com/office/officeart/2008/layout/VerticalCurvedList"/>
    <dgm:cxn modelId="{ED082F94-FD56-48B8-8C61-AE389B846F68}" type="presParOf" srcId="{0FC98FE9-3305-4676-800F-A253C9293852}" destId="{496959EB-37E4-48D5-9063-F966ED096BCA}" srcOrd="1" destOrd="0" presId="urn:microsoft.com/office/officeart/2008/layout/VerticalCurvedList"/>
    <dgm:cxn modelId="{48ED03B0-0156-4A4C-A591-C09250617F85}" type="presParOf" srcId="{0FC98FE9-3305-4676-800F-A253C9293852}" destId="{6D910ACE-086D-48BD-B27B-9DED47700427}" srcOrd="2" destOrd="0" presId="urn:microsoft.com/office/officeart/2008/layout/VerticalCurvedList"/>
    <dgm:cxn modelId="{17081867-C371-45D9-811E-2718525113CD}" type="presParOf" srcId="{6D910ACE-086D-48BD-B27B-9DED47700427}" destId="{F3484610-62F1-4C81-81BF-65A3C4C448C7}" srcOrd="0" destOrd="0" presId="urn:microsoft.com/office/officeart/2008/layout/VerticalCurvedList"/>
    <dgm:cxn modelId="{E5BFA081-71E0-41E3-9670-05F8588177F8}" type="presParOf" srcId="{0FC98FE9-3305-4676-800F-A253C9293852}" destId="{D0908B5E-A59A-4CB2-8A49-13D2E0143356}" srcOrd="3" destOrd="0" presId="urn:microsoft.com/office/officeart/2008/layout/VerticalCurvedList"/>
    <dgm:cxn modelId="{33C3A921-E8AE-4F2C-922A-A6DD8BDAE8A8}" type="presParOf" srcId="{0FC98FE9-3305-4676-800F-A253C9293852}" destId="{7B08C7B9-6576-4B7E-A41B-9DDFABBE1EE6}" srcOrd="4" destOrd="0" presId="urn:microsoft.com/office/officeart/2008/layout/VerticalCurvedList"/>
    <dgm:cxn modelId="{AE4B1EFE-F050-4279-8863-92607E5FA445}" type="presParOf" srcId="{7B08C7B9-6576-4B7E-A41B-9DDFABBE1EE6}" destId="{6FD2F6D3-6C82-4AB0-A0B5-24EFB0D409A4}" srcOrd="0" destOrd="0" presId="urn:microsoft.com/office/officeart/2008/layout/VerticalCurvedList"/>
    <dgm:cxn modelId="{8DA2A0D7-97C0-479F-8020-2BEDA296FBBC}" type="presParOf" srcId="{0FC98FE9-3305-4676-800F-A253C9293852}" destId="{7D5829FA-606F-498D-8A58-5680B1C49B87}" srcOrd="5" destOrd="0" presId="urn:microsoft.com/office/officeart/2008/layout/VerticalCurvedList"/>
    <dgm:cxn modelId="{D4C77B6B-2DB5-4D95-BAF5-4988FDAEF8DB}" type="presParOf" srcId="{0FC98FE9-3305-4676-800F-A253C9293852}" destId="{CE571D00-1195-40A6-895F-392A8D125893}" srcOrd="6" destOrd="0" presId="urn:microsoft.com/office/officeart/2008/layout/VerticalCurvedList"/>
    <dgm:cxn modelId="{44773CB6-FD41-4359-8F57-8ED597C7C7B7}" type="presParOf" srcId="{CE571D00-1195-40A6-895F-392A8D125893}" destId="{23943BF1-D809-42C3-8283-3654FF8D2373}" srcOrd="0" destOrd="0" presId="urn:microsoft.com/office/officeart/2008/layout/VerticalCurvedList"/>
    <dgm:cxn modelId="{35E7CFE2-9566-4CC5-84E2-D5A2504FE453}" type="presParOf" srcId="{0FC98FE9-3305-4676-800F-A253C9293852}" destId="{9571F8DC-2CCB-445F-A8B7-2951732C6B4B}" srcOrd="7" destOrd="0" presId="urn:microsoft.com/office/officeart/2008/layout/VerticalCurvedList"/>
    <dgm:cxn modelId="{6AFE913C-71B9-4922-BAD7-C1517A0C356C}" type="presParOf" srcId="{0FC98FE9-3305-4676-800F-A253C9293852}" destId="{2D8F6EAE-D3FF-47A0-8654-59D35D0DDB6B}" srcOrd="8" destOrd="0" presId="urn:microsoft.com/office/officeart/2008/layout/VerticalCurvedList"/>
    <dgm:cxn modelId="{B2AD5F33-1649-4B41-9DE4-12AB43BB2160}" type="presParOf" srcId="{2D8F6EAE-D3FF-47A0-8654-59D35D0DDB6B}" destId="{77CC3E22-A714-4B17-8ADF-33A1608A4071}" srcOrd="0" destOrd="0" presId="urn:microsoft.com/office/officeart/2008/layout/VerticalCurvedList"/>
    <dgm:cxn modelId="{53C60644-BE37-4F35-9AF7-C45E5D420D9B}" type="presParOf" srcId="{0FC98FE9-3305-4676-800F-A253C9293852}" destId="{4B3C23DE-7F17-41EF-8C02-82A055FB9E38}" srcOrd="9" destOrd="0" presId="urn:microsoft.com/office/officeart/2008/layout/VerticalCurvedList"/>
    <dgm:cxn modelId="{15024A7F-A394-45A4-B89B-27C007712120}" type="presParOf" srcId="{0FC98FE9-3305-4676-800F-A253C9293852}" destId="{E82916B0-6810-447A-B3BF-7FCB0E03EF43}" srcOrd="10" destOrd="0" presId="urn:microsoft.com/office/officeart/2008/layout/VerticalCurvedList"/>
    <dgm:cxn modelId="{5C5ED64A-FB41-4885-BA13-406A57C91F3C}" type="presParOf" srcId="{E82916B0-6810-447A-B3BF-7FCB0E03EF43}" destId="{7AC2B2E1-874B-4515-96A5-ACB74BB99AAD}" srcOrd="0" destOrd="0" presId="urn:microsoft.com/office/officeart/2008/layout/VerticalCurvedList"/>
    <dgm:cxn modelId="{C64D585A-94B5-4182-A439-A56A8D34D871}" type="presParOf" srcId="{0FC98FE9-3305-4676-800F-A253C9293852}" destId="{20489914-AB79-4842-9AB3-BCDBA8A2E1C1}" srcOrd="11" destOrd="0" presId="urn:microsoft.com/office/officeart/2008/layout/VerticalCurvedList"/>
    <dgm:cxn modelId="{05C10B5E-EDEC-42B7-A7FC-D45AE5A1F391}" type="presParOf" srcId="{0FC98FE9-3305-4676-800F-A253C9293852}" destId="{605486DC-E7D4-4800-A0CF-2920A40FAEB8}" srcOrd="12" destOrd="0" presId="urn:microsoft.com/office/officeart/2008/layout/VerticalCurvedList"/>
    <dgm:cxn modelId="{725249BE-C899-4005-8216-5BF8B2523460}" type="presParOf" srcId="{605486DC-E7D4-4800-A0CF-2920A40FAEB8}" destId="{1F05995E-9957-464E-94E6-9D53ABAD7F1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20F570-5C9E-4EAB-BB83-270B98C0FA62}" type="doc">
      <dgm:prSet loTypeId="urn:microsoft.com/office/officeart/2011/layout/HexagonRadial" loCatId="cycle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E0A83269-3EDF-4851-B18F-C13D2780D524}">
      <dgm:prSet phldrT="[Text]" custT="1"/>
      <dgm:spPr>
        <a:solidFill>
          <a:srgbClr val="006A51"/>
        </a:solidFill>
      </dgm:spPr>
      <dgm:t>
        <a:bodyPr/>
        <a:lstStyle/>
        <a:p>
          <a:r>
            <a:rPr lang="en-US" sz="1800" b="1" dirty="0"/>
            <a:t>Patient</a:t>
          </a:r>
        </a:p>
      </dgm:t>
    </dgm:pt>
    <dgm:pt modelId="{51D7F8FA-3D28-496D-8D6A-4C9097FDC817}" type="parTrans" cxnId="{3746FB50-1D09-453D-97B5-85437E9F872A}">
      <dgm:prSet/>
      <dgm:spPr/>
      <dgm:t>
        <a:bodyPr/>
        <a:lstStyle/>
        <a:p>
          <a:endParaRPr lang="en-US" sz="2000"/>
        </a:p>
      </dgm:t>
    </dgm:pt>
    <dgm:pt modelId="{C9070E68-13ED-4221-9434-F2B6DDDD8B8A}" type="sibTrans" cxnId="{3746FB50-1D09-453D-97B5-85437E9F872A}">
      <dgm:prSet/>
      <dgm:spPr/>
      <dgm:t>
        <a:bodyPr/>
        <a:lstStyle/>
        <a:p>
          <a:endParaRPr lang="en-US" sz="2000"/>
        </a:p>
      </dgm:t>
    </dgm:pt>
    <dgm:pt modelId="{F89AA89C-DC5E-4679-B016-ACCEE5D5454A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en-US" sz="1400" dirty="0"/>
            <a:t>EDP,</a:t>
          </a:r>
        </a:p>
        <a:p>
          <a:pPr>
            <a:spcAft>
              <a:spcPct val="35000"/>
            </a:spcAft>
          </a:pPr>
          <a:r>
            <a:rPr lang="en-US" sz="1400" dirty="0"/>
            <a:t>ED RN, B.E.S.T. RN</a:t>
          </a:r>
        </a:p>
      </dgm:t>
    </dgm:pt>
    <dgm:pt modelId="{0D5FF5D4-6443-449F-A776-D48F78AEFFA1}" type="parTrans" cxnId="{76A6515A-7E74-4F16-A6E9-0EB32EA21E94}">
      <dgm:prSet/>
      <dgm:spPr/>
      <dgm:t>
        <a:bodyPr/>
        <a:lstStyle/>
        <a:p>
          <a:endParaRPr lang="en-US" sz="2000"/>
        </a:p>
      </dgm:t>
    </dgm:pt>
    <dgm:pt modelId="{FC7D1B35-1C09-4FB7-ABD9-3E2EDCF98FE5}" type="sibTrans" cxnId="{76A6515A-7E74-4F16-A6E9-0EB32EA21E94}">
      <dgm:prSet/>
      <dgm:spPr/>
      <dgm:t>
        <a:bodyPr/>
        <a:lstStyle/>
        <a:p>
          <a:endParaRPr lang="en-US" sz="2000"/>
        </a:p>
      </dgm:t>
    </dgm:pt>
    <dgm:pt modelId="{4A5EB579-26E3-4374-A3A3-AC489487C58D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en-US" sz="1400" dirty="0"/>
            <a:t>Neuro</a:t>
          </a:r>
        </a:p>
        <a:p>
          <a:pPr>
            <a:spcAft>
              <a:spcPts val="0"/>
            </a:spcAft>
          </a:pPr>
          <a:r>
            <a:rPr lang="en-US" sz="1400" dirty="0"/>
            <a:t>Imaging</a:t>
          </a:r>
        </a:p>
      </dgm:t>
    </dgm:pt>
    <dgm:pt modelId="{D8EF503A-1334-4EC1-B0F2-87446573BD30}" type="parTrans" cxnId="{4B960281-0358-4D20-BB53-A12F77B28754}">
      <dgm:prSet/>
      <dgm:spPr/>
      <dgm:t>
        <a:bodyPr/>
        <a:lstStyle/>
        <a:p>
          <a:endParaRPr lang="en-US" sz="2000"/>
        </a:p>
      </dgm:t>
    </dgm:pt>
    <dgm:pt modelId="{31A30CBA-6F9C-423F-9A15-0E8400CF340C}" type="sibTrans" cxnId="{4B960281-0358-4D20-BB53-A12F77B28754}">
      <dgm:prSet/>
      <dgm:spPr/>
      <dgm:t>
        <a:bodyPr/>
        <a:lstStyle/>
        <a:p>
          <a:endParaRPr lang="en-US" sz="2000"/>
        </a:p>
      </dgm:t>
    </dgm:pt>
    <dgm:pt modelId="{59848D25-DCB9-4BE9-ABCD-A8B65E1C5F90}">
      <dgm:prSet phldrT="[Text]" custT="1"/>
      <dgm:spPr/>
      <dgm:t>
        <a:bodyPr/>
        <a:lstStyle/>
        <a:p>
          <a:r>
            <a:rPr lang="en-US" sz="1400" dirty="0"/>
            <a:t>Neurology</a:t>
          </a:r>
        </a:p>
      </dgm:t>
    </dgm:pt>
    <dgm:pt modelId="{01B67BFF-DD32-4C2B-A117-253C670BBEAF}" type="parTrans" cxnId="{F0EDF41D-8C91-46BD-B562-F6785FA22734}">
      <dgm:prSet/>
      <dgm:spPr/>
      <dgm:t>
        <a:bodyPr/>
        <a:lstStyle/>
        <a:p>
          <a:endParaRPr lang="en-US" sz="2000"/>
        </a:p>
      </dgm:t>
    </dgm:pt>
    <dgm:pt modelId="{B72B4B6B-193A-40D6-AD3B-49A71B83D30B}" type="sibTrans" cxnId="{F0EDF41D-8C91-46BD-B562-F6785FA22734}">
      <dgm:prSet/>
      <dgm:spPr/>
      <dgm:t>
        <a:bodyPr/>
        <a:lstStyle/>
        <a:p>
          <a:endParaRPr lang="en-US" sz="2000"/>
        </a:p>
      </dgm:t>
    </dgm:pt>
    <dgm:pt modelId="{79133A28-8CB7-4A02-B2E8-29820449B925}">
      <dgm:prSet phldrT="[Text]" custT="1"/>
      <dgm:spPr/>
      <dgm:t>
        <a:bodyPr/>
        <a:lstStyle/>
        <a:p>
          <a:r>
            <a:rPr lang="en-US" sz="1400" dirty="0"/>
            <a:t>Lab, Pharmacy</a:t>
          </a:r>
        </a:p>
      </dgm:t>
    </dgm:pt>
    <dgm:pt modelId="{23F0E4BB-A958-4CEA-8933-0EF70D41B662}" type="parTrans" cxnId="{1B7F5994-5F0B-4BEF-8E73-525395AA7A03}">
      <dgm:prSet/>
      <dgm:spPr/>
      <dgm:t>
        <a:bodyPr/>
        <a:lstStyle/>
        <a:p>
          <a:endParaRPr lang="en-US" sz="2000"/>
        </a:p>
      </dgm:t>
    </dgm:pt>
    <dgm:pt modelId="{5CBBA573-25B9-493D-AF76-B1DC28B8F924}" type="sibTrans" cxnId="{1B7F5994-5F0B-4BEF-8E73-525395AA7A03}">
      <dgm:prSet/>
      <dgm:spPr/>
      <dgm:t>
        <a:bodyPr/>
        <a:lstStyle/>
        <a:p>
          <a:endParaRPr lang="en-US" sz="2000"/>
        </a:p>
      </dgm:t>
    </dgm:pt>
    <dgm:pt modelId="{86EE1B14-656F-403A-902F-732B32A71BD0}">
      <dgm:prSet phldrT="[Text]" custT="1"/>
      <dgm:spPr/>
      <dgm:t>
        <a:bodyPr/>
        <a:lstStyle/>
        <a:p>
          <a:r>
            <a:rPr lang="en-US" sz="1400" dirty="0"/>
            <a:t>Neuro IVR</a:t>
          </a:r>
        </a:p>
      </dgm:t>
    </dgm:pt>
    <dgm:pt modelId="{980D457E-258B-401B-B805-28EA1660D549}" type="parTrans" cxnId="{C035C853-3974-4468-AF93-0C7BF24092FD}">
      <dgm:prSet/>
      <dgm:spPr/>
      <dgm:t>
        <a:bodyPr/>
        <a:lstStyle/>
        <a:p>
          <a:endParaRPr lang="en-US" sz="2000"/>
        </a:p>
      </dgm:t>
    </dgm:pt>
    <dgm:pt modelId="{4F0136E1-E94E-46EF-8A9C-3C3F2CA9E5DC}" type="sibTrans" cxnId="{C035C853-3974-4468-AF93-0C7BF24092FD}">
      <dgm:prSet/>
      <dgm:spPr/>
      <dgm:t>
        <a:bodyPr/>
        <a:lstStyle/>
        <a:p>
          <a:endParaRPr lang="en-US" sz="2000"/>
        </a:p>
      </dgm:t>
    </dgm:pt>
    <dgm:pt modelId="{1538A94F-28BE-46B4-BEB8-7682AA1AE617}">
      <dgm:prSet phldrT="[Text]" custT="1"/>
      <dgm:spPr/>
      <dgm:t>
        <a:bodyPr/>
        <a:lstStyle/>
        <a:p>
          <a:r>
            <a:rPr lang="en-US" sz="1400" dirty="0"/>
            <a:t>Neurosurgery</a:t>
          </a:r>
        </a:p>
      </dgm:t>
    </dgm:pt>
    <dgm:pt modelId="{80E1CE31-F982-44CF-97C9-38B025572D8E}" type="parTrans" cxnId="{844E7B80-390B-45E1-9F50-4E538E369403}">
      <dgm:prSet/>
      <dgm:spPr/>
      <dgm:t>
        <a:bodyPr/>
        <a:lstStyle/>
        <a:p>
          <a:endParaRPr lang="en-US" sz="2000"/>
        </a:p>
      </dgm:t>
    </dgm:pt>
    <dgm:pt modelId="{B1369DAC-C19A-4919-85FB-79FC59E637E0}" type="sibTrans" cxnId="{844E7B80-390B-45E1-9F50-4E538E369403}">
      <dgm:prSet/>
      <dgm:spPr/>
      <dgm:t>
        <a:bodyPr/>
        <a:lstStyle/>
        <a:p>
          <a:endParaRPr lang="en-US" sz="2000"/>
        </a:p>
      </dgm:t>
    </dgm:pt>
    <dgm:pt modelId="{AF9CC908-CC1D-4499-8D30-F15BE684DE98}" type="pres">
      <dgm:prSet presAssocID="{E620F570-5C9E-4EAB-BB83-270B98C0FA62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3E9CC642-62AE-4924-BDE7-A5D03932C825}" type="pres">
      <dgm:prSet presAssocID="{E0A83269-3EDF-4851-B18F-C13D2780D524}" presName="Parent" presStyleLbl="node0" presStyleIdx="0" presStyleCnt="1">
        <dgm:presLayoutVars>
          <dgm:chMax val="6"/>
          <dgm:chPref val="6"/>
        </dgm:presLayoutVars>
      </dgm:prSet>
      <dgm:spPr/>
    </dgm:pt>
    <dgm:pt modelId="{B6F8EC0B-1437-4588-8E5F-68DC9C177F53}" type="pres">
      <dgm:prSet presAssocID="{F89AA89C-DC5E-4679-B016-ACCEE5D5454A}" presName="Accent1" presStyleCnt="0"/>
      <dgm:spPr/>
    </dgm:pt>
    <dgm:pt modelId="{BFD126F3-28F8-475D-B8CA-B2F532E1D25B}" type="pres">
      <dgm:prSet presAssocID="{F89AA89C-DC5E-4679-B016-ACCEE5D5454A}" presName="Accent" presStyleLbl="bgShp" presStyleIdx="0" presStyleCnt="6"/>
      <dgm:spPr/>
    </dgm:pt>
    <dgm:pt modelId="{4C508C47-8B22-41CA-A9EB-E02FCC77DED0}" type="pres">
      <dgm:prSet presAssocID="{F89AA89C-DC5E-4679-B016-ACCEE5D5454A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CFC4039F-9E89-4407-BEB5-7B560E7F8694}" type="pres">
      <dgm:prSet presAssocID="{4A5EB579-26E3-4374-A3A3-AC489487C58D}" presName="Accent2" presStyleCnt="0"/>
      <dgm:spPr/>
    </dgm:pt>
    <dgm:pt modelId="{CFDF83C3-C5A7-4AA8-BBE3-7439560E4943}" type="pres">
      <dgm:prSet presAssocID="{4A5EB579-26E3-4374-A3A3-AC489487C58D}" presName="Accent" presStyleLbl="bgShp" presStyleIdx="1" presStyleCnt="6"/>
      <dgm:spPr/>
    </dgm:pt>
    <dgm:pt modelId="{F9A5FCD1-69D3-4C5D-A07C-6DCF358C65C6}" type="pres">
      <dgm:prSet presAssocID="{4A5EB579-26E3-4374-A3A3-AC489487C58D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7990D1E0-E16F-4BDB-BE42-D09E1ABADFE7}" type="pres">
      <dgm:prSet presAssocID="{59848D25-DCB9-4BE9-ABCD-A8B65E1C5F90}" presName="Accent3" presStyleCnt="0"/>
      <dgm:spPr/>
    </dgm:pt>
    <dgm:pt modelId="{D6DCE0E0-CFE0-496A-9094-80B4289D92BD}" type="pres">
      <dgm:prSet presAssocID="{59848D25-DCB9-4BE9-ABCD-A8B65E1C5F90}" presName="Accent" presStyleLbl="bgShp" presStyleIdx="2" presStyleCnt="6"/>
      <dgm:spPr/>
    </dgm:pt>
    <dgm:pt modelId="{38543F09-25F7-415F-9CC1-0F37D8C67ADA}" type="pres">
      <dgm:prSet presAssocID="{59848D25-DCB9-4BE9-ABCD-A8B65E1C5F90}" presName="Child3" presStyleLbl="node1" presStyleIdx="2" presStyleCnt="6" custLinFactNeighborX="-620">
        <dgm:presLayoutVars>
          <dgm:chMax val="0"/>
          <dgm:chPref val="0"/>
          <dgm:bulletEnabled val="1"/>
        </dgm:presLayoutVars>
      </dgm:prSet>
      <dgm:spPr/>
    </dgm:pt>
    <dgm:pt modelId="{E97A5D55-65E1-4FF9-836F-D42D9394743D}" type="pres">
      <dgm:prSet presAssocID="{79133A28-8CB7-4A02-B2E8-29820449B925}" presName="Accent4" presStyleCnt="0"/>
      <dgm:spPr/>
    </dgm:pt>
    <dgm:pt modelId="{4E49D1F6-AA5E-4859-991D-E07C21A4DA37}" type="pres">
      <dgm:prSet presAssocID="{79133A28-8CB7-4A02-B2E8-29820449B925}" presName="Accent" presStyleLbl="bgShp" presStyleIdx="3" presStyleCnt="6"/>
      <dgm:spPr/>
    </dgm:pt>
    <dgm:pt modelId="{9745A41F-58A4-4A5E-8C8B-EEF493D49E8A}" type="pres">
      <dgm:prSet presAssocID="{79133A28-8CB7-4A02-B2E8-29820449B925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05C8BD6D-D573-41CC-A478-8D6DF9BFD042}" type="pres">
      <dgm:prSet presAssocID="{86EE1B14-656F-403A-902F-732B32A71BD0}" presName="Accent5" presStyleCnt="0"/>
      <dgm:spPr/>
    </dgm:pt>
    <dgm:pt modelId="{BE2F2CF7-45E9-4ACA-B11D-56D0F4EA8C41}" type="pres">
      <dgm:prSet presAssocID="{86EE1B14-656F-403A-902F-732B32A71BD0}" presName="Accent" presStyleLbl="bgShp" presStyleIdx="4" presStyleCnt="6"/>
      <dgm:spPr/>
    </dgm:pt>
    <dgm:pt modelId="{8A7A895C-A149-4D45-B244-A4E70C410FA1}" type="pres">
      <dgm:prSet presAssocID="{86EE1B14-656F-403A-902F-732B32A71BD0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1372753A-3229-4346-9684-F1AF1B85DBFF}" type="pres">
      <dgm:prSet presAssocID="{1538A94F-28BE-46B4-BEB8-7682AA1AE617}" presName="Accent6" presStyleCnt="0"/>
      <dgm:spPr/>
    </dgm:pt>
    <dgm:pt modelId="{E509B98D-9F85-48B5-A9BC-97EA6F02183D}" type="pres">
      <dgm:prSet presAssocID="{1538A94F-28BE-46B4-BEB8-7682AA1AE617}" presName="Accent" presStyleLbl="bgShp" presStyleIdx="5" presStyleCnt="6" custLinFactY="-100000" custLinFactNeighborX="78626" custLinFactNeighborY="-109564"/>
      <dgm:spPr/>
    </dgm:pt>
    <dgm:pt modelId="{9CF4B26B-4C9A-4D5F-874D-80E6304B165A}" type="pres">
      <dgm:prSet presAssocID="{1538A94F-28BE-46B4-BEB8-7682AA1AE617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422AD206-BC7E-4516-85B5-63A6803FF252}" type="presOf" srcId="{F89AA89C-DC5E-4679-B016-ACCEE5D5454A}" destId="{4C508C47-8B22-41CA-A9EB-E02FCC77DED0}" srcOrd="0" destOrd="0" presId="urn:microsoft.com/office/officeart/2011/layout/HexagonRadial"/>
    <dgm:cxn modelId="{8D63A60F-C0EB-4A3D-8627-2A97F9A48716}" type="presOf" srcId="{4A5EB579-26E3-4374-A3A3-AC489487C58D}" destId="{F9A5FCD1-69D3-4C5D-A07C-6DCF358C65C6}" srcOrd="0" destOrd="0" presId="urn:microsoft.com/office/officeart/2011/layout/HexagonRadial"/>
    <dgm:cxn modelId="{F0EDF41D-8C91-46BD-B562-F6785FA22734}" srcId="{E0A83269-3EDF-4851-B18F-C13D2780D524}" destId="{59848D25-DCB9-4BE9-ABCD-A8B65E1C5F90}" srcOrd="2" destOrd="0" parTransId="{01B67BFF-DD32-4C2B-A117-253C670BBEAF}" sibTransId="{B72B4B6B-193A-40D6-AD3B-49A71B83D30B}"/>
    <dgm:cxn modelId="{3746FB50-1D09-453D-97B5-85437E9F872A}" srcId="{E620F570-5C9E-4EAB-BB83-270B98C0FA62}" destId="{E0A83269-3EDF-4851-B18F-C13D2780D524}" srcOrd="0" destOrd="0" parTransId="{51D7F8FA-3D28-496D-8D6A-4C9097FDC817}" sibTransId="{C9070E68-13ED-4221-9434-F2B6DDDD8B8A}"/>
    <dgm:cxn modelId="{C035C853-3974-4468-AF93-0C7BF24092FD}" srcId="{E0A83269-3EDF-4851-B18F-C13D2780D524}" destId="{86EE1B14-656F-403A-902F-732B32A71BD0}" srcOrd="4" destOrd="0" parTransId="{980D457E-258B-401B-B805-28EA1660D549}" sibTransId="{4F0136E1-E94E-46EF-8A9C-3C3F2CA9E5DC}"/>
    <dgm:cxn modelId="{76A6515A-7E74-4F16-A6E9-0EB32EA21E94}" srcId="{E0A83269-3EDF-4851-B18F-C13D2780D524}" destId="{F89AA89C-DC5E-4679-B016-ACCEE5D5454A}" srcOrd="0" destOrd="0" parTransId="{0D5FF5D4-6443-449F-A776-D48F78AEFFA1}" sibTransId="{FC7D1B35-1C09-4FB7-ABD9-3E2EDCF98FE5}"/>
    <dgm:cxn modelId="{0488CF7C-0C53-417F-9DB1-F74A913B61BA}" type="presOf" srcId="{E0A83269-3EDF-4851-B18F-C13D2780D524}" destId="{3E9CC642-62AE-4924-BDE7-A5D03932C825}" srcOrd="0" destOrd="0" presId="urn:microsoft.com/office/officeart/2011/layout/HexagonRadial"/>
    <dgm:cxn modelId="{86D30D7F-3545-41DB-9455-F0A18793A4B8}" type="presOf" srcId="{79133A28-8CB7-4A02-B2E8-29820449B925}" destId="{9745A41F-58A4-4A5E-8C8B-EEF493D49E8A}" srcOrd="0" destOrd="0" presId="urn:microsoft.com/office/officeart/2011/layout/HexagonRadial"/>
    <dgm:cxn modelId="{844E7B80-390B-45E1-9F50-4E538E369403}" srcId="{E0A83269-3EDF-4851-B18F-C13D2780D524}" destId="{1538A94F-28BE-46B4-BEB8-7682AA1AE617}" srcOrd="5" destOrd="0" parTransId="{80E1CE31-F982-44CF-97C9-38B025572D8E}" sibTransId="{B1369DAC-C19A-4919-85FB-79FC59E637E0}"/>
    <dgm:cxn modelId="{4B960281-0358-4D20-BB53-A12F77B28754}" srcId="{E0A83269-3EDF-4851-B18F-C13D2780D524}" destId="{4A5EB579-26E3-4374-A3A3-AC489487C58D}" srcOrd="1" destOrd="0" parTransId="{D8EF503A-1334-4EC1-B0F2-87446573BD30}" sibTransId="{31A30CBA-6F9C-423F-9A15-0E8400CF340C}"/>
    <dgm:cxn modelId="{1B7F5994-5F0B-4BEF-8E73-525395AA7A03}" srcId="{E0A83269-3EDF-4851-B18F-C13D2780D524}" destId="{79133A28-8CB7-4A02-B2E8-29820449B925}" srcOrd="3" destOrd="0" parTransId="{23F0E4BB-A958-4CEA-8933-0EF70D41B662}" sibTransId="{5CBBA573-25B9-493D-AF76-B1DC28B8F924}"/>
    <dgm:cxn modelId="{952284AA-2E4C-4C0D-A1CD-24CA8B8F8812}" type="presOf" srcId="{86EE1B14-656F-403A-902F-732B32A71BD0}" destId="{8A7A895C-A149-4D45-B244-A4E70C410FA1}" srcOrd="0" destOrd="0" presId="urn:microsoft.com/office/officeart/2011/layout/HexagonRadial"/>
    <dgm:cxn modelId="{B207E2BE-DE37-499B-BF12-AF3E279A75BE}" type="presOf" srcId="{1538A94F-28BE-46B4-BEB8-7682AA1AE617}" destId="{9CF4B26B-4C9A-4D5F-874D-80E6304B165A}" srcOrd="0" destOrd="0" presId="urn:microsoft.com/office/officeart/2011/layout/HexagonRadial"/>
    <dgm:cxn modelId="{0A22F0D8-F98B-4EFD-AC20-BA8A86C5B107}" type="presOf" srcId="{59848D25-DCB9-4BE9-ABCD-A8B65E1C5F90}" destId="{38543F09-25F7-415F-9CC1-0F37D8C67ADA}" srcOrd="0" destOrd="0" presId="urn:microsoft.com/office/officeart/2011/layout/HexagonRadial"/>
    <dgm:cxn modelId="{65CF00FE-763A-416F-ACE0-65D01C913736}" type="presOf" srcId="{E620F570-5C9E-4EAB-BB83-270B98C0FA62}" destId="{AF9CC908-CC1D-4499-8D30-F15BE684DE98}" srcOrd="0" destOrd="0" presId="urn:microsoft.com/office/officeart/2011/layout/HexagonRadial"/>
    <dgm:cxn modelId="{4562A17F-1CCF-496E-B3FD-7DDF6B592170}" type="presParOf" srcId="{AF9CC908-CC1D-4499-8D30-F15BE684DE98}" destId="{3E9CC642-62AE-4924-BDE7-A5D03932C825}" srcOrd="0" destOrd="0" presId="urn:microsoft.com/office/officeart/2011/layout/HexagonRadial"/>
    <dgm:cxn modelId="{E7AFB246-1BF1-4685-AED9-A683814C8ADE}" type="presParOf" srcId="{AF9CC908-CC1D-4499-8D30-F15BE684DE98}" destId="{B6F8EC0B-1437-4588-8E5F-68DC9C177F53}" srcOrd="1" destOrd="0" presId="urn:microsoft.com/office/officeart/2011/layout/HexagonRadial"/>
    <dgm:cxn modelId="{01C9D02D-05CE-47D3-93DD-2414837FC45B}" type="presParOf" srcId="{B6F8EC0B-1437-4588-8E5F-68DC9C177F53}" destId="{BFD126F3-28F8-475D-B8CA-B2F532E1D25B}" srcOrd="0" destOrd="0" presId="urn:microsoft.com/office/officeart/2011/layout/HexagonRadial"/>
    <dgm:cxn modelId="{D6A25460-E392-448C-B651-8DBEF40A6386}" type="presParOf" srcId="{AF9CC908-CC1D-4499-8D30-F15BE684DE98}" destId="{4C508C47-8B22-41CA-A9EB-E02FCC77DED0}" srcOrd="2" destOrd="0" presId="urn:microsoft.com/office/officeart/2011/layout/HexagonRadial"/>
    <dgm:cxn modelId="{4571E8B4-4A9C-4083-8390-DB0FBEFF6017}" type="presParOf" srcId="{AF9CC908-CC1D-4499-8D30-F15BE684DE98}" destId="{CFC4039F-9E89-4407-BEB5-7B560E7F8694}" srcOrd="3" destOrd="0" presId="urn:microsoft.com/office/officeart/2011/layout/HexagonRadial"/>
    <dgm:cxn modelId="{6ECE1927-F85B-41C1-BE79-7BF6EFE28222}" type="presParOf" srcId="{CFC4039F-9E89-4407-BEB5-7B560E7F8694}" destId="{CFDF83C3-C5A7-4AA8-BBE3-7439560E4943}" srcOrd="0" destOrd="0" presId="urn:microsoft.com/office/officeart/2011/layout/HexagonRadial"/>
    <dgm:cxn modelId="{0A4C7E38-D916-4491-AD40-58C9D9855C99}" type="presParOf" srcId="{AF9CC908-CC1D-4499-8D30-F15BE684DE98}" destId="{F9A5FCD1-69D3-4C5D-A07C-6DCF358C65C6}" srcOrd="4" destOrd="0" presId="urn:microsoft.com/office/officeart/2011/layout/HexagonRadial"/>
    <dgm:cxn modelId="{EFB6FA22-3BCB-43B0-9C6C-00F901A3BA38}" type="presParOf" srcId="{AF9CC908-CC1D-4499-8D30-F15BE684DE98}" destId="{7990D1E0-E16F-4BDB-BE42-D09E1ABADFE7}" srcOrd="5" destOrd="0" presId="urn:microsoft.com/office/officeart/2011/layout/HexagonRadial"/>
    <dgm:cxn modelId="{AAB8512F-205B-41EB-BCA8-325DA3730FB0}" type="presParOf" srcId="{7990D1E0-E16F-4BDB-BE42-D09E1ABADFE7}" destId="{D6DCE0E0-CFE0-496A-9094-80B4289D92BD}" srcOrd="0" destOrd="0" presId="urn:microsoft.com/office/officeart/2011/layout/HexagonRadial"/>
    <dgm:cxn modelId="{51A09D6C-F8AA-4FCF-B160-DE4E11A869ED}" type="presParOf" srcId="{AF9CC908-CC1D-4499-8D30-F15BE684DE98}" destId="{38543F09-25F7-415F-9CC1-0F37D8C67ADA}" srcOrd="6" destOrd="0" presId="urn:microsoft.com/office/officeart/2011/layout/HexagonRadial"/>
    <dgm:cxn modelId="{5D28027E-3C60-4647-BF0A-B8EF7D93206D}" type="presParOf" srcId="{AF9CC908-CC1D-4499-8D30-F15BE684DE98}" destId="{E97A5D55-65E1-4FF9-836F-D42D9394743D}" srcOrd="7" destOrd="0" presId="urn:microsoft.com/office/officeart/2011/layout/HexagonRadial"/>
    <dgm:cxn modelId="{DEACF976-E255-4710-9701-D557C5B849BA}" type="presParOf" srcId="{E97A5D55-65E1-4FF9-836F-D42D9394743D}" destId="{4E49D1F6-AA5E-4859-991D-E07C21A4DA37}" srcOrd="0" destOrd="0" presId="urn:microsoft.com/office/officeart/2011/layout/HexagonRadial"/>
    <dgm:cxn modelId="{BE6B40DC-7D4A-4137-A092-C7AB93AA6783}" type="presParOf" srcId="{AF9CC908-CC1D-4499-8D30-F15BE684DE98}" destId="{9745A41F-58A4-4A5E-8C8B-EEF493D49E8A}" srcOrd="8" destOrd="0" presId="urn:microsoft.com/office/officeart/2011/layout/HexagonRadial"/>
    <dgm:cxn modelId="{8AA921E9-6A78-4276-8107-08AD84131181}" type="presParOf" srcId="{AF9CC908-CC1D-4499-8D30-F15BE684DE98}" destId="{05C8BD6D-D573-41CC-A478-8D6DF9BFD042}" srcOrd="9" destOrd="0" presId="urn:microsoft.com/office/officeart/2011/layout/HexagonRadial"/>
    <dgm:cxn modelId="{37214590-2A21-4718-885B-6D2FE2240360}" type="presParOf" srcId="{05C8BD6D-D573-41CC-A478-8D6DF9BFD042}" destId="{BE2F2CF7-45E9-4ACA-B11D-56D0F4EA8C41}" srcOrd="0" destOrd="0" presId="urn:microsoft.com/office/officeart/2011/layout/HexagonRadial"/>
    <dgm:cxn modelId="{1984987F-BA67-486C-B0BC-FDC7D823314F}" type="presParOf" srcId="{AF9CC908-CC1D-4499-8D30-F15BE684DE98}" destId="{8A7A895C-A149-4D45-B244-A4E70C410FA1}" srcOrd="10" destOrd="0" presId="urn:microsoft.com/office/officeart/2011/layout/HexagonRadial"/>
    <dgm:cxn modelId="{6BDE12D3-3E54-4B4B-BF62-BF0C4A2A7330}" type="presParOf" srcId="{AF9CC908-CC1D-4499-8D30-F15BE684DE98}" destId="{1372753A-3229-4346-9684-F1AF1B85DBFF}" srcOrd="11" destOrd="0" presId="urn:microsoft.com/office/officeart/2011/layout/HexagonRadial"/>
    <dgm:cxn modelId="{C2486632-8EEE-4068-9AFF-249ED6676C2C}" type="presParOf" srcId="{1372753A-3229-4346-9684-F1AF1B85DBFF}" destId="{E509B98D-9F85-48B5-A9BC-97EA6F02183D}" srcOrd="0" destOrd="0" presId="urn:microsoft.com/office/officeart/2011/layout/HexagonRadial"/>
    <dgm:cxn modelId="{E3462BE5-2E78-4C05-BB0A-76189BAEEC9F}" type="presParOf" srcId="{AF9CC908-CC1D-4499-8D30-F15BE684DE98}" destId="{9CF4B26B-4C9A-4D5F-874D-80E6304B165A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50A0069-47EF-44A6-8849-AC1657DB9B6F}" type="doc">
      <dgm:prSet loTypeId="urn:microsoft.com/office/officeart/2005/8/layout/vList3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B8C568D-A5A2-4C9E-8520-EAD33D3EBC35}">
      <dgm:prSet phldrT="[Text]" custT="1"/>
      <dgm:spPr>
        <a:xfrm rot="10800000">
          <a:off x="1984032" y="32"/>
          <a:ext cx="7084719" cy="982986"/>
        </a:xfrm>
        <a:solidFill>
          <a:srgbClr val="13593F"/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en-US" sz="1200" b="1" u="sng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Notification Changes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-One Page alert system: BEST RN, ED Charge, ED Trauma, ED Lab, CT, Care </a:t>
          </a:r>
          <a:r>
            <a:rPr lang="en-US" sz="1000" dirty="0" err="1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Mgmt</a:t>
          </a:r>
          <a:r>
            <a:rPr lang="en-US" sz="10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-EMS changed to FAST-ED assessment to identify possible large vessel occlusions: score ≥ 6 and we call NIVR in team during off hours</a:t>
          </a:r>
          <a:endParaRPr lang="en-US" sz="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05B8188-03F8-400A-9A31-01F711CC67D7}" type="parTrans" cxnId="{065D169D-4802-40C5-A7C2-CC8B8FB1D920}">
      <dgm:prSet/>
      <dgm:spPr/>
      <dgm:t>
        <a:bodyPr/>
        <a:lstStyle/>
        <a:p>
          <a:endParaRPr lang="en-US" sz="1100"/>
        </a:p>
      </dgm:t>
    </dgm:pt>
    <dgm:pt modelId="{6EE64CC9-A207-4A10-95FA-AFE32019ECFE}" type="sibTrans" cxnId="{065D169D-4802-40C5-A7C2-CC8B8FB1D920}">
      <dgm:prSet/>
      <dgm:spPr/>
      <dgm:t>
        <a:bodyPr/>
        <a:lstStyle/>
        <a:p>
          <a:endParaRPr lang="en-US" sz="1100"/>
        </a:p>
      </dgm:t>
    </dgm:pt>
    <dgm:pt modelId="{56723E24-090E-4893-BEF8-068306630FBE}">
      <dgm:prSet phldrT="[Text]" custT="1"/>
      <dgm:spPr>
        <a:xfrm rot="10800000">
          <a:off x="1984032" y="1221271"/>
          <a:ext cx="7084719" cy="1033987"/>
        </a:xfrm>
        <a:solidFill>
          <a:srgbClr val="13593F"/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en-US" sz="1200" b="1" u="sng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Patient Arrival Changes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-All strokes to Trauma Room 49 		-Straight to CT if stable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-Quick registration 				-Use EMS glucose and EKG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-No Foley unless specifically ordered</a:t>
          </a:r>
        </a:p>
      </dgm:t>
    </dgm:pt>
    <dgm:pt modelId="{68466866-67A1-4295-AB26-87A8E9B9D463}" type="parTrans" cxnId="{ACD6C98C-25EE-4CF5-8192-C4170450DC72}">
      <dgm:prSet/>
      <dgm:spPr/>
      <dgm:t>
        <a:bodyPr/>
        <a:lstStyle/>
        <a:p>
          <a:endParaRPr lang="en-US" sz="1100"/>
        </a:p>
      </dgm:t>
    </dgm:pt>
    <dgm:pt modelId="{204BF7D4-CC8C-4B53-920B-255A9BF27D07}" type="sibTrans" cxnId="{ACD6C98C-25EE-4CF5-8192-C4170450DC72}">
      <dgm:prSet/>
      <dgm:spPr/>
      <dgm:t>
        <a:bodyPr/>
        <a:lstStyle/>
        <a:p>
          <a:endParaRPr lang="en-US" sz="1100"/>
        </a:p>
      </dgm:t>
    </dgm:pt>
    <dgm:pt modelId="{CCD4C074-0FFD-40C5-9C58-7529A7ED8695}">
      <dgm:prSet phldrT="[Text]" custT="1"/>
      <dgm:spPr>
        <a:xfrm rot="10800000">
          <a:off x="1984032" y="2493510"/>
          <a:ext cx="7084719" cy="798144"/>
        </a:xfrm>
        <a:solidFill>
          <a:srgbClr val="13593F"/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en-US" sz="1200" b="1" u="sng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Assessment Changes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-EDP and BEST RN assess concurrently		-Quick bleeding checklist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-Changes to BEST responder form		-Telehealth used OFF hours</a:t>
          </a:r>
        </a:p>
      </dgm:t>
    </dgm:pt>
    <dgm:pt modelId="{E70911E9-448D-414F-9FC2-F5B22CDA82FA}" type="parTrans" cxnId="{1CD65B1D-1323-437F-8301-086497B45E6F}">
      <dgm:prSet/>
      <dgm:spPr/>
      <dgm:t>
        <a:bodyPr/>
        <a:lstStyle/>
        <a:p>
          <a:endParaRPr lang="en-US" sz="1100"/>
        </a:p>
      </dgm:t>
    </dgm:pt>
    <dgm:pt modelId="{941F0F1D-AC41-464F-A189-B2CE1E07EE57}" type="sibTrans" cxnId="{1CD65B1D-1323-437F-8301-086497B45E6F}">
      <dgm:prSet/>
      <dgm:spPr/>
      <dgm:t>
        <a:bodyPr/>
        <a:lstStyle/>
        <a:p>
          <a:endParaRPr lang="en-US" sz="1100"/>
        </a:p>
      </dgm:t>
    </dgm:pt>
    <dgm:pt modelId="{51B1B9CD-3192-471D-AEF6-A21AD0369ABA}">
      <dgm:prSet custT="1"/>
      <dgm:spPr>
        <a:xfrm rot="10800000">
          <a:off x="1984032" y="3529906"/>
          <a:ext cx="7084719" cy="798144"/>
        </a:xfrm>
        <a:solidFill>
          <a:srgbClr val="13593F"/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en-US" sz="1200" b="1" u="sng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Treatment Changes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-t-PA administered in CT, between CT and CTA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-No written consent for t-PA or NIVR</a:t>
          </a:r>
          <a:endParaRPr lang="en-US" sz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CAD1E8A2-AAE2-487F-9E70-23434D999818}" type="parTrans" cxnId="{03E0D3A9-2EDA-44DA-A6DA-0A025E7E5675}">
      <dgm:prSet/>
      <dgm:spPr/>
      <dgm:t>
        <a:bodyPr/>
        <a:lstStyle/>
        <a:p>
          <a:endParaRPr lang="en-US" sz="1100"/>
        </a:p>
      </dgm:t>
    </dgm:pt>
    <dgm:pt modelId="{13BDFC8D-DA1C-4A0A-89C7-22C902CD6F33}" type="sibTrans" cxnId="{03E0D3A9-2EDA-44DA-A6DA-0A025E7E5675}">
      <dgm:prSet/>
      <dgm:spPr/>
      <dgm:t>
        <a:bodyPr/>
        <a:lstStyle/>
        <a:p>
          <a:endParaRPr lang="en-US" sz="1100"/>
        </a:p>
      </dgm:t>
    </dgm:pt>
    <dgm:pt modelId="{82A33BB0-4AA4-48B9-A666-993415358AAD}">
      <dgm:prSet custT="1"/>
      <dgm:spPr>
        <a:xfrm rot="10800000">
          <a:off x="1984032" y="4566303"/>
          <a:ext cx="7084719" cy="798144"/>
        </a:xfrm>
        <a:solidFill>
          <a:srgbClr val="13593F"/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en-US" sz="1200" u="sng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NIVR changes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-NIVR on-call team to alert when in parking lot	-Security escort to gallery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-BEST RN begins groin and room prep OFF hours	-MAC anesthesia approach</a:t>
          </a:r>
          <a:endParaRPr lang="en-US" sz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6F32444-8E2A-4ED2-A375-93072560A9D3}" type="parTrans" cxnId="{93CA4EF7-D324-4BA5-94F6-C74043E9A019}">
      <dgm:prSet/>
      <dgm:spPr/>
      <dgm:t>
        <a:bodyPr/>
        <a:lstStyle/>
        <a:p>
          <a:endParaRPr lang="en-US" sz="1100"/>
        </a:p>
      </dgm:t>
    </dgm:pt>
    <dgm:pt modelId="{E9EE2E76-F092-4BBD-8B48-44B3FDC92B7B}" type="sibTrans" cxnId="{93CA4EF7-D324-4BA5-94F6-C74043E9A019}">
      <dgm:prSet/>
      <dgm:spPr/>
      <dgm:t>
        <a:bodyPr/>
        <a:lstStyle/>
        <a:p>
          <a:endParaRPr lang="en-US" sz="1100"/>
        </a:p>
      </dgm:t>
    </dgm:pt>
    <dgm:pt modelId="{88D59278-7147-4CBB-9DB4-5AAC91FF41F1}" type="pres">
      <dgm:prSet presAssocID="{050A0069-47EF-44A6-8849-AC1657DB9B6F}" presName="linearFlow" presStyleCnt="0">
        <dgm:presLayoutVars>
          <dgm:dir/>
          <dgm:resizeHandles val="exact"/>
        </dgm:presLayoutVars>
      </dgm:prSet>
      <dgm:spPr/>
    </dgm:pt>
    <dgm:pt modelId="{70E9225C-2516-4942-B580-D2DCB0F43C51}" type="pres">
      <dgm:prSet presAssocID="{AB8C568D-A5A2-4C9E-8520-EAD33D3EBC35}" presName="composite" presStyleCnt="0"/>
      <dgm:spPr/>
    </dgm:pt>
    <dgm:pt modelId="{603EBB6D-5644-4F5D-AAB8-EADE7A6FA7A9}" type="pres">
      <dgm:prSet presAssocID="{AB8C568D-A5A2-4C9E-8520-EAD33D3EBC35}" presName="imgShp" presStyleLbl="fgImgPlace1" presStyleIdx="0" presStyleCnt="5"/>
      <dgm:spPr>
        <a:xfrm>
          <a:off x="1584960" y="92453"/>
          <a:ext cx="798144" cy="79814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</dgm:pt>
    <dgm:pt modelId="{1901B934-B668-4EDE-820C-550656CEF239}" type="pres">
      <dgm:prSet presAssocID="{AB8C568D-A5A2-4C9E-8520-EAD33D3EBC35}" presName="txShp" presStyleLbl="node1" presStyleIdx="0" presStyleCnt="5" custScaleY="123159">
        <dgm:presLayoutVars>
          <dgm:bulletEnabled val="1"/>
        </dgm:presLayoutVars>
      </dgm:prSet>
      <dgm:spPr>
        <a:prstGeom prst="homePlate">
          <a:avLst/>
        </a:prstGeom>
      </dgm:spPr>
    </dgm:pt>
    <dgm:pt modelId="{C04AA45D-4DCE-4415-AC39-3AB470716586}" type="pres">
      <dgm:prSet presAssocID="{6EE64CC9-A207-4A10-95FA-AFE32019ECFE}" presName="spacing" presStyleCnt="0"/>
      <dgm:spPr/>
    </dgm:pt>
    <dgm:pt modelId="{E4751733-469C-41BF-9016-729F7DB1607B}" type="pres">
      <dgm:prSet presAssocID="{56723E24-090E-4893-BEF8-068306630FBE}" presName="composite" presStyleCnt="0"/>
      <dgm:spPr/>
    </dgm:pt>
    <dgm:pt modelId="{6BCD28A4-7E3C-4343-8650-6F6EA6B11E76}" type="pres">
      <dgm:prSet presAssocID="{56723E24-090E-4893-BEF8-068306630FBE}" presName="imgShp" presStyleLbl="fgImgPlace1" presStyleIdx="1" presStyleCnt="5"/>
      <dgm:spPr>
        <a:xfrm>
          <a:off x="1584960" y="1339192"/>
          <a:ext cx="798144" cy="798144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</dgm:pt>
    <dgm:pt modelId="{680E3A95-EA7F-439B-B8B2-96F217990E50}" type="pres">
      <dgm:prSet presAssocID="{56723E24-090E-4893-BEF8-068306630FBE}" presName="txShp" presStyleLbl="node1" presStyleIdx="1" presStyleCnt="5" custScaleY="129549">
        <dgm:presLayoutVars>
          <dgm:bulletEnabled val="1"/>
        </dgm:presLayoutVars>
      </dgm:prSet>
      <dgm:spPr>
        <a:prstGeom prst="homePlate">
          <a:avLst/>
        </a:prstGeom>
      </dgm:spPr>
    </dgm:pt>
    <dgm:pt modelId="{1D72C831-A970-48CD-9214-D39EC406CF18}" type="pres">
      <dgm:prSet presAssocID="{204BF7D4-CC8C-4B53-920B-255A9BF27D07}" presName="spacing" presStyleCnt="0"/>
      <dgm:spPr/>
    </dgm:pt>
    <dgm:pt modelId="{37DFD93A-FC43-40B1-BB39-A604EE9ECAAD}" type="pres">
      <dgm:prSet presAssocID="{CCD4C074-0FFD-40C5-9C58-7529A7ED8695}" presName="composite" presStyleCnt="0"/>
      <dgm:spPr/>
    </dgm:pt>
    <dgm:pt modelId="{5125E751-0243-49C9-91A3-3EB4A9DE7F2C}" type="pres">
      <dgm:prSet presAssocID="{CCD4C074-0FFD-40C5-9C58-7529A7ED8695}" presName="imgShp" presStyleLbl="fgImgPlace1" presStyleIdx="2" presStyleCnt="5"/>
      <dgm:spPr>
        <a:xfrm>
          <a:off x="1584960" y="2493510"/>
          <a:ext cx="798144" cy="798144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</dgm:pt>
    <dgm:pt modelId="{F9A188F5-1F83-45F4-9226-5022366A7880}" type="pres">
      <dgm:prSet presAssocID="{CCD4C074-0FFD-40C5-9C58-7529A7ED8695}" presName="txShp" presStyleLbl="node1" presStyleIdx="2" presStyleCnt="5">
        <dgm:presLayoutVars>
          <dgm:bulletEnabled val="1"/>
        </dgm:presLayoutVars>
      </dgm:prSet>
      <dgm:spPr>
        <a:prstGeom prst="homePlate">
          <a:avLst/>
        </a:prstGeom>
      </dgm:spPr>
    </dgm:pt>
    <dgm:pt modelId="{F20F1103-D8AE-4C69-8E56-0517F76180D7}" type="pres">
      <dgm:prSet presAssocID="{941F0F1D-AC41-464F-A189-B2CE1E07EE57}" presName="spacing" presStyleCnt="0"/>
      <dgm:spPr/>
    </dgm:pt>
    <dgm:pt modelId="{67A055B1-4D51-41B3-93EC-90F9D05BF720}" type="pres">
      <dgm:prSet presAssocID="{51B1B9CD-3192-471D-AEF6-A21AD0369ABA}" presName="composite" presStyleCnt="0"/>
      <dgm:spPr/>
    </dgm:pt>
    <dgm:pt modelId="{63704CF8-925D-4EED-B438-B9657ED32E63}" type="pres">
      <dgm:prSet presAssocID="{51B1B9CD-3192-471D-AEF6-A21AD0369ABA}" presName="imgShp" presStyleLbl="fgImgPlace1" presStyleIdx="3" presStyleCnt="5"/>
      <dgm:spPr>
        <a:xfrm>
          <a:off x="1584960" y="3529906"/>
          <a:ext cx="798144" cy="798144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</dgm:pt>
    <dgm:pt modelId="{0304E284-2C32-4B42-BDE6-25E8399AFFE1}" type="pres">
      <dgm:prSet presAssocID="{51B1B9CD-3192-471D-AEF6-A21AD0369ABA}" presName="txShp" presStyleLbl="node1" presStyleIdx="3" presStyleCnt="5">
        <dgm:presLayoutVars>
          <dgm:bulletEnabled val="1"/>
        </dgm:presLayoutVars>
      </dgm:prSet>
      <dgm:spPr>
        <a:prstGeom prst="homePlate">
          <a:avLst/>
        </a:prstGeom>
      </dgm:spPr>
    </dgm:pt>
    <dgm:pt modelId="{456C08E4-2233-485B-81C1-A7467255500F}" type="pres">
      <dgm:prSet presAssocID="{13BDFC8D-DA1C-4A0A-89C7-22C902CD6F33}" presName="spacing" presStyleCnt="0"/>
      <dgm:spPr/>
    </dgm:pt>
    <dgm:pt modelId="{29E89596-9180-4B6F-898B-9AD90C9B59DA}" type="pres">
      <dgm:prSet presAssocID="{82A33BB0-4AA4-48B9-A666-993415358AAD}" presName="composite" presStyleCnt="0"/>
      <dgm:spPr/>
    </dgm:pt>
    <dgm:pt modelId="{EEE818E3-9D8A-4D5E-AB6E-A621D4AA6B0B}" type="pres">
      <dgm:prSet presAssocID="{82A33BB0-4AA4-48B9-A666-993415358AAD}" presName="imgShp" presStyleLbl="fgImgPlace1" presStyleIdx="4" presStyleCnt="5"/>
      <dgm:spPr>
        <a:xfrm>
          <a:off x="1584960" y="4566303"/>
          <a:ext cx="798144" cy="798144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</dgm:pt>
    <dgm:pt modelId="{CCBF41FE-46EC-4F2E-A66A-9D0A6A06DFAE}" type="pres">
      <dgm:prSet presAssocID="{82A33BB0-4AA4-48B9-A666-993415358AAD}" presName="txShp" presStyleLbl="node1" presStyleIdx="4" presStyleCnt="5">
        <dgm:presLayoutVars>
          <dgm:bulletEnabled val="1"/>
        </dgm:presLayoutVars>
      </dgm:prSet>
      <dgm:spPr>
        <a:prstGeom prst="homePlate">
          <a:avLst/>
        </a:prstGeom>
      </dgm:spPr>
    </dgm:pt>
  </dgm:ptLst>
  <dgm:cxnLst>
    <dgm:cxn modelId="{CC010C03-D839-4414-B691-F61E89E6FA26}" type="presOf" srcId="{AB8C568D-A5A2-4C9E-8520-EAD33D3EBC35}" destId="{1901B934-B668-4EDE-820C-550656CEF239}" srcOrd="0" destOrd="0" presId="urn:microsoft.com/office/officeart/2005/8/layout/vList3"/>
    <dgm:cxn modelId="{1CD65B1D-1323-437F-8301-086497B45E6F}" srcId="{050A0069-47EF-44A6-8849-AC1657DB9B6F}" destId="{CCD4C074-0FFD-40C5-9C58-7529A7ED8695}" srcOrd="2" destOrd="0" parTransId="{E70911E9-448D-414F-9FC2-F5B22CDA82FA}" sibTransId="{941F0F1D-AC41-464F-A189-B2CE1E07EE57}"/>
    <dgm:cxn modelId="{DF04A52A-F641-471E-AB3C-2E176858AE1A}" type="presOf" srcId="{CCD4C074-0FFD-40C5-9C58-7529A7ED8695}" destId="{F9A188F5-1F83-45F4-9226-5022366A7880}" srcOrd="0" destOrd="0" presId="urn:microsoft.com/office/officeart/2005/8/layout/vList3"/>
    <dgm:cxn modelId="{06F5BF32-0227-4E55-B02D-9EF63F9E3772}" type="presOf" srcId="{56723E24-090E-4893-BEF8-068306630FBE}" destId="{680E3A95-EA7F-439B-B8B2-96F217990E50}" srcOrd="0" destOrd="0" presId="urn:microsoft.com/office/officeart/2005/8/layout/vList3"/>
    <dgm:cxn modelId="{B2E7D857-A795-4C7C-AF43-B2BFFE2E4FFD}" type="presOf" srcId="{51B1B9CD-3192-471D-AEF6-A21AD0369ABA}" destId="{0304E284-2C32-4B42-BDE6-25E8399AFFE1}" srcOrd="0" destOrd="0" presId="urn:microsoft.com/office/officeart/2005/8/layout/vList3"/>
    <dgm:cxn modelId="{8B8F3E85-D64C-4983-814D-3E2B6885AFBA}" type="presOf" srcId="{050A0069-47EF-44A6-8849-AC1657DB9B6F}" destId="{88D59278-7147-4CBB-9DB4-5AAC91FF41F1}" srcOrd="0" destOrd="0" presId="urn:microsoft.com/office/officeart/2005/8/layout/vList3"/>
    <dgm:cxn modelId="{ACD6C98C-25EE-4CF5-8192-C4170450DC72}" srcId="{050A0069-47EF-44A6-8849-AC1657DB9B6F}" destId="{56723E24-090E-4893-BEF8-068306630FBE}" srcOrd="1" destOrd="0" parTransId="{68466866-67A1-4295-AB26-87A8E9B9D463}" sibTransId="{204BF7D4-CC8C-4B53-920B-255A9BF27D07}"/>
    <dgm:cxn modelId="{065D169D-4802-40C5-A7C2-CC8B8FB1D920}" srcId="{050A0069-47EF-44A6-8849-AC1657DB9B6F}" destId="{AB8C568D-A5A2-4C9E-8520-EAD33D3EBC35}" srcOrd="0" destOrd="0" parTransId="{505B8188-03F8-400A-9A31-01F711CC67D7}" sibTransId="{6EE64CC9-A207-4A10-95FA-AFE32019ECFE}"/>
    <dgm:cxn modelId="{03E0D3A9-2EDA-44DA-A6DA-0A025E7E5675}" srcId="{050A0069-47EF-44A6-8849-AC1657DB9B6F}" destId="{51B1B9CD-3192-471D-AEF6-A21AD0369ABA}" srcOrd="3" destOrd="0" parTransId="{CAD1E8A2-AAE2-487F-9E70-23434D999818}" sibTransId="{13BDFC8D-DA1C-4A0A-89C7-22C902CD6F33}"/>
    <dgm:cxn modelId="{524D08C7-299B-4D22-AD94-BCFDC4C24BCA}" type="presOf" srcId="{82A33BB0-4AA4-48B9-A666-993415358AAD}" destId="{CCBF41FE-46EC-4F2E-A66A-9D0A6A06DFAE}" srcOrd="0" destOrd="0" presId="urn:microsoft.com/office/officeart/2005/8/layout/vList3"/>
    <dgm:cxn modelId="{93CA4EF7-D324-4BA5-94F6-C74043E9A019}" srcId="{050A0069-47EF-44A6-8849-AC1657DB9B6F}" destId="{82A33BB0-4AA4-48B9-A666-993415358AAD}" srcOrd="4" destOrd="0" parTransId="{96F32444-8E2A-4ED2-A375-93072560A9D3}" sibTransId="{E9EE2E76-F092-4BBD-8B48-44B3FDC92B7B}"/>
    <dgm:cxn modelId="{7E0E5110-FE0F-4D65-9279-C08CB99FCA9C}" type="presParOf" srcId="{88D59278-7147-4CBB-9DB4-5AAC91FF41F1}" destId="{70E9225C-2516-4942-B580-D2DCB0F43C51}" srcOrd="0" destOrd="0" presId="urn:microsoft.com/office/officeart/2005/8/layout/vList3"/>
    <dgm:cxn modelId="{CA383DB8-C5B9-4C3C-9B12-4E12674A977C}" type="presParOf" srcId="{70E9225C-2516-4942-B580-D2DCB0F43C51}" destId="{603EBB6D-5644-4F5D-AAB8-EADE7A6FA7A9}" srcOrd="0" destOrd="0" presId="urn:microsoft.com/office/officeart/2005/8/layout/vList3"/>
    <dgm:cxn modelId="{C1F45E2B-AAA7-4226-804F-ED6359532FEC}" type="presParOf" srcId="{70E9225C-2516-4942-B580-D2DCB0F43C51}" destId="{1901B934-B668-4EDE-820C-550656CEF239}" srcOrd="1" destOrd="0" presId="urn:microsoft.com/office/officeart/2005/8/layout/vList3"/>
    <dgm:cxn modelId="{89389E71-57CE-4DEC-BC32-4DF1C371C34A}" type="presParOf" srcId="{88D59278-7147-4CBB-9DB4-5AAC91FF41F1}" destId="{C04AA45D-4DCE-4415-AC39-3AB470716586}" srcOrd="1" destOrd="0" presId="urn:microsoft.com/office/officeart/2005/8/layout/vList3"/>
    <dgm:cxn modelId="{4FB48111-E9B2-48A9-A825-00DD7D138E90}" type="presParOf" srcId="{88D59278-7147-4CBB-9DB4-5AAC91FF41F1}" destId="{E4751733-469C-41BF-9016-729F7DB1607B}" srcOrd="2" destOrd="0" presId="urn:microsoft.com/office/officeart/2005/8/layout/vList3"/>
    <dgm:cxn modelId="{11469902-D1B0-4ED4-9CEF-8917937A66EE}" type="presParOf" srcId="{E4751733-469C-41BF-9016-729F7DB1607B}" destId="{6BCD28A4-7E3C-4343-8650-6F6EA6B11E76}" srcOrd="0" destOrd="0" presId="urn:microsoft.com/office/officeart/2005/8/layout/vList3"/>
    <dgm:cxn modelId="{CB9E16D0-9946-49FB-B84E-72C23C087FFF}" type="presParOf" srcId="{E4751733-469C-41BF-9016-729F7DB1607B}" destId="{680E3A95-EA7F-439B-B8B2-96F217990E50}" srcOrd="1" destOrd="0" presId="urn:microsoft.com/office/officeart/2005/8/layout/vList3"/>
    <dgm:cxn modelId="{DB500E0A-BDB6-4F2F-AF13-DEE4741A0268}" type="presParOf" srcId="{88D59278-7147-4CBB-9DB4-5AAC91FF41F1}" destId="{1D72C831-A970-48CD-9214-D39EC406CF18}" srcOrd="3" destOrd="0" presId="urn:microsoft.com/office/officeart/2005/8/layout/vList3"/>
    <dgm:cxn modelId="{663C6E60-4479-4EAE-98B1-8BF9665375F7}" type="presParOf" srcId="{88D59278-7147-4CBB-9DB4-5AAC91FF41F1}" destId="{37DFD93A-FC43-40B1-BB39-A604EE9ECAAD}" srcOrd="4" destOrd="0" presId="urn:microsoft.com/office/officeart/2005/8/layout/vList3"/>
    <dgm:cxn modelId="{5A12C199-53F1-4A4D-B5E3-0D604CAF511B}" type="presParOf" srcId="{37DFD93A-FC43-40B1-BB39-A604EE9ECAAD}" destId="{5125E751-0243-49C9-91A3-3EB4A9DE7F2C}" srcOrd="0" destOrd="0" presId="urn:microsoft.com/office/officeart/2005/8/layout/vList3"/>
    <dgm:cxn modelId="{B520EA7B-C3F0-4B1F-A55A-1AE11DC75728}" type="presParOf" srcId="{37DFD93A-FC43-40B1-BB39-A604EE9ECAAD}" destId="{F9A188F5-1F83-45F4-9226-5022366A7880}" srcOrd="1" destOrd="0" presId="urn:microsoft.com/office/officeart/2005/8/layout/vList3"/>
    <dgm:cxn modelId="{86DA23F7-83C0-425A-AE60-71707CFBCB33}" type="presParOf" srcId="{88D59278-7147-4CBB-9DB4-5AAC91FF41F1}" destId="{F20F1103-D8AE-4C69-8E56-0517F76180D7}" srcOrd="5" destOrd="0" presId="urn:microsoft.com/office/officeart/2005/8/layout/vList3"/>
    <dgm:cxn modelId="{811B4295-D548-4E91-9A7F-710332AA8349}" type="presParOf" srcId="{88D59278-7147-4CBB-9DB4-5AAC91FF41F1}" destId="{67A055B1-4D51-41B3-93EC-90F9D05BF720}" srcOrd="6" destOrd="0" presId="urn:microsoft.com/office/officeart/2005/8/layout/vList3"/>
    <dgm:cxn modelId="{4EB2D4B3-F114-4FA0-A1FA-D8C0D8F5133B}" type="presParOf" srcId="{67A055B1-4D51-41B3-93EC-90F9D05BF720}" destId="{63704CF8-925D-4EED-B438-B9657ED32E63}" srcOrd="0" destOrd="0" presId="urn:microsoft.com/office/officeart/2005/8/layout/vList3"/>
    <dgm:cxn modelId="{181BC84C-38BF-4DD1-9598-8C05A38AA443}" type="presParOf" srcId="{67A055B1-4D51-41B3-93EC-90F9D05BF720}" destId="{0304E284-2C32-4B42-BDE6-25E8399AFFE1}" srcOrd="1" destOrd="0" presId="urn:microsoft.com/office/officeart/2005/8/layout/vList3"/>
    <dgm:cxn modelId="{EFB16E78-475A-41EB-8D33-B6D9C81702C4}" type="presParOf" srcId="{88D59278-7147-4CBB-9DB4-5AAC91FF41F1}" destId="{456C08E4-2233-485B-81C1-A7467255500F}" srcOrd="7" destOrd="0" presId="urn:microsoft.com/office/officeart/2005/8/layout/vList3"/>
    <dgm:cxn modelId="{69FCDA0E-0AE8-4A7F-9216-11D66AA83F0D}" type="presParOf" srcId="{88D59278-7147-4CBB-9DB4-5AAC91FF41F1}" destId="{29E89596-9180-4B6F-898B-9AD90C9B59DA}" srcOrd="8" destOrd="0" presId="urn:microsoft.com/office/officeart/2005/8/layout/vList3"/>
    <dgm:cxn modelId="{CD6D6E96-A909-4260-8538-734104254C36}" type="presParOf" srcId="{29E89596-9180-4B6F-898B-9AD90C9B59DA}" destId="{EEE818E3-9D8A-4D5E-AB6E-A621D4AA6B0B}" srcOrd="0" destOrd="0" presId="urn:microsoft.com/office/officeart/2005/8/layout/vList3"/>
    <dgm:cxn modelId="{2727BF65-FD51-4973-94A0-835A9B77C0EF}" type="presParOf" srcId="{29E89596-9180-4B6F-898B-9AD90C9B59DA}" destId="{CCBF41FE-46EC-4F2E-A66A-9D0A6A06DFA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DFECC7F-A047-4183-A218-1702B4A8F7AE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37F4008-E8B6-4EDE-BCB3-59FC5DE61488}">
      <dgm:prSet phldrT="[Text]" phldr="1"/>
      <dgm:spPr/>
      <dgm:t>
        <a:bodyPr/>
        <a:lstStyle/>
        <a:p>
          <a:endParaRPr lang="en-US"/>
        </a:p>
      </dgm:t>
    </dgm:pt>
    <dgm:pt modelId="{C6289B46-0947-4505-8C89-5998E692C5DC}" type="parTrans" cxnId="{200BC9FC-2976-4470-90A0-89D2C20478DC}">
      <dgm:prSet/>
      <dgm:spPr/>
      <dgm:t>
        <a:bodyPr/>
        <a:lstStyle/>
        <a:p>
          <a:endParaRPr lang="en-US"/>
        </a:p>
      </dgm:t>
    </dgm:pt>
    <dgm:pt modelId="{B5B65358-C545-415A-8534-6D47F8DA1442}" type="sibTrans" cxnId="{200BC9FC-2976-4470-90A0-89D2C20478DC}">
      <dgm:prSet/>
      <dgm:spPr/>
      <dgm:t>
        <a:bodyPr/>
        <a:lstStyle/>
        <a:p>
          <a:endParaRPr lang="en-US"/>
        </a:p>
      </dgm:t>
    </dgm:pt>
    <dgm:pt modelId="{D1B1596F-0DBC-441A-B5EA-FFFB5E06BCFD}">
      <dgm:prSet phldrT="[Text]" custT="1"/>
      <dgm:spPr>
        <a:solidFill>
          <a:srgbClr val="006A51"/>
        </a:solidFill>
      </dgm:spPr>
      <dgm:t>
        <a:bodyPr/>
        <a:lstStyle/>
        <a:p>
          <a:r>
            <a:rPr lang="en-US" sz="900" dirty="0"/>
            <a:t>ED MD &amp; RNs</a:t>
          </a:r>
        </a:p>
      </dgm:t>
    </dgm:pt>
    <dgm:pt modelId="{42E1B4B5-5B9F-49B2-9740-B3D16B5516EC}" type="parTrans" cxnId="{7B6D71B3-20CF-440C-9FD7-953B6DA9195D}">
      <dgm:prSet/>
      <dgm:spPr>
        <a:solidFill>
          <a:srgbClr val="00664D"/>
        </a:solidFill>
      </dgm:spPr>
      <dgm:t>
        <a:bodyPr/>
        <a:lstStyle/>
        <a:p>
          <a:endParaRPr lang="en-US"/>
        </a:p>
      </dgm:t>
    </dgm:pt>
    <dgm:pt modelId="{0FBD14AA-AD01-4C54-B9E2-3B48DACB49A4}" type="sibTrans" cxnId="{7B6D71B3-20CF-440C-9FD7-953B6DA9195D}">
      <dgm:prSet/>
      <dgm:spPr/>
      <dgm:t>
        <a:bodyPr/>
        <a:lstStyle/>
        <a:p>
          <a:endParaRPr lang="en-US"/>
        </a:p>
      </dgm:t>
    </dgm:pt>
    <dgm:pt modelId="{645FE974-049A-49EF-9A95-0667CED3C96A}">
      <dgm:prSet phldrT="[Text]" custT="1"/>
      <dgm:spPr>
        <a:solidFill>
          <a:srgbClr val="006A51"/>
        </a:solidFill>
      </dgm:spPr>
      <dgm:t>
        <a:bodyPr/>
        <a:lstStyle/>
        <a:p>
          <a:r>
            <a:rPr lang="en-US" sz="900" dirty="0"/>
            <a:t>B.E.S.T. RN</a:t>
          </a:r>
        </a:p>
      </dgm:t>
    </dgm:pt>
    <dgm:pt modelId="{33310894-F1A2-41EC-B2B6-3F6FC11FFAEE}" type="parTrans" cxnId="{1F8686F0-F676-4D42-99BE-5FF36BB60173}">
      <dgm:prSet/>
      <dgm:spPr>
        <a:solidFill>
          <a:srgbClr val="00664D"/>
        </a:solidFill>
      </dgm:spPr>
      <dgm:t>
        <a:bodyPr/>
        <a:lstStyle/>
        <a:p>
          <a:endParaRPr lang="en-US"/>
        </a:p>
      </dgm:t>
    </dgm:pt>
    <dgm:pt modelId="{D3E339D8-7036-4DCB-8AC7-38862FA3C6A5}" type="sibTrans" cxnId="{1F8686F0-F676-4D42-99BE-5FF36BB60173}">
      <dgm:prSet/>
      <dgm:spPr/>
      <dgm:t>
        <a:bodyPr/>
        <a:lstStyle/>
        <a:p>
          <a:endParaRPr lang="en-US"/>
        </a:p>
      </dgm:t>
    </dgm:pt>
    <dgm:pt modelId="{87ADAF59-A44B-4626-8936-BF3CFBF9F0AE}">
      <dgm:prSet phldrT="[Text]" custT="1"/>
      <dgm:spPr>
        <a:solidFill>
          <a:srgbClr val="006A51"/>
        </a:solidFill>
      </dgm:spPr>
      <dgm:t>
        <a:bodyPr/>
        <a:lstStyle/>
        <a:p>
          <a:r>
            <a:rPr lang="en-US" sz="900" dirty="0"/>
            <a:t>Neurology MD</a:t>
          </a:r>
        </a:p>
      </dgm:t>
    </dgm:pt>
    <dgm:pt modelId="{CDFB7558-F520-45AC-9C15-89DE10DC374A}" type="parTrans" cxnId="{763D67A0-0056-4E57-AB7A-54C395245E9B}">
      <dgm:prSet/>
      <dgm:spPr>
        <a:solidFill>
          <a:srgbClr val="00664D"/>
        </a:solidFill>
      </dgm:spPr>
      <dgm:t>
        <a:bodyPr/>
        <a:lstStyle/>
        <a:p>
          <a:endParaRPr lang="en-US"/>
        </a:p>
      </dgm:t>
    </dgm:pt>
    <dgm:pt modelId="{423CE805-1F22-4B94-AB45-CFAC030475DE}" type="sibTrans" cxnId="{763D67A0-0056-4E57-AB7A-54C395245E9B}">
      <dgm:prSet/>
      <dgm:spPr/>
      <dgm:t>
        <a:bodyPr/>
        <a:lstStyle/>
        <a:p>
          <a:endParaRPr lang="en-US"/>
        </a:p>
      </dgm:t>
    </dgm:pt>
    <dgm:pt modelId="{E53B1796-36E3-4CA8-9B67-80A5DA83B603}">
      <dgm:prSet phldrT="[Text]" custT="1"/>
      <dgm:spPr>
        <a:solidFill>
          <a:srgbClr val="006A51"/>
        </a:solidFill>
      </dgm:spPr>
      <dgm:t>
        <a:bodyPr/>
        <a:lstStyle/>
        <a:p>
          <a:r>
            <a:rPr lang="en-US" sz="900" dirty="0"/>
            <a:t>Neuro-Radiologist &amp; Imaging</a:t>
          </a:r>
        </a:p>
      </dgm:t>
    </dgm:pt>
    <dgm:pt modelId="{2C590DAD-F50D-41DF-AA2F-DE97C16738C3}" type="parTrans" cxnId="{BFB90888-119E-48A7-BF4C-020B10945BB4}">
      <dgm:prSet/>
      <dgm:spPr>
        <a:solidFill>
          <a:srgbClr val="00664D"/>
        </a:solidFill>
      </dgm:spPr>
      <dgm:t>
        <a:bodyPr/>
        <a:lstStyle/>
        <a:p>
          <a:endParaRPr lang="en-US"/>
        </a:p>
      </dgm:t>
    </dgm:pt>
    <dgm:pt modelId="{FDD0FF87-3206-40E7-985F-67EA73C790FE}" type="sibTrans" cxnId="{BFB90888-119E-48A7-BF4C-020B10945BB4}">
      <dgm:prSet/>
      <dgm:spPr/>
      <dgm:t>
        <a:bodyPr/>
        <a:lstStyle/>
        <a:p>
          <a:endParaRPr lang="en-US"/>
        </a:p>
      </dgm:t>
    </dgm:pt>
    <dgm:pt modelId="{52939E07-DAE5-43C8-9203-13326CA9288F}">
      <dgm:prSet custT="1"/>
      <dgm:spPr>
        <a:solidFill>
          <a:srgbClr val="006A51"/>
        </a:solidFill>
      </dgm:spPr>
      <dgm:t>
        <a:bodyPr/>
        <a:lstStyle/>
        <a:p>
          <a:r>
            <a:rPr lang="en-US" sz="900" dirty="0"/>
            <a:t>NIVR MD and RNs</a:t>
          </a:r>
        </a:p>
      </dgm:t>
    </dgm:pt>
    <dgm:pt modelId="{542B59CC-223C-4760-BDF8-74A86CED7BAB}" type="parTrans" cxnId="{EC9BCCE2-F8E8-47B2-BAEF-12A31FAEA950}">
      <dgm:prSet/>
      <dgm:spPr>
        <a:solidFill>
          <a:srgbClr val="00664D"/>
        </a:solidFill>
      </dgm:spPr>
      <dgm:t>
        <a:bodyPr/>
        <a:lstStyle/>
        <a:p>
          <a:endParaRPr lang="en-US"/>
        </a:p>
      </dgm:t>
    </dgm:pt>
    <dgm:pt modelId="{B4399900-6D67-4311-8FD0-9943DACF16A1}" type="sibTrans" cxnId="{EC9BCCE2-F8E8-47B2-BAEF-12A31FAEA950}">
      <dgm:prSet/>
      <dgm:spPr/>
      <dgm:t>
        <a:bodyPr/>
        <a:lstStyle/>
        <a:p>
          <a:endParaRPr lang="en-US"/>
        </a:p>
      </dgm:t>
    </dgm:pt>
    <dgm:pt modelId="{108F0D9B-F881-4674-B5AC-28200B9BB6EC}">
      <dgm:prSet custT="1"/>
      <dgm:spPr>
        <a:solidFill>
          <a:srgbClr val="006A51"/>
        </a:solidFill>
      </dgm:spPr>
      <dgm:t>
        <a:bodyPr/>
        <a:lstStyle/>
        <a:p>
          <a:r>
            <a:rPr lang="en-US" sz="900" dirty="0"/>
            <a:t>Anesthesia MD</a:t>
          </a:r>
        </a:p>
      </dgm:t>
    </dgm:pt>
    <dgm:pt modelId="{BF4FB8F3-7E09-4147-AA66-6FA8618BA07C}" type="parTrans" cxnId="{2E486625-9558-4D29-B0E5-D32B6ED21477}">
      <dgm:prSet/>
      <dgm:spPr>
        <a:solidFill>
          <a:srgbClr val="00664D"/>
        </a:solidFill>
      </dgm:spPr>
      <dgm:t>
        <a:bodyPr/>
        <a:lstStyle/>
        <a:p>
          <a:endParaRPr lang="en-US"/>
        </a:p>
      </dgm:t>
    </dgm:pt>
    <dgm:pt modelId="{4BC2F2F4-D74A-4002-83E5-DF34900CA488}" type="sibTrans" cxnId="{2E486625-9558-4D29-B0E5-D32B6ED21477}">
      <dgm:prSet/>
      <dgm:spPr/>
      <dgm:t>
        <a:bodyPr/>
        <a:lstStyle/>
        <a:p>
          <a:endParaRPr lang="en-US"/>
        </a:p>
      </dgm:t>
    </dgm:pt>
    <dgm:pt modelId="{A8A5E99E-0206-4D5D-968D-C2B952075FC7}">
      <dgm:prSet custT="1"/>
      <dgm:spPr>
        <a:solidFill>
          <a:srgbClr val="006A51"/>
        </a:solidFill>
      </dgm:spPr>
      <dgm:t>
        <a:bodyPr/>
        <a:lstStyle/>
        <a:p>
          <a:r>
            <a:rPr lang="en-US" sz="900" dirty="0"/>
            <a:t>Neuro-Surgery MD and ARNPs</a:t>
          </a:r>
        </a:p>
      </dgm:t>
    </dgm:pt>
    <dgm:pt modelId="{B544BCD8-3865-4F38-8DBE-24DD41C1DC50}" type="parTrans" cxnId="{D801091A-B945-4697-96E4-33C0E67D051D}">
      <dgm:prSet/>
      <dgm:spPr>
        <a:solidFill>
          <a:srgbClr val="00664D"/>
        </a:solidFill>
      </dgm:spPr>
      <dgm:t>
        <a:bodyPr/>
        <a:lstStyle/>
        <a:p>
          <a:endParaRPr lang="en-US"/>
        </a:p>
      </dgm:t>
    </dgm:pt>
    <dgm:pt modelId="{FB3C9A2F-CC70-4A55-B685-224DDAC73090}" type="sibTrans" cxnId="{D801091A-B945-4697-96E4-33C0E67D051D}">
      <dgm:prSet/>
      <dgm:spPr/>
      <dgm:t>
        <a:bodyPr/>
        <a:lstStyle/>
        <a:p>
          <a:endParaRPr lang="en-US"/>
        </a:p>
      </dgm:t>
    </dgm:pt>
    <dgm:pt modelId="{61D2DA89-99CF-4509-B644-D2B1BAA1824A}">
      <dgm:prSet custT="1"/>
      <dgm:spPr>
        <a:solidFill>
          <a:srgbClr val="006A51"/>
        </a:solidFill>
      </dgm:spPr>
      <dgm:t>
        <a:bodyPr/>
        <a:lstStyle/>
        <a:p>
          <a:r>
            <a:rPr lang="en-US" sz="850" dirty="0"/>
            <a:t>Registration</a:t>
          </a:r>
        </a:p>
      </dgm:t>
    </dgm:pt>
    <dgm:pt modelId="{D1CBA27F-7BD6-4110-A09A-6F3FFE509AE8}" type="parTrans" cxnId="{9349804D-2231-456F-B20D-408041F3BBA5}">
      <dgm:prSet/>
      <dgm:spPr>
        <a:solidFill>
          <a:srgbClr val="00664D"/>
        </a:solidFill>
      </dgm:spPr>
      <dgm:t>
        <a:bodyPr/>
        <a:lstStyle/>
        <a:p>
          <a:endParaRPr lang="en-US"/>
        </a:p>
      </dgm:t>
    </dgm:pt>
    <dgm:pt modelId="{33B46914-85F9-4802-92E8-D293ABDBFD28}" type="sibTrans" cxnId="{9349804D-2231-456F-B20D-408041F3BBA5}">
      <dgm:prSet/>
      <dgm:spPr/>
      <dgm:t>
        <a:bodyPr/>
        <a:lstStyle/>
        <a:p>
          <a:endParaRPr lang="en-US"/>
        </a:p>
      </dgm:t>
    </dgm:pt>
    <dgm:pt modelId="{6E565FA6-DE0B-440C-A624-AF89951D40CF}">
      <dgm:prSet custT="1"/>
      <dgm:spPr>
        <a:solidFill>
          <a:srgbClr val="006A51"/>
        </a:solidFill>
      </dgm:spPr>
      <dgm:t>
        <a:bodyPr/>
        <a:lstStyle/>
        <a:p>
          <a:r>
            <a:rPr lang="en-US" sz="900" dirty="0"/>
            <a:t>Lab</a:t>
          </a:r>
        </a:p>
      </dgm:t>
    </dgm:pt>
    <dgm:pt modelId="{E1553FCF-A4E5-4E54-BC00-9E3BA1682E55}" type="parTrans" cxnId="{5421AB08-6E2F-4E59-859B-99EA4B0C8352}">
      <dgm:prSet/>
      <dgm:spPr>
        <a:solidFill>
          <a:srgbClr val="00664D"/>
        </a:solidFill>
      </dgm:spPr>
      <dgm:t>
        <a:bodyPr/>
        <a:lstStyle/>
        <a:p>
          <a:endParaRPr lang="en-US"/>
        </a:p>
      </dgm:t>
    </dgm:pt>
    <dgm:pt modelId="{C412393D-AF5D-4834-B600-9EF2D00BBE77}" type="sibTrans" cxnId="{5421AB08-6E2F-4E59-859B-99EA4B0C8352}">
      <dgm:prSet/>
      <dgm:spPr/>
      <dgm:t>
        <a:bodyPr/>
        <a:lstStyle/>
        <a:p>
          <a:endParaRPr lang="en-US"/>
        </a:p>
      </dgm:t>
    </dgm:pt>
    <dgm:pt modelId="{6D9C8292-28AB-482E-BE29-5A1DEC09EA0D}">
      <dgm:prSet/>
      <dgm:spPr>
        <a:solidFill>
          <a:srgbClr val="006A51"/>
        </a:solidFill>
      </dgm:spPr>
      <dgm:t>
        <a:bodyPr/>
        <a:lstStyle/>
        <a:p>
          <a:r>
            <a:rPr lang="en-US" dirty="0"/>
            <a:t>Pharmacy</a:t>
          </a:r>
        </a:p>
      </dgm:t>
    </dgm:pt>
    <dgm:pt modelId="{642DB534-2A3D-4008-AAA0-EFCF8281230E}" type="parTrans" cxnId="{98A8C356-244D-4E4F-AD00-5D2C1FBC5B80}">
      <dgm:prSet/>
      <dgm:spPr>
        <a:solidFill>
          <a:srgbClr val="00664D"/>
        </a:solidFill>
      </dgm:spPr>
      <dgm:t>
        <a:bodyPr/>
        <a:lstStyle/>
        <a:p>
          <a:endParaRPr lang="en-US"/>
        </a:p>
      </dgm:t>
    </dgm:pt>
    <dgm:pt modelId="{6FBEC55C-DE1B-48A4-AE49-D7ACABFFE370}" type="sibTrans" cxnId="{98A8C356-244D-4E4F-AD00-5D2C1FBC5B80}">
      <dgm:prSet/>
      <dgm:spPr/>
      <dgm:t>
        <a:bodyPr/>
        <a:lstStyle/>
        <a:p>
          <a:endParaRPr lang="en-US"/>
        </a:p>
      </dgm:t>
    </dgm:pt>
    <dgm:pt modelId="{ADF3308C-F442-4C87-949A-B4BF89BEAD5D}">
      <dgm:prSet custT="1"/>
      <dgm:spPr>
        <a:solidFill>
          <a:srgbClr val="006A51"/>
        </a:solidFill>
      </dgm:spPr>
      <dgm:t>
        <a:bodyPr/>
        <a:lstStyle/>
        <a:p>
          <a:r>
            <a:rPr lang="en-US" sz="900" dirty="0"/>
            <a:t>Neuro RN</a:t>
          </a:r>
        </a:p>
      </dgm:t>
    </dgm:pt>
    <dgm:pt modelId="{1C932D2F-93FD-49D7-956D-8891CE20CC60}" type="parTrans" cxnId="{AD2228B3-6D43-4DFE-8CAE-C72CE893FDBD}">
      <dgm:prSet/>
      <dgm:spPr>
        <a:solidFill>
          <a:srgbClr val="00664D"/>
        </a:solidFill>
      </dgm:spPr>
      <dgm:t>
        <a:bodyPr/>
        <a:lstStyle/>
        <a:p>
          <a:endParaRPr lang="en-US"/>
        </a:p>
      </dgm:t>
    </dgm:pt>
    <dgm:pt modelId="{D3912F71-7CB8-4FCA-84DA-EF241D267054}" type="sibTrans" cxnId="{AD2228B3-6D43-4DFE-8CAE-C72CE893FDBD}">
      <dgm:prSet/>
      <dgm:spPr/>
      <dgm:t>
        <a:bodyPr/>
        <a:lstStyle/>
        <a:p>
          <a:endParaRPr lang="en-US"/>
        </a:p>
      </dgm:t>
    </dgm:pt>
    <dgm:pt modelId="{2C573AB9-54A5-4276-BED1-4389BA2065F1}">
      <dgm:prSet custT="1"/>
      <dgm:spPr>
        <a:solidFill>
          <a:srgbClr val="006A51"/>
        </a:solidFill>
      </dgm:spPr>
      <dgm:t>
        <a:bodyPr/>
        <a:lstStyle/>
        <a:p>
          <a:r>
            <a:rPr lang="en-US" sz="900" dirty="0"/>
            <a:t>Neuro Research</a:t>
          </a:r>
        </a:p>
      </dgm:t>
    </dgm:pt>
    <dgm:pt modelId="{016BAC03-319E-49E2-9385-27CF431A0770}" type="parTrans" cxnId="{5F7684FF-E5E1-4659-B3BA-FCC1D0660C92}">
      <dgm:prSet/>
      <dgm:spPr>
        <a:solidFill>
          <a:srgbClr val="00664D"/>
        </a:solidFill>
      </dgm:spPr>
      <dgm:t>
        <a:bodyPr/>
        <a:lstStyle/>
        <a:p>
          <a:endParaRPr lang="en-US"/>
        </a:p>
      </dgm:t>
    </dgm:pt>
    <dgm:pt modelId="{5CEEEF4B-4479-48ED-937A-761813C20CC3}" type="sibTrans" cxnId="{5F7684FF-E5E1-4659-B3BA-FCC1D0660C92}">
      <dgm:prSet/>
      <dgm:spPr/>
      <dgm:t>
        <a:bodyPr/>
        <a:lstStyle/>
        <a:p>
          <a:endParaRPr lang="en-US"/>
        </a:p>
      </dgm:t>
    </dgm:pt>
    <dgm:pt modelId="{8256415E-F16D-4143-B645-52D51C333632}">
      <dgm:prSet custT="1"/>
      <dgm:spPr>
        <a:solidFill>
          <a:srgbClr val="006A51"/>
        </a:solidFill>
      </dgm:spPr>
      <dgm:t>
        <a:bodyPr/>
        <a:lstStyle/>
        <a:p>
          <a:r>
            <a:rPr lang="en-US" sz="900" dirty="0"/>
            <a:t>Risk Mgmt.</a:t>
          </a:r>
        </a:p>
      </dgm:t>
    </dgm:pt>
    <dgm:pt modelId="{1DA7E283-908E-476A-9F38-004C4A6CBF36}" type="parTrans" cxnId="{0D4B2C06-6083-4A32-89FF-353A2CED5FE3}">
      <dgm:prSet/>
      <dgm:spPr>
        <a:solidFill>
          <a:srgbClr val="00664D"/>
        </a:solidFill>
      </dgm:spPr>
      <dgm:t>
        <a:bodyPr/>
        <a:lstStyle/>
        <a:p>
          <a:endParaRPr lang="en-US"/>
        </a:p>
      </dgm:t>
    </dgm:pt>
    <dgm:pt modelId="{FAEAB851-1ADC-43B6-8A7D-51F901BEDF18}" type="sibTrans" cxnId="{0D4B2C06-6083-4A32-89FF-353A2CED5FE3}">
      <dgm:prSet/>
      <dgm:spPr/>
      <dgm:t>
        <a:bodyPr/>
        <a:lstStyle/>
        <a:p>
          <a:endParaRPr lang="en-US"/>
        </a:p>
      </dgm:t>
    </dgm:pt>
    <dgm:pt modelId="{D62350E0-D895-4E26-B617-1C02192C1143}">
      <dgm:prSet/>
      <dgm:spPr>
        <a:solidFill>
          <a:srgbClr val="006A51"/>
        </a:solidFill>
      </dgm:spPr>
      <dgm:t>
        <a:bodyPr/>
        <a:lstStyle/>
        <a:p>
          <a:r>
            <a:rPr lang="en-US" dirty="0"/>
            <a:t>PI RNs and </a:t>
          </a:r>
          <a:r>
            <a:rPr lang="en-US" dirty="0" err="1"/>
            <a:t>Ctr</a:t>
          </a:r>
          <a:r>
            <a:rPr lang="en-US" dirty="0"/>
            <a:t> of Excellence</a:t>
          </a:r>
        </a:p>
      </dgm:t>
    </dgm:pt>
    <dgm:pt modelId="{EBFD3598-3D23-4009-A0B4-A98DCD94AC0F}" type="parTrans" cxnId="{3F964D94-3E2C-480C-8F63-752C3B37EFB8}">
      <dgm:prSet/>
      <dgm:spPr>
        <a:solidFill>
          <a:srgbClr val="00664D"/>
        </a:solidFill>
      </dgm:spPr>
      <dgm:t>
        <a:bodyPr/>
        <a:lstStyle/>
        <a:p>
          <a:endParaRPr lang="en-US"/>
        </a:p>
      </dgm:t>
    </dgm:pt>
    <dgm:pt modelId="{ADD6AC4F-BB50-4426-8047-F96B56B8002B}" type="sibTrans" cxnId="{3F964D94-3E2C-480C-8F63-752C3B37EFB8}">
      <dgm:prSet/>
      <dgm:spPr/>
      <dgm:t>
        <a:bodyPr/>
        <a:lstStyle/>
        <a:p>
          <a:endParaRPr lang="en-US"/>
        </a:p>
      </dgm:t>
    </dgm:pt>
    <dgm:pt modelId="{5FD42637-6CD7-46A5-9BA8-76BA9BF3C402}">
      <dgm:prSet custT="1"/>
      <dgm:spPr>
        <a:solidFill>
          <a:srgbClr val="006A51"/>
        </a:solidFill>
      </dgm:spPr>
      <dgm:t>
        <a:bodyPr/>
        <a:lstStyle/>
        <a:p>
          <a:r>
            <a:rPr lang="en-US" sz="900" dirty="0"/>
            <a:t>Transfer Center</a:t>
          </a:r>
        </a:p>
      </dgm:t>
    </dgm:pt>
    <dgm:pt modelId="{A285EF46-F48A-43C0-807A-6D08BB119288}" type="parTrans" cxnId="{06835344-BBAA-405D-957E-056166D82B54}">
      <dgm:prSet/>
      <dgm:spPr>
        <a:solidFill>
          <a:srgbClr val="00664D"/>
        </a:solidFill>
      </dgm:spPr>
      <dgm:t>
        <a:bodyPr/>
        <a:lstStyle/>
        <a:p>
          <a:endParaRPr lang="en-US"/>
        </a:p>
      </dgm:t>
    </dgm:pt>
    <dgm:pt modelId="{BD9EED61-997E-4CC0-BD8F-9C60AAD1AD18}" type="sibTrans" cxnId="{06835344-BBAA-405D-957E-056166D82B54}">
      <dgm:prSet/>
      <dgm:spPr/>
      <dgm:t>
        <a:bodyPr/>
        <a:lstStyle/>
        <a:p>
          <a:endParaRPr lang="en-US"/>
        </a:p>
      </dgm:t>
    </dgm:pt>
    <dgm:pt modelId="{E86C8C68-81B1-4295-AAF9-3AB290639762}" type="pres">
      <dgm:prSet presAssocID="{DDFECC7F-A047-4183-A218-1702B4A8F7AE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4D7996D-C67F-4E82-8962-19ADFCD2F06B}" type="pres">
      <dgm:prSet presAssocID="{C37F4008-E8B6-4EDE-BCB3-59FC5DE61488}" presName="centerShape" presStyleLbl="node0" presStyleIdx="0" presStyleCnt="1"/>
      <dgm:spPr/>
    </dgm:pt>
    <dgm:pt modelId="{E8B44769-9C6C-4C36-A068-E68AC32D62A0}" type="pres">
      <dgm:prSet presAssocID="{42E1B4B5-5B9F-49B2-9740-B3D16B5516EC}" presName="parTrans" presStyleLbl="sibTrans2D1" presStyleIdx="0" presStyleCnt="15" custAng="10800000"/>
      <dgm:spPr/>
    </dgm:pt>
    <dgm:pt modelId="{365190CC-26DF-41B4-9537-276439EFCB92}" type="pres">
      <dgm:prSet presAssocID="{42E1B4B5-5B9F-49B2-9740-B3D16B5516EC}" presName="connectorText" presStyleLbl="sibTrans2D1" presStyleIdx="0" presStyleCnt="15"/>
      <dgm:spPr/>
    </dgm:pt>
    <dgm:pt modelId="{33BC4FE4-0EB5-4B9C-B0F1-A9E89C77C40E}" type="pres">
      <dgm:prSet presAssocID="{D1B1596F-0DBC-441A-B5EA-FFFB5E06BCFD}" presName="node" presStyleLbl="node1" presStyleIdx="0" presStyleCnt="15">
        <dgm:presLayoutVars>
          <dgm:bulletEnabled val="1"/>
        </dgm:presLayoutVars>
      </dgm:prSet>
      <dgm:spPr/>
    </dgm:pt>
    <dgm:pt modelId="{B9776558-58AB-4CEF-9C74-87C6380F1A88}" type="pres">
      <dgm:prSet presAssocID="{33310894-F1A2-41EC-B2B6-3F6FC11FFAEE}" presName="parTrans" presStyleLbl="sibTrans2D1" presStyleIdx="1" presStyleCnt="15" custAng="10800000"/>
      <dgm:spPr/>
    </dgm:pt>
    <dgm:pt modelId="{8162CA5E-2AF1-4F68-B3EF-62F51461BB34}" type="pres">
      <dgm:prSet presAssocID="{33310894-F1A2-41EC-B2B6-3F6FC11FFAEE}" presName="connectorText" presStyleLbl="sibTrans2D1" presStyleIdx="1" presStyleCnt="15"/>
      <dgm:spPr/>
    </dgm:pt>
    <dgm:pt modelId="{3C911156-3818-4CBB-B34D-2EFEB54A1662}" type="pres">
      <dgm:prSet presAssocID="{645FE974-049A-49EF-9A95-0667CED3C96A}" presName="node" presStyleLbl="node1" presStyleIdx="1" presStyleCnt="15">
        <dgm:presLayoutVars>
          <dgm:bulletEnabled val="1"/>
        </dgm:presLayoutVars>
      </dgm:prSet>
      <dgm:spPr/>
    </dgm:pt>
    <dgm:pt modelId="{115B43FA-C80F-4383-9F53-20FF0BC3F321}" type="pres">
      <dgm:prSet presAssocID="{CDFB7558-F520-45AC-9C15-89DE10DC374A}" presName="parTrans" presStyleLbl="sibTrans2D1" presStyleIdx="2" presStyleCnt="15" custAng="10800000"/>
      <dgm:spPr/>
    </dgm:pt>
    <dgm:pt modelId="{327E7826-5ABC-4ACE-80D9-EA5C8AC3B42E}" type="pres">
      <dgm:prSet presAssocID="{CDFB7558-F520-45AC-9C15-89DE10DC374A}" presName="connectorText" presStyleLbl="sibTrans2D1" presStyleIdx="2" presStyleCnt="15"/>
      <dgm:spPr/>
    </dgm:pt>
    <dgm:pt modelId="{D404592D-CE07-44B6-AF56-C2DC614A8269}" type="pres">
      <dgm:prSet presAssocID="{87ADAF59-A44B-4626-8936-BF3CFBF9F0AE}" presName="node" presStyleLbl="node1" presStyleIdx="2" presStyleCnt="15">
        <dgm:presLayoutVars>
          <dgm:bulletEnabled val="1"/>
        </dgm:presLayoutVars>
      </dgm:prSet>
      <dgm:spPr/>
    </dgm:pt>
    <dgm:pt modelId="{A4EC315D-F7B3-4CED-8124-AABA75803AF2}" type="pres">
      <dgm:prSet presAssocID="{2C590DAD-F50D-41DF-AA2F-DE97C16738C3}" presName="parTrans" presStyleLbl="sibTrans2D1" presStyleIdx="3" presStyleCnt="15" custAng="10987015"/>
      <dgm:spPr/>
    </dgm:pt>
    <dgm:pt modelId="{94DC1C8C-DD71-45A2-AD31-1580E9E4DB2C}" type="pres">
      <dgm:prSet presAssocID="{2C590DAD-F50D-41DF-AA2F-DE97C16738C3}" presName="connectorText" presStyleLbl="sibTrans2D1" presStyleIdx="3" presStyleCnt="15"/>
      <dgm:spPr/>
    </dgm:pt>
    <dgm:pt modelId="{A2FCF9BD-9EA7-4E16-9864-53A874FFD269}" type="pres">
      <dgm:prSet presAssocID="{E53B1796-36E3-4CA8-9B67-80A5DA83B603}" presName="node" presStyleLbl="node1" presStyleIdx="3" presStyleCnt="15">
        <dgm:presLayoutVars>
          <dgm:bulletEnabled val="1"/>
        </dgm:presLayoutVars>
      </dgm:prSet>
      <dgm:spPr/>
    </dgm:pt>
    <dgm:pt modelId="{16607120-B41F-40CC-8020-F5611202C065}" type="pres">
      <dgm:prSet presAssocID="{542B59CC-223C-4760-BDF8-74A86CED7BAB}" presName="parTrans" presStyleLbl="sibTrans2D1" presStyleIdx="4" presStyleCnt="15" custAng="11048297"/>
      <dgm:spPr/>
    </dgm:pt>
    <dgm:pt modelId="{ED913BFD-5185-44A9-9FC5-B49597FF7E56}" type="pres">
      <dgm:prSet presAssocID="{542B59CC-223C-4760-BDF8-74A86CED7BAB}" presName="connectorText" presStyleLbl="sibTrans2D1" presStyleIdx="4" presStyleCnt="15"/>
      <dgm:spPr/>
    </dgm:pt>
    <dgm:pt modelId="{BE9F426A-72C9-4118-9D25-828F6118C958}" type="pres">
      <dgm:prSet presAssocID="{52939E07-DAE5-43C8-9203-13326CA9288F}" presName="node" presStyleLbl="node1" presStyleIdx="4" presStyleCnt="15">
        <dgm:presLayoutVars>
          <dgm:bulletEnabled val="1"/>
        </dgm:presLayoutVars>
      </dgm:prSet>
      <dgm:spPr/>
    </dgm:pt>
    <dgm:pt modelId="{6C17CDE1-2549-488C-ABA9-07A90CD0F0A1}" type="pres">
      <dgm:prSet presAssocID="{BF4FB8F3-7E09-4147-AA66-6FA8618BA07C}" presName="parTrans" presStyleLbl="sibTrans2D1" presStyleIdx="5" presStyleCnt="15" custAng="10667938"/>
      <dgm:spPr/>
    </dgm:pt>
    <dgm:pt modelId="{62411306-0B26-4E7F-980B-354344932D1E}" type="pres">
      <dgm:prSet presAssocID="{BF4FB8F3-7E09-4147-AA66-6FA8618BA07C}" presName="connectorText" presStyleLbl="sibTrans2D1" presStyleIdx="5" presStyleCnt="15"/>
      <dgm:spPr/>
    </dgm:pt>
    <dgm:pt modelId="{D7FF53D4-59D0-4A91-B3BE-9C95330B2B6D}" type="pres">
      <dgm:prSet presAssocID="{108F0D9B-F881-4674-B5AC-28200B9BB6EC}" presName="node" presStyleLbl="node1" presStyleIdx="5" presStyleCnt="15">
        <dgm:presLayoutVars>
          <dgm:bulletEnabled val="1"/>
        </dgm:presLayoutVars>
      </dgm:prSet>
      <dgm:spPr/>
    </dgm:pt>
    <dgm:pt modelId="{972A7988-C710-4FAC-A74E-69343D19594B}" type="pres">
      <dgm:prSet presAssocID="{B544BCD8-3865-4F38-8DBE-24DD41C1DC50}" presName="parTrans" presStyleLbl="sibTrans2D1" presStyleIdx="6" presStyleCnt="15" custAng="10874498"/>
      <dgm:spPr/>
    </dgm:pt>
    <dgm:pt modelId="{D5D0BCF4-BFB8-4CC6-BF5B-0EE82C652DD0}" type="pres">
      <dgm:prSet presAssocID="{B544BCD8-3865-4F38-8DBE-24DD41C1DC50}" presName="connectorText" presStyleLbl="sibTrans2D1" presStyleIdx="6" presStyleCnt="15"/>
      <dgm:spPr/>
    </dgm:pt>
    <dgm:pt modelId="{889917B4-B981-4F94-91CD-FE9E019681CD}" type="pres">
      <dgm:prSet presAssocID="{A8A5E99E-0206-4D5D-968D-C2B952075FC7}" presName="node" presStyleLbl="node1" presStyleIdx="6" presStyleCnt="15">
        <dgm:presLayoutVars>
          <dgm:bulletEnabled val="1"/>
        </dgm:presLayoutVars>
      </dgm:prSet>
      <dgm:spPr/>
    </dgm:pt>
    <dgm:pt modelId="{50C68533-F279-41D9-A226-95001910C96F}" type="pres">
      <dgm:prSet presAssocID="{D1CBA27F-7BD6-4110-A09A-6F3FFE509AE8}" presName="parTrans" presStyleLbl="sibTrans2D1" presStyleIdx="7" presStyleCnt="15" custAng="10800000"/>
      <dgm:spPr/>
    </dgm:pt>
    <dgm:pt modelId="{C5C28A67-FA3B-4009-A331-6CB0ED8BFB05}" type="pres">
      <dgm:prSet presAssocID="{D1CBA27F-7BD6-4110-A09A-6F3FFE509AE8}" presName="connectorText" presStyleLbl="sibTrans2D1" presStyleIdx="7" presStyleCnt="15"/>
      <dgm:spPr/>
    </dgm:pt>
    <dgm:pt modelId="{371D562D-54E0-43ED-A283-B828A1722775}" type="pres">
      <dgm:prSet presAssocID="{61D2DA89-99CF-4509-B644-D2B1BAA1824A}" presName="node" presStyleLbl="node1" presStyleIdx="7" presStyleCnt="15">
        <dgm:presLayoutVars>
          <dgm:bulletEnabled val="1"/>
        </dgm:presLayoutVars>
      </dgm:prSet>
      <dgm:spPr/>
    </dgm:pt>
    <dgm:pt modelId="{CAB32820-9493-4885-A8E8-A5441DC0174F}" type="pres">
      <dgm:prSet presAssocID="{E1553FCF-A4E5-4E54-BC00-9E3BA1682E55}" presName="parTrans" presStyleLbl="sibTrans2D1" presStyleIdx="8" presStyleCnt="15" custAng="11115513"/>
      <dgm:spPr/>
    </dgm:pt>
    <dgm:pt modelId="{3A523BB4-2E6D-49BE-B990-BCCB2FBD3880}" type="pres">
      <dgm:prSet presAssocID="{E1553FCF-A4E5-4E54-BC00-9E3BA1682E55}" presName="connectorText" presStyleLbl="sibTrans2D1" presStyleIdx="8" presStyleCnt="15"/>
      <dgm:spPr/>
    </dgm:pt>
    <dgm:pt modelId="{B1497ECC-F67B-459F-B7BC-A5FCA24BD0B7}" type="pres">
      <dgm:prSet presAssocID="{6E565FA6-DE0B-440C-A624-AF89951D40CF}" presName="node" presStyleLbl="node1" presStyleIdx="8" presStyleCnt="15">
        <dgm:presLayoutVars>
          <dgm:bulletEnabled val="1"/>
        </dgm:presLayoutVars>
      </dgm:prSet>
      <dgm:spPr/>
    </dgm:pt>
    <dgm:pt modelId="{7C9BB4CB-C5F7-46B1-88F8-ABF6BEE1A851}" type="pres">
      <dgm:prSet presAssocID="{642DB534-2A3D-4008-AAA0-EFCF8281230E}" presName="parTrans" presStyleLbl="sibTrans2D1" presStyleIdx="9" presStyleCnt="15" custAng="10880390"/>
      <dgm:spPr/>
    </dgm:pt>
    <dgm:pt modelId="{3F37F6BA-25F5-4135-ACBB-BFF24C269B6E}" type="pres">
      <dgm:prSet presAssocID="{642DB534-2A3D-4008-AAA0-EFCF8281230E}" presName="connectorText" presStyleLbl="sibTrans2D1" presStyleIdx="9" presStyleCnt="15"/>
      <dgm:spPr/>
    </dgm:pt>
    <dgm:pt modelId="{E40F76B1-2E2F-496E-857D-FE200E7FC828}" type="pres">
      <dgm:prSet presAssocID="{6D9C8292-28AB-482E-BE29-5A1DEC09EA0D}" presName="node" presStyleLbl="node1" presStyleIdx="9" presStyleCnt="15">
        <dgm:presLayoutVars>
          <dgm:bulletEnabled val="1"/>
        </dgm:presLayoutVars>
      </dgm:prSet>
      <dgm:spPr/>
    </dgm:pt>
    <dgm:pt modelId="{8119E7FC-1881-41BB-A1D0-E2BB48D5DBCA}" type="pres">
      <dgm:prSet presAssocID="{1C932D2F-93FD-49D7-956D-8891CE20CC60}" presName="parTrans" presStyleLbl="sibTrans2D1" presStyleIdx="10" presStyleCnt="15" custAng="10743018"/>
      <dgm:spPr/>
    </dgm:pt>
    <dgm:pt modelId="{357DB389-4E2D-42E6-8E6D-FA65668BB966}" type="pres">
      <dgm:prSet presAssocID="{1C932D2F-93FD-49D7-956D-8891CE20CC60}" presName="connectorText" presStyleLbl="sibTrans2D1" presStyleIdx="10" presStyleCnt="15"/>
      <dgm:spPr/>
    </dgm:pt>
    <dgm:pt modelId="{A50E3E02-438A-458C-B91F-195C13E41AAD}" type="pres">
      <dgm:prSet presAssocID="{ADF3308C-F442-4C87-949A-B4BF89BEAD5D}" presName="node" presStyleLbl="node1" presStyleIdx="10" presStyleCnt="15">
        <dgm:presLayoutVars>
          <dgm:bulletEnabled val="1"/>
        </dgm:presLayoutVars>
      </dgm:prSet>
      <dgm:spPr/>
    </dgm:pt>
    <dgm:pt modelId="{D9B2581C-E487-483A-87A2-57709A675396}" type="pres">
      <dgm:prSet presAssocID="{016BAC03-319E-49E2-9385-27CF431A0770}" presName="parTrans" presStyleLbl="sibTrans2D1" presStyleIdx="11" presStyleCnt="15" custAng="10849742"/>
      <dgm:spPr/>
    </dgm:pt>
    <dgm:pt modelId="{BBD6643B-7592-4925-B6E6-4F546DC0D898}" type="pres">
      <dgm:prSet presAssocID="{016BAC03-319E-49E2-9385-27CF431A0770}" presName="connectorText" presStyleLbl="sibTrans2D1" presStyleIdx="11" presStyleCnt="15"/>
      <dgm:spPr/>
    </dgm:pt>
    <dgm:pt modelId="{F29912E5-5933-43AF-A9F3-1A3CA035A6E9}" type="pres">
      <dgm:prSet presAssocID="{2C573AB9-54A5-4276-BED1-4389BA2065F1}" presName="node" presStyleLbl="node1" presStyleIdx="11" presStyleCnt="15">
        <dgm:presLayoutVars>
          <dgm:bulletEnabled val="1"/>
        </dgm:presLayoutVars>
      </dgm:prSet>
      <dgm:spPr/>
    </dgm:pt>
    <dgm:pt modelId="{B1F4C837-226B-4756-A437-8F3E184BD90C}" type="pres">
      <dgm:prSet presAssocID="{1DA7E283-908E-476A-9F38-004C4A6CBF36}" presName="parTrans" presStyleLbl="sibTrans2D1" presStyleIdx="12" presStyleCnt="15" custAng="10786591"/>
      <dgm:spPr/>
    </dgm:pt>
    <dgm:pt modelId="{7BE67F2F-2223-481D-BDF0-6DFDEF9A6575}" type="pres">
      <dgm:prSet presAssocID="{1DA7E283-908E-476A-9F38-004C4A6CBF36}" presName="connectorText" presStyleLbl="sibTrans2D1" presStyleIdx="12" presStyleCnt="15"/>
      <dgm:spPr/>
    </dgm:pt>
    <dgm:pt modelId="{C75DE7A9-1B4E-436D-BC03-F2482FCAFC4B}" type="pres">
      <dgm:prSet presAssocID="{8256415E-F16D-4143-B645-52D51C333632}" presName="node" presStyleLbl="node1" presStyleIdx="12" presStyleCnt="15">
        <dgm:presLayoutVars>
          <dgm:bulletEnabled val="1"/>
        </dgm:presLayoutVars>
      </dgm:prSet>
      <dgm:spPr/>
    </dgm:pt>
    <dgm:pt modelId="{62B7B2F8-6F04-49D0-9646-2C1A395CF654}" type="pres">
      <dgm:prSet presAssocID="{EBFD3598-3D23-4009-A0B4-A98DCD94AC0F}" presName="parTrans" presStyleLbl="sibTrans2D1" presStyleIdx="13" presStyleCnt="15" custAng="10818679"/>
      <dgm:spPr/>
    </dgm:pt>
    <dgm:pt modelId="{582602C6-33D9-4B4B-949C-A9056D632C7F}" type="pres">
      <dgm:prSet presAssocID="{EBFD3598-3D23-4009-A0B4-A98DCD94AC0F}" presName="connectorText" presStyleLbl="sibTrans2D1" presStyleIdx="13" presStyleCnt="15"/>
      <dgm:spPr/>
    </dgm:pt>
    <dgm:pt modelId="{C14F8B93-860A-4C7D-B6B7-5376AA48CCC8}" type="pres">
      <dgm:prSet presAssocID="{D62350E0-D895-4E26-B617-1C02192C1143}" presName="node" presStyleLbl="node1" presStyleIdx="13" presStyleCnt="15">
        <dgm:presLayoutVars>
          <dgm:bulletEnabled val="1"/>
        </dgm:presLayoutVars>
      </dgm:prSet>
      <dgm:spPr/>
    </dgm:pt>
    <dgm:pt modelId="{2D4F4D37-45E3-4BA4-9099-D96DF53F2E31}" type="pres">
      <dgm:prSet presAssocID="{A285EF46-F48A-43C0-807A-6D08BB119288}" presName="parTrans" presStyleLbl="sibTrans2D1" presStyleIdx="14" presStyleCnt="15" custAng="10800273"/>
      <dgm:spPr/>
    </dgm:pt>
    <dgm:pt modelId="{9BD47AD9-88CF-4DFF-83FC-4B918E550E2C}" type="pres">
      <dgm:prSet presAssocID="{A285EF46-F48A-43C0-807A-6D08BB119288}" presName="connectorText" presStyleLbl="sibTrans2D1" presStyleIdx="14" presStyleCnt="15"/>
      <dgm:spPr/>
    </dgm:pt>
    <dgm:pt modelId="{CEB68BC6-F5C9-488E-BF86-3425A9F2935D}" type="pres">
      <dgm:prSet presAssocID="{5FD42637-6CD7-46A5-9BA8-76BA9BF3C402}" presName="node" presStyleLbl="node1" presStyleIdx="14" presStyleCnt="15">
        <dgm:presLayoutVars>
          <dgm:bulletEnabled val="1"/>
        </dgm:presLayoutVars>
      </dgm:prSet>
      <dgm:spPr/>
    </dgm:pt>
  </dgm:ptLst>
  <dgm:cxnLst>
    <dgm:cxn modelId="{64BD6D00-19D8-4874-8B2B-904DEEE59276}" type="presOf" srcId="{BF4FB8F3-7E09-4147-AA66-6FA8618BA07C}" destId="{6C17CDE1-2549-488C-ABA9-07A90CD0F0A1}" srcOrd="0" destOrd="0" presId="urn:microsoft.com/office/officeart/2005/8/layout/radial5"/>
    <dgm:cxn modelId="{6207D500-821B-4ED1-A911-17E6848BE7FB}" type="presOf" srcId="{542B59CC-223C-4760-BDF8-74A86CED7BAB}" destId="{ED913BFD-5185-44A9-9FC5-B49597FF7E56}" srcOrd="1" destOrd="0" presId="urn:microsoft.com/office/officeart/2005/8/layout/radial5"/>
    <dgm:cxn modelId="{3B049E04-CDA1-47AE-979A-2456F2035967}" type="presOf" srcId="{642DB534-2A3D-4008-AAA0-EFCF8281230E}" destId="{3F37F6BA-25F5-4135-ACBB-BFF24C269B6E}" srcOrd="1" destOrd="0" presId="urn:microsoft.com/office/officeart/2005/8/layout/radial5"/>
    <dgm:cxn modelId="{684C8705-F7E7-4B0E-AEBC-8835D09137F7}" type="presOf" srcId="{33310894-F1A2-41EC-B2B6-3F6FC11FFAEE}" destId="{B9776558-58AB-4CEF-9C74-87C6380F1A88}" srcOrd="0" destOrd="0" presId="urn:microsoft.com/office/officeart/2005/8/layout/radial5"/>
    <dgm:cxn modelId="{0D4B2C06-6083-4A32-89FF-353A2CED5FE3}" srcId="{C37F4008-E8B6-4EDE-BCB3-59FC5DE61488}" destId="{8256415E-F16D-4143-B645-52D51C333632}" srcOrd="12" destOrd="0" parTransId="{1DA7E283-908E-476A-9F38-004C4A6CBF36}" sibTransId="{FAEAB851-1ADC-43B6-8A7D-51F901BEDF18}"/>
    <dgm:cxn modelId="{17B92707-D9C8-4C5D-9321-DE7FF98132F9}" type="presOf" srcId="{642DB534-2A3D-4008-AAA0-EFCF8281230E}" destId="{7C9BB4CB-C5F7-46B1-88F8-ABF6BEE1A851}" srcOrd="0" destOrd="0" presId="urn:microsoft.com/office/officeart/2005/8/layout/radial5"/>
    <dgm:cxn modelId="{D8AE2108-D25C-4890-B0E4-DF00A2B86B8E}" type="presOf" srcId="{645FE974-049A-49EF-9A95-0667CED3C96A}" destId="{3C911156-3818-4CBB-B34D-2EFEB54A1662}" srcOrd="0" destOrd="0" presId="urn:microsoft.com/office/officeart/2005/8/layout/radial5"/>
    <dgm:cxn modelId="{5421AB08-6E2F-4E59-859B-99EA4B0C8352}" srcId="{C37F4008-E8B6-4EDE-BCB3-59FC5DE61488}" destId="{6E565FA6-DE0B-440C-A624-AF89951D40CF}" srcOrd="8" destOrd="0" parTransId="{E1553FCF-A4E5-4E54-BC00-9E3BA1682E55}" sibTransId="{C412393D-AF5D-4834-B600-9EF2D00BBE77}"/>
    <dgm:cxn modelId="{C051140B-DE4E-45EC-B95C-80256C103CD1}" type="presOf" srcId="{C37F4008-E8B6-4EDE-BCB3-59FC5DE61488}" destId="{54D7996D-C67F-4E82-8962-19ADFCD2F06B}" srcOrd="0" destOrd="0" presId="urn:microsoft.com/office/officeart/2005/8/layout/radial5"/>
    <dgm:cxn modelId="{833BA913-9EDA-4551-88B4-456ED2D5AC9A}" type="presOf" srcId="{CDFB7558-F520-45AC-9C15-89DE10DC374A}" destId="{327E7826-5ABC-4ACE-80D9-EA5C8AC3B42E}" srcOrd="1" destOrd="0" presId="urn:microsoft.com/office/officeart/2005/8/layout/radial5"/>
    <dgm:cxn modelId="{D127D717-7AD4-4E92-AAB8-09EA71C49C0E}" type="presOf" srcId="{CDFB7558-F520-45AC-9C15-89DE10DC374A}" destId="{115B43FA-C80F-4383-9F53-20FF0BC3F321}" srcOrd="0" destOrd="0" presId="urn:microsoft.com/office/officeart/2005/8/layout/radial5"/>
    <dgm:cxn modelId="{D801091A-B945-4697-96E4-33C0E67D051D}" srcId="{C37F4008-E8B6-4EDE-BCB3-59FC5DE61488}" destId="{A8A5E99E-0206-4D5D-968D-C2B952075FC7}" srcOrd="6" destOrd="0" parTransId="{B544BCD8-3865-4F38-8DBE-24DD41C1DC50}" sibTransId="{FB3C9A2F-CC70-4A55-B685-224DDAC73090}"/>
    <dgm:cxn modelId="{79218C1A-DBC9-4AC1-8371-379DF256C7EC}" type="presOf" srcId="{2C573AB9-54A5-4276-BED1-4389BA2065F1}" destId="{F29912E5-5933-43AF-A9F3-1A3CA035A6E9}" srcOrd="0" destOrd="0" presId="urn:microsoft.com/office/officeart/2005/8/layout/radial5"/>
    <dgm:cxn modelId="{5DCFA01C-4630-4D25-BD4A-E1C979B7EEDE}" type="presOf" srcId="{2C590DAD-F50D-41DF-AA2F-DE97C16738C3}" destId="{94DC1C8C-DD71-45A2-AD31-1580E9E4DB2C}" srcOrd="1" destOrd="0" presId="urn:microsoft.com/office/officeart/2005/8/layout/radial5"/>
    <dgm:cxn modelId="{28DCCD1D-690B-43E7-8B79-CECBBEFD41FD}" type="presOf" srcId="{D1B1596F-0DBC-441A-B5EA-FFFB5E06BCFD}" destId="{33BC4FE4-0EB5-4B9C-B0F1-A9E89C77C40E}" srcOrd="0" destOrd="0" presId="urn:microsoft.com/office/officeart/2005/8/layout/radial5"/>
    <dgm:cxn modelId="{2E486625-9558-4D29-B0E5-D32B6ED21477}" srcId="{C37F4008-E8B6-4EDE-BCB3-59FC5DE61488}" destId="{108F0D9B-F881-4674-B5AC-28200B9BB6EC}" srcOrd="5" destOrd="0" parTransId="{BF4FB8F3-7E09-4147-AA66-6FA8618BA07C}" sibTransId="{4BC2F2F4-D74A-4002-83E5-DF34900CA488}"/>
    <dgm:cxn modelId="{45D7842A-BDA6-45DF-9E9B-D4E2172701AE}" type="presOf" srcId="{BF4FB8F3-7E09-4147-AA66-6FA8618BA07C}" destId="{62411306-0B26-4E7F-980B-354344932D1E}" srcOrd="1" destOrd="0" presId="urn:microsoft.com/office/officeart/2005/8/layout/radial5"/>
    <dgm:cxn modelId="{2C121B2B-9790-4412-B457-EA83FB145F30}" type="presOf" srcId="{87ADAF59-A44B-4626-8936-BF3CFBF9F0AE}" destId="{D404592D-CE07-44B6-AF56-C2DC614A8269}" srcOrd="0" destOrd="0" presId="urn:microsoft.com/office/officeart/2005/8/layout/radial5"/>
    <dgm:cxn modelId="{26AF282D-88EE-4FF5-BD26-1F785ADDBE2B}" type="presOf" srcId="{E1553FCF-A4E5-4E54-BC00-9E3BA1682E55}" destId="{CAB32820-9493-4885-A8E8-A5441DC0174F}" srcOrd="0" destOrd="0" presId="urn:microsoft.com/office/officeart/2005/8/layout/radial5"/>
    <dgm:cxn modelId="{0486533F-514B-4372-B2F2-72666E3E63B3}" type="presOf" srcId="{ADF3308C-F442-4C87-949A-B4BF89BEAD5D}" destId="{A50E3E02-438A-458C-B91F-195C13E41AAD}" srcOrd="0" destOrd="0" presId="urn:microsoft.com/office/officeart/2005/8/layout/radial5"/>
    <dgm:cxn modelId="{DB3B713F-DAE4-4C2C-9AF5-39F07A24284B}" type="presOf" srcId="{1DA7E283-908E-476A-9F38-004C4A6CBF36}" destId="{7BE67F2F-2223-481D-BDF0-6DFDEF9A6575}" srcOrd="1" destOrd="0" presId="urn:microsoft.com/office/officeart/2005/8/layout/radial5"/>
    <dgm:cxn modelId="{06835344-BBAA-405D-957E-056166D82B54}" srcId="{C37F4008-E8B6-4EDE-BCB3-59FC5DE61488}" destId="{5FD42637-6CD7-46A5-9BA8-76BA9BF3C402}" srcOrd="14" destOrd="0" parTransId="{A285EF46-F48A-43C0-807A-6D08BB119288}" sibTransId="{BD9EED61-997E-4CC0-BD8F-9C60AAD1AD18}"/>
    <dgm:cxn modelId="{3491D846-D637-4171-AC99-6FE89DDCF833}" type="presOf" srcId="{D1CBA27F-7BD6-4110-A09A-6F3FFE509AE8}" destId="{C5C28A67-FA3B-4009-A331-6CB0ED8BFB05}" srcOrd="1" destOrd="0" presId="urn:microsoft.com/office/officeart/2005/8/layout/radial5"/>
    <dgm:cxn modelId="{54257247-BE53-436A-B474-5DFE0608FEDB}" type="presOf" srcId="{33310894-F1A2-41EC-B2B6-3F6FC11FFAEE}" destId="{8162CA5E-2AF1-4F68-B3EF-62F51461BB34}" srcOrd="1" destOrd="0" presId="urn:microsoft.com/office/officeart/2005/8/layout/radial5"/>
    <dgm:cxn modelId="{12C72B49-4165-4907-8926-03166DB6CB98}" type="presOf" srcId="{42E1B4B5-5B9F-49B2-9740-B3D16B5516EC}" destId="{E8B44769-9C6C-4C36-A068-E68AC32D62A0}" srcOrd="0" destOrd="0" presId="urn:microsoft.com/office/officeart/2005/8/layout/radial5"/>
    <dgm:cxn modelId="{72CDF74C-9992-4588-92A3-571F01A978E1}" type="presOf" srcId="{A285EF46-F48A-43C0-807A-6D08BB119288}" destId="{2D4F4D37-45E3-4BA4-9099-D96DF53F2E31}" srcOrd="0" destOrd="0" presId="urn:microsoft.com/office/officeart/2005/8/layout/radial5"/>
    <dgm:cxn modelId="{9349804D-2231-456F-B20D-408041F3BBA5}" srcId="{C37F4008-E8B6-4EDE-BCB3-59FC5DE61488}" destId="{61D2DA89-99CF-4509-B644-D2B1BAA1824A}" srcOrd="7" destOrd="0" parTransId="{D1CBA27F-7BD6-4110-A09A-6F3FFE509AE8}" sibTransId="{33B46914-85F9-4802-92E8-D293ABDBFD28}"/>
    <dgm:cxn modelId="{98A8C356-244D-4E4F-AD00-5D2C1FBC5B80}" srcId="{C37F4008-E8B6-4EDE-BCB3-59FC5DE61488}" destId="{6D9C8292-28AB-482E-BE29-5A1DEC09EA0D}" srcOrd="9" destOrd="0" parTransId="{642DB534-2A3D-4008-AAA0-EFCF8281230E}" sibTransId="{6FBEC55C-DE1B-48A4-AE49-D7ACABFFE370}"/>
    <dgm:cxn modelId="{84D69E5A-F314-48B4-964A-A90ADBBF8E3E}" type="presOf" srcId="{5FD42637-6CD7-46A5-9BA8-76BA9BF3C402}" destId="{CEB68BC6-F5C9-488E-BF86-3425A9F2935D}" srcOrd="0" destOrd="0" presId="urn:microsoft.com/office/officeart/2005/8/layout/radial5"/>
    <dgm:cxn modelId="{653E2978-7B30-4863-8DD0-E2D79B8A6E08}" type="presOf" srcId="{108F0D9B-F881-4674-B5AC-28200B9BB6EC}" destId="{D7FF53D4-59D0-4A91-B3BE-9C95330B2B6D}" srcOrd="0" destOrd="0" presId="urn:microsoft.com/office/officeart/2005/8/layout/radial5"/>
    <dgm:cxn modelId="{2C672279-97C9-44B4-A7D1-6ED5CE6CC20F}" type="presOf" srcId="{016BAC03-319E-49E2-9385-27CF431A0770}" destId="{BBD6643B-7592-4925-B6E6-4F546DC0D898}" srcOrd="1" destOrd="0" presId="urn:microsoft.com/office/officeart/2005/8/layout/radial5"/>
    <dgm:cxn modelId="{3B06217A-2FB2-45CA-BA19-220CA4232C0E}" type="presOf" srcId="{A8A5E99E-0206-4D5D-968D-C2B952075FC7}" destId="{889917B4-B981-4F94-91CD-FE9E019681CD}" srcOrd="0" destOrd="0" presId="urn:microsoft.com/office/officeart/2005/8/layout/radial5"/>
    <dgm:cxn modelId="{BEB2B57E-C586-471E-93D7-468E20A741F0}" type="presOf" srcId="{E1553FCF-A4E5-4E54-BC00-9E3BA1682E55}" destId="{3A523BB4-2E6D-49BE-B990-BCCB2FBD3880}" srcOrd="1" destOrd="0" presId="urn:microsoft.com/office/officeart/2005/8/layout/radial5"/>
    <dgm:cxn modelId="{BFB90888-119E-48A7-BF4C-020B10945BB4}" srcId="{C37F4008-E8B6-4EDE-BCB3-59FC5DE61488}" destId="{E53B1796-36E3-4CA8-9B67-80A5DA83B603}" srcOrd="3" destOrd="0" parTransId="{2C590DAD-F50D-41DF-AA2F-DE97C16738C3}" sibTransId="{FDD0FF87-3206-40E7-985F-67EA73C790FE}"/>
    <dgm:cxn modelId="{5951A889-8212-4844-AB88-98B81453C577}" type="presOf" srcId="{016BAC03-319E-49E2-9385-27CF431A0770}" destId="{D9B2581C-E487-483A-87A2-57709A675396}" srcOrd="0" destOrd="0" presId="urn:microsoft.com/office/officeart/2005/8/layout/radial5"/>
    <dgm:cxn modelId="{72C6E88E-B7D1-4014-9670-1CA5BA17E23D}" type="presOf" srcId="{D62350E0-D895-4E26-B617-1C02192C1143}" destId="{C14F8B93-860A-4C7D-B6B7-5376AA48CCC8}" srcOrd="0" destOrd="0" presId="urn:microsoft.com/office/officeart/2005/8/layout/radial5"/>
    <dgm:cxn modelId="{3F964D94-3E2C-480C-8F63-752C3B37EFB8}" srcId="{C37F4008-E8B6-4EDE-BCB3-59FC5DE61488}" destId="{D62350E0-D895-4E26-B617-1C02192C1143}" srcOrd="13" destOrd="0" parTransId="{EBFD3598-3D23-4009-A0B4-A98DCD94AC0F}" sibTransId="{ADD6AC4F-BB50-4426-8047-F96B56B8002B}"/>
    <dgm:cxn modelId="{73C08A99-0B94-4AB1-90B3-36D8C4A8C8E4}" type="presOf" srcId="{E53B1796-36E3-4CA8-9B67-80A5DA83B603}" destId="{A2FCF9BD-9EA7-4E16-9864-53A874FFD269}" srcOrd="0" destOrd="0" presId="urn:microsoft.com/office/officeart/2005/8/layout/radial5"/>
    <dgm:cxn modelId="{75FD689F-9CDA-4860-9CF0-B525A8586A0C}" type="presOf" srcId="{61D2DA89-99CF-4509-B644-D2B1BAA1824A}" destId="{371D562D-54E0-43ED-A283-B828A1722775}" srcOrd="0" destOrd="0" presId="urn:microsoft.com/office/officeart/2005/8/layout/radial5"/>
    <dgm:cxn modelId="{763D67A0-0056-4E57-AB7A-54C395245E9B}" srcId="{C37F4008-E8B6-4EDE-BCB3-59FC5DE61488}" destId="{87ADAF59-A44B-4626-8936-BF3CFBF9F0AE}" srcOrd="2" destOrd="0" parTransId="{CDFB7558-F520-45AC-9C15-89DE10DC374A}" sibTransId="{423CE805-1F22-4B94-AB45-CFAC030475DE}"/>
    <dgm:cxn modelId="{91B36FA4-A1A9-45F8-A2BE-1FA10A157351}" type="presOf" srcId="{52939E07-DAE5-43C8-9203-13326CA9288F}" destId="{BE9F426A-72C9-4118-9D25-828F6118C958}" srcOrd="0" destOrd="0" presId="urn:microsoft.com/office/officeart/2005/8/layout/radial5"/>
    <dgm:cxn modelId="{329BAEA7-7B39-4B21-A1AD-8B850CD045B3}" type="presOf" srcId="{B544BCD8-3865-4F38-8DBE-24DD41C1DC50}" destId="{972A7988-C710-4FAC-A74E-69343D19594B}" srcOrd="0" destOrd="0" presId="urn:microsoft.com/office/officeart/2005/8/layout/radial5"/>
    <dgm:cxn modelId="{68FC6CB0-699B-43CD-99B8-8944C35AD60F}" type="presOf" srcId="{DDFECC7F-A047-4183-A218-1702B4A8F7AE}" destId="{E86C8C68-81B1-4295-AAF9-3AB290639762}" srcOrd="0" destOrd="0" presId="urn:microsoft.com/office/officeart/2005/8/layout/radial5"/>
    <dgm:cxn modelId="{AD2228B3-6D43-4DFE-8CAE-C72CE893FDBD}" srcId="{C37F4008-E8B6-4EDE-BCB3-59FC5DE61488}" destId="{ADF3308C-F442-4C87-949A-B4BF89BEAD5D}" srcOrd="10" destOrd="0" parTransId="{1C932D2F-93FD-49D7-956D-8891CE20CC60}" sibTransId="{D3912F71-7CB8-4FCA-84DA-EF241D267054}"/>
    <dgm:cxn modelId="{7B6D71B3-20CF-440C-9FD7-953B6DA9195D}" srcId="{C37F4008-E8B6-4EDE-BCB3-59FC5DE61488}" destId="{D1B1596F-0DBC-441A-B5EA-FFFB5E06BCFD}" srcOrd="0" destOrd="0" parTransId="{42E1B4B5-5B9F-49B2-9740-B3D16B5516EC}" sibTransId="{0FBD14AA-AD01-4C54-B9E2-3B48DACB49A4}"/>
    <dgm:cxn modelId="{985D2CC0-20C3-400E-8436-3148ADC09D2A}" type="presOf" srcId="{1C932D2F-93FD-49D7-956D-8891CE20CC60}" destId="{357DB389-4E2D-42E6-8E6D-FA65668BB966}" srcOrd="1" destOrd="0" presId="urn:microsoft.com/office/officeart/2005/8/layout/radial5"/>
    <dgm:cxn modelId="{78DA21C8-DF06-4766-B88A-318AF18FF496}" type="presOf" srcId="{EBFD3598-3D23-4009-A0B4-A98DCD94AC0F}" destId="{582602C6-33D9-4B4B-949C-A9056D632C7F}" srcOrd="1" destOrd="0" presId="urn:microsoft.com/office/officeart/2005/8/layout/radial5"/>
    <dgm:cxn modelId="{A74E8DD3-9FEB-4BC2-B8EC-0CB72AF0B50B}" type="presOf" srcId="{6D9C8292-28AB-482E-BE29-5A1DEC09EA0D}" destId="{E40F76B1-2E2F-496E-857D-FE200E7FC828}" srcOrd="0" destOrd="0" presId="urn:microsoft.com/office/officeart/2005/8/layout/radial5"/>
    <dgm:cxn modelId="{B048FED4-21CF-4792-8E16-8088DD1F4ADB}" type="presOf" srcId="{EBFD3598-3D23-4009-A0B4-A98DCD94AC0F}" destId="{62B7B2F8-6F04-49D0-9646-2C1A395CF654}" srcOrd="0" destOrd="0" presId="urn:microsoft.com/office/officeart/2005/8/layout/radial5"/>
    <dgm:cxn modelId="{8C4676DC-84A3-489B-95B1-BA2A3724304B}" type="presOf" srcId="{8256415E-F16D-4143-B645-52D51C333632}" destId="{C75DE7A9-1B4E-436D-BC03-F2482FCAFC4B}" srcOrd="0" destOrd="0" presId="urn:microsoft.com/office/officeart/2005/8/layout/radial5"/>
    <dgm:cxn modelId="{055919E1-EDE0-41BB-8AFC-3D63C3219D75}" type="presOf" srcId="{1DA7E283-908E-476A-9F38-004C4A6CBF36}" destId="{B1F4C837-226B-4756-A437-8F3E184BD90C}" srcOrd="0" destOrd="0" presId="urn:microsoft.com/office/officeart/2005/8/layout/radial5"/>
    <dgm:cxn modelId="{FA8B68E2-EF4D-4B38-B48A-C6E95A02EF8E}" type="presOf" srcId="{6E565FA6-DE0B-440C-A624-AF89951D40CF}" destId="{B1497ECC-F67B-459F-B7BC-A5FCA24BD0B7}" srcOrd="0" destOrd="0" presId="urn:microsoft.com/office/officeart/2005/8/layout/radial5"/>
    <dgm:cxn modelId="{B6ABB1E2-3A99-4A54-AE78-22CFAEF2103B}" type="presOf" srcId="{A285EF46-F48A-43C0-807A-6D08BB119288}" destId="{9BD47AD9-88CF-4DFF-83FC-4B918E550E2C}" srcOrd="1" destOrd="0" presId="urn:microsoft.com/office/officeart/2005/8/layout/radial5"/>
    <dgm:cxn modelId="{EC9BCCE2-F8E8-47B2-BAEF-12A31FAEA950}" srcId="{C37F4008-E8B6-4EDE-BCB3-59FC5DE61488}" destId="{52939E07-DAE5-43C8-9203-13326CA9288F}" srcOrd="4" destOrd="0" parTransId="{542B59CC-223C-4760-BDF8-74A86CED7BAB}" sibTransId="{B4399900-6D67-4311-8FD0-9943DACF16A1}"/>
    <dgm:cxn modelId="{8D7A27EC-9BA2-4EBB-B1B0-545A4C3D2181}" type="presOf" srcId="{542B59CC-223C-4760-BDF8-74A86CED7BAB}" destId="{16607120-B41F-40CC-8020-F5611202C065}" srcOrd="0" destOrd="0" presId="urn:microsoft.com/office/officeart/2005/8/layout/radial5"/>
    <dgm:cxn modelId="{1F8686F0-F676-4D42-99BE-5FF36BB60173}" srcId="{C37F4008-E8B6-4EDE-BCB3-59FC5DE61488}" destId="{645FE974-049A-49EF-9A95-0667CED3C96A}" srcOrd="1" destOrd="0" parTransId="{33310894-F1A2-41EC-B2B6-3F6FC11FFAEE}" sibTransId="{D3E339D8-7036-4DCB-8AC7-38862FA3C6A5}"/>
    <dgm:cxn modelId="{FCB931F1-687C-4663-8954-55B6EEA8B34A}" type="presOf" srcId="{D1CBA27F-7BD6-4110-A09A-6F3FFE509AE8}" destId="{50C68533-F279-41D9-A226-95001910C96F}" srcOrd="0" destOrd="0" presId="urn:microsoft.com/office/officeart/2005/8/layout/radial5"/>
    <dgm:cxn modelId="{11A3EFF5-E75F-4723-A0AB-E9B71821C163}" type="presOf" srcId="{B544BCD8-3865-4F38-8DBE-24DD41C1DC50}" destId="{D5D0BCF4-BFB8-4CC6-BF5B-0EE82C652DD0}" srcOrd="1" destOrd="0" presId="urn:microsoft.com/office/officeart/2005/8/layout/radial5"/>
    <dgm:cxn modelId="{EEC9FAF6-2A1A-490A-AC91-3A8FD7D88E08}" type="presOf" srcId="{2C590DAD-F50D-41DF-AA2F-DE97C16738C3}" destId="{A4EC315D-F7B3-4CED-8124-AABA75803AF2}" srcOrd="0" destOrd="0" presId="urn:microsoft.com/office/officeart/2005/8/layout/radial5"/>
    <dgm:cxn modelId="{DA92AEFA-940A-43E6-A23E-98C1849A55B7}" type="presOf" srcId="{1C932D2F-93FD-49D7-956D-8891CE20CC60}" destId="{8119E7FC-1881-41BB-A1D0-E2BB48D5DBCA}" srcOrd="0" destOrd="0" presId="urn:microsoft.com/office/officeart/2005/8/layout/radial5"/>
    <dgm:cxn modelId="{C5801DFC-CCC7-4977-9AA1-5BF23AC82AD3}" type="presOf" srcId="{42E1B4B5-5B9F-49B2-9740-B3D16B5516EC}" destId="{365190CC-26DF-41B4-9537-276439EFCB92}" srcOrd="1" destOrd="0" presId="urn:microsoft.com/office/officeart/2005/8/layout/radial5"/>
    <dgm:cxn modelId="{200BC9FC-2976-4470-90A0-89D2C20478DC}" srcId="{DDFECC7F-A047-4183-A218-1702B4A8F7AE}" destId="{C37F4008-E8B6-4EDE-BCB3-59FC5DE61488}" srcOrd="0" destOrd="0" parTransId="{C6289B46-0947-4505-8C89-5998E692C5DC}" sibTransId="{B5B65358-C545-415A-8534-6D47F8DA1442}"/>
    <dgm:cxn modelId="{5F7684FF-E5E1-4659-B3BA-FCC1D0660C92}" srcId="{C37F4008-E8B6-4EDE-BCB3-59FC5DE61488}" destId="{2C573AB9-54A5-4276-BED1-4389BA2065F1}" srcOrd="11" destOrd="0" parTransId="{016BAC03-319E-49E2-9385-27CF431A0770}" sibTransId="{5CEEEF4B-4479-48ED-937A-761813C20CC3}"/>
    <dgm:cxn modelId="{78807E37-E5D7-46EF-8841-D76A724915E4}" type="presParOf" srcId="{E86C8C68-81B1-4295-AAF9-3AB290639762}" destId="{54D7996D-C67F-4E82-8962-19ADFCD2F06B}" srcOrd="0" destOrd="0" presId="urn:microsoft.com/office/officeart/2005/8/layout/radial5"/>
    <dgm:cxn modelId="{684F60FF-B243-4682-ADF8-CCBD73936A40}" type="presParOf" srcId="{E86C8C68-81B1-4295-AAF9-3AB290639762}" destId="{E8B44769-9C6C-4C36-A068-E68AC32D62A0}" srcOrd="1" destOrd="0" presId="urn:microsoft.com/office/officeart/2005/8/layout/radial5"/>
    <dgm:cxn modelId="{DBEA2E3A-7D8A-43FE-BBFC-E21141982D45}" type="presParOf" srcId="{E8B44769-9C6C-4C36-A068-E68AC32D62A0}" destId="{365190CC-26DF-41B4-9537-276439EFCB92}" srcOrd="0" destOrd="0" presId="urn:microsoft.com/office/officeart/2005/8/layout/radial5"/>
    <dgm:cxn modelId="{384034C6-8029-4422-AF21-BA06FE65F79F}" type="presParOf" srcId="{E86C8C68-81B1-4295-AAF9-3AB290639762}" destId="{33BC4FE4-0EB5-4B9C-B0F1-A9E89C77C40E}" srcOrd="2" destOrd="0" presId="urn:microsoft.com/office/officeart/2005/8/layout/radial5"/>
    <dgm:cxn modelId="{447DD189-3421-4080-802D-5A246FC0F9B6}" type="presParOf" srcId="{E86C8C68-81B1-4295-AAF9-3AB290639762}" destId="{B9776558-58AB-4CEF-9C74-87C6380F1A88}" srcOrd="3" destOrd="0" presId="urn:microsoft.com/office/officeart/2005/8/layout/radial5"/>
    <dgm:cxn modelId="{E77C1901-5013-405E-97B0-9314FEA93A2A}" type="presParOf" srcId="{B9776558-58AB-4CEF-9C74-87C6380F1A88}" destId="{8162CA5E-2AF1-4F68-B3EF-62F51461BB34}" srcOrd="0" destOrd="0" presId="urn:microsoft.com/office/officeart/2005/8/layout/radial5"/>
    <dgm:cxn modelId="{F66677D2-4CDB-49C3-9634-29A3FBA46DC0}" type="presParOf" srcId="{E86C8C68-81B1-4295-AAF9-3AB290639762}" destId="{3C911156-3818-4CBB-B34D-2EFEB54A1662}" srcOrd="4" destOrd="0" presId="urn:microsoft.com/office/officeart/2005/8/layout/radial5"/>
    <dgm:cxn modelId="{E36EAD07-B9F5-4D96-A416-D9CB39E62063}" type="presParOf" srcId="{E86C8C68-81B1-4295-AAF9-3AB290639762}" destId="{115B43FA-C80F-4383-9F53-20FF0BC3F321}" srcOrd="5" destOrd="0" presId="urn:microsoft.com/office/officeart/2005/8/layout/radial5"/>
    <dgm:cxn modelId="{C55B5412-5FCA-4846-929D-8283B7F722C0}" type="presParOf" srcId="{115B43FA-C80F-4383-9F53-20FF0BC3F321}" destId="{327E7826-5ABC-4ACE-80D9-EA5C8AC3B42E}" srcOrd="0" destOrd="0" presId="urn:microsoft.com/office/officeart/2005/8/layout/radial5"/>
    <dgm:cxn modelId="{6CE0D74E-BE29-46AC-9618-0E1EC3B3E631}" type="presParOf" srcId="{E86C8C68-81B1-4295-AAF9-3AB290639762}" destId="{D404592D-CE07-44B6-AF56-C2DC614A8269}" srcOrd="6" destOrd="0" presId="urn:microsoft.com/office/officeart/2005/8/layout/radial5"/>
    <dgm:cxn modelId="{EBE5C414-EBD2-42EC-8A9A-D888801DAA7C}" type="presParOf" srcId="{E86C8C68-81B1-4295-AAF9-3AB290639762}" destId="{A4EC315D-F7B3-4CED-8124-AABA75803AF2}" srcOrd="7" destOrd="0" presId="urn:microsoft.com/office/officeart/2005/8/layout/radial5"/>
    <dgm:cxn modelId="{6FA62F36-1365-4D91-BCA9-7879C97F89B3}" type="presParOf" srcId="{A4EC315D-F7B3-4CED-8124-AABA75803AF2}" destId="{94DC1C8C-DD71-45A2-AD31-1580E9E4DB2C}" srcOrd="0" destOrd="0" presId="urn:microsoft.com/office/officeart/2005/8/layout/radial5"/>
    <dgm:cxn modelId="{17105F89-04E6-410E-A552-D06214A15884}" type="presParOf" srcId="{E86C8C68-81B1-4295-AAF9-3AB290639762}" destId="{A2FCF9BD-9EA7-4E16-9864-53A874FFD269}" srcOrd="8" destOrd="0" presId="urn:microsoft.com/office/officeart/2005/8/layout/radial5"/>
    <dgm:cxn modelId="{B9C3D7A6-4242-4F43-9AE4-D04CB0CE801C}" type="presParOf" srcId="{E86C8C68-81B1-4295-AAF9-3AB290639762}" destId="{16607120-B41F-40CC-8020-F5611202C065}" srcOrd="9" destOrd="0" presId="urn:microsoft.com/office/officeart/2005/8/layout/radial5"/>
    <dgm:cxn modelId="{A48073BE-CE25-460F-98F6-461B567F9171}" type="presParOf" srcId="{16607120-B41F-40CC-8020-F5611202C065}" destId="{ED913BFD-5185-44A9-9FC5-B49597FF7E56}" srcOrd="0" destOrd="0" presId="urn:microsoft.com/office/officeart/2005/8/layout/radial5"/>
    <dgm:cxn modelId="{AA6C9FE7-714D-43C3-911A-3121CD930ACD}" type="presParOf" srcId="{E86C8C68-81B1-4295-AAF9-3AB290639762}" destId="{BE9F426A-72C9-4118-9D25-828F6118C958}" srcOrd="10" destOrd="0" presId="urn:microsoft.com/office/officeart/2005/8/layout/radial5"/>
    <dgm:cxn modelId="{FC61951B-D84D-4742-B8EE-637B65D62436}" type="presParOf" srcId="{E86C8C68-81B1-4295-AAF9-3AB290639762}" destId="{6C17CDE1-2549-488C-ABA9-07A90CD0F0A1}" srcOrd="11" destOrd="0" presId="urn:microsoft.com/office/officeart/2005/8/layout/radial5"/>
    <dgm:cxn modelId="{4AB0E75A-B947-49A9-8BE1-19E2529784CC}" type="presParOf" srcId="{6C17CDE1-2549-488C-ABA9-07A90CD0F0A1}" destId="{62411306-0B26-4E7F-980B-354344932D1E}" srcOrd="0" destOrd="0" presId="urn:microsoft.com/office/officeart/2005/8/layout/radial5"/>
    <dgm:cxn modelId="{FF32A719-D3A7-41B8-9518-3388F386E20E}" type="presParOf" srcId="{E86C8C68-81B1-4295-AAF9-3AB290639762}" destId="{D7FF53D4-59D0-4A91-B3BE-9C95330B2B6D}" srcOrd="12" destOrd="0" presId="urn:microsoft.com/office/officeart/2005/8/layout/radial5"/>
    <dgm:cxn modelId="{96CA56C4-8A62-41AA-B65A-E113A7060CBA}" type="presParOf" srcId="{E86C8C68-81B1-4295-AAF9-3AB290639762}" destId="{972A7988-C710-4FAC-A74E-69343D19594B}" srcOrd="13" destOrd="0" presId="urn:microsoft.com/office/officeart/2005/8/layout/radial5"/>
    <dgm:cxn modelId="{FD37E983-D327-4894-B8B9-DE1596E3ABB9}" type="presParOf" srcId="{972A7988-C710-4FAC-A74E-69343D19594B}" destId="{D5D0BCF4-BFB8-4CC6-BF5B-0EE82C652DD0}" srcOrd="0" destOrd="0" presId="urn:microsoft.com/office/officeart/2005/8/layout/radial5"/>
    <dgm:cxn modelId="{827B859A-EC51-4CB5-BB94-58FB08A57B2F}" type="presParOf" srcId="{E86C8C68-81B1-4295-AAF9-3AB290639762}" destId="{889917B4-B981-4F94-91CD-FE9E019681CD}" srcOrd="14" destOrd="0" presId="urn:microsoft.com/office/officeart/2005/8/layout/radial5"/>
    <dgm:cxn modelId="{2A67C394-6FB8-4C93-B2E8-FFDBA04E4D19}" type="presParOf" srcId="{E86C8C68-81B1-4295-AAF9-3AB290639762}" destId="{50C68533-F279-41D9-A226-95001910C96F}" srcOrd="15" destOrd="0" presId="urn:microsoft.com/office/officeart/2005/8/layout/radial5"/>
    <dgm:cxn modelId="{71342433-2597-4D67-A180-2154C99A8185}" type="presParOf" srcId="{50C68533-F279-41D9-A226-95001910C96F}" destId="{C5C28A67-FA3B-4009-A331-6CB0ED8BFB05}" srcOrd="0" destOrd="0" presId="urn:microsoft.com/office/officeart/2005/8/layout/radial5"/>
    <dgm:cxn modelId="{23C98660-5F12-4089-88CF-939255366046}" type="presParOf" srcId="{E86C8C68-81B1-4295-AAF9-3AB290639762}" destId="{371D562D-54E0-43ED-A283-B828A1722775}" srcOrd="16" destOrd="0" presId="urn:microsoft.com/office/officeart/2005/8/layout/radial5"/>
    <dgm:cxn modelId="{00130D8D-DDD4-4E08-970E-EEEE7F782209}" type="presParOf" srcId="{E86C8C68-81B1-4295-AAF9-3AB290639762}" destId="{CAB32820-9493-4885-A8E8-A5441DC0174F}" srcOrd="17" destOrd="0" presId="urn:microsoft.com/office/officeart/2005/8/layout/radial5"/>
    <dgm:cxn modelId="{9EAC0FF8-C849-41C7-BA80-C9C706DFFA3C}" type="presParOf" srcId="{CAB32820-9493-4885-A8E8-A5441DC0174F}" destId="{3A523BB4-2E6D-49BE-B990-BCCB2FBD3880}" srcOrd="0" destOrd="0" presId="urn:microsoft.com/office/officeart/2005/8/layout/radial5"/>
    <dgm:cxn modelId="{4049E5F9-607D-4744-A0BD-55DECCAE240F}" type="presParOf" srcId="{E86C8C68-81B1-4295-AAF9-3AB290639762}" destId="{B1497ECC-F67B-459F-B7BC-A5FCA24BD0B7}" srcOrd="18" destOrd="0" presId="urn:microsoft.com/office/officeart/2005/8/layout/radial5"/>
    <dgm:cxn modelId="{E762A9CF-5135-4CD0-B590-C1B3D476B59E}" type="presParOf" srcId="{E86C8C68-81B1-4295-AAF9-3AB290639762}" destId="{7C9BB4CB-C5F7-46B1-88F8-ABF6BEE1A851}" srcOrd="19" destOrd="0" presId="urn:microsoft.com/office/officeart/2005/8/layout/radial5"/>
    <dgm:cxn modelId="{F3CB994C-85AF-496D-B0F3-0569B12AE252}" type="presParOf" srcId="{7C9BB4CB-C5F7-46B1-88F8-ABF6BEE1A851}" destId="{3F37F6BA-25F5-4135-ACBB-BFF24C269B6E}" srcOrd="0" destOrd="0" presId="urn:microsoft.com/office/officeart/2005/8/layout/radial5"/>
    <dgm:cxn modelId="{4F8D2B30-43CC-4C64-9BC0-14672631B973}" type="presParOf" srcId="{E86C8C68-81B1-4295-AAF9-3AB290639762}" destId="{E40F76B1-2E2F-496E-857D-FE200E7FC828}" srcOrd="20" destOrd="0" presId="urn:microsoft.com/office/officeart/2005/8/layout/radial5"/>
    <dgm:cxn modelId="{71AD683C-0975-4DF5-812C-3265E3FA41A1}" type="presParOf" srcId="{E86C8C68-81B1-4295-AAF9-3AB290639762}" destId="{8119E7FC-1881-41BB-A1D0-E2BB48D5DBCA}" srcOrd="21" destOrd="0" presId="urn:microsoft.com/office/officeart/2005/8/layout/radial5"/>
    <dgm:cxn modelId="{6C12E478-D886-493A-8FFD-0846EEA8C05C}" type="presParOf" srcId="{8119E7FC-1881-41BB-A1D0-E2BB48D5DBCA}" destId="{357DB389-4E2D-42E6-8E6D-FA65668BB966}" srcOrd="0" destOrd="0" presId="urn:microsoft.com/office/officeart/2005/8/layout/radial5"/>
    <dgm:cxn modelId="{0876A3F2-AF16-4293-84EF-D50C40395427}" type="presParOf" srcId="{E86C8C68-81B1-4295-AAF9-3AB290639762}" destId="{A50E3E02-438A-458C-B91F-195C13E41AAD}" srcOrd="22" destOrd="0" presId="urn:microsoft.com/office/officeart/2005/8/layout/radial5"/>
    <dgm:cxn modelId="{AD851C63-E348-42C3-8AAD-393F8000C3FC}" type="presParOf" srcId="{E86C8C68-81B1-4295-AAF9-3AB290639762}" destId="{D9B2581C-E487-483A-87A2-57709A675396}" srcOrd="23" destOrd="0" presId="urn:microsoft.com/office/officeart/2005/8/layout/radial5"/>
    <dgm:cxn modelId="{2DA5FD49-6181-4754-AABD-FD1DAF234B67}" type="presParOf" srcId="{D9B2581C-E487-483A-87A2-57709A675396}" destId="{BBD6643B-7592-4925-B6E6-4F546DC0D898}" srcOrd="0" destOrd="0" presId="urn:microsoft.com/office/officeart/2005/8/layout/radial5"/>
    <dgm:cxn modelId="{BFBFC212-DFB6-4A4C-B4A6-4BBE125DA50B}" type="presParOf" srcId="{E86C8C68-81B1-4295-AAF9-3AB290639762}" destId="{F29912E5-5933-43AF-A9F3-1A3CA035A6E9}" srcOrd="24" destOrd="0" presId="urn:microsoft.com/office/officeart/2005/8/layout/radial5"/>
    <dgm:cxn modelId="{83A3DB8A-B84F-4CC7-857C-024896D898AE}" type="presParOf" srcId="{E86C8C68-81B1-4295-AAF9-3AB290639762}" destId="{B1F4C837-226B-4756-A437-8F3E184BD90C}" srcOrd="25" destOrd="0" presId="urn:microsoft.com/office/officeart/2005/8/layout/radial5"/>
    <dgm:cxn modelId="{624F9892-C096-4284-BA07-E62DF27DC810}" type="presParOf" srcId="{B1F4C837-226B-4756-A437-8F3E184BD90C}" destId="{7BE67F2F-2223-481D-BDF0-6DFDEF9A6575}" srcOrd="0" destOrd="0" presId="urn:microsoft.com/office/officeart/2005/8/layout/radial5"/>
    <dgm:cxn modelId="{3B2B09F7-4495-4CB5-AD8A-307DEF45E452}" type="presParOf" srcId="{E86C8C68-81B1-4295-AAF9-3AB290639762}" destId="{C75DE7A9-1B4E-436D-BC03-F2482FCAFC4B}" srcOrd="26" destOrd="0" presId="urn:microsoft.com/office/officeart/2005/8/layout/radial5"/>
    <dgm:cxn modelId="{6E7205D6-9FF4-457A-8A98-96E98F10938C}" type="presParOf" srcId="{E86C8C68-81B1-4295-AAF9-3AB290639762}" destId="{62B7B2F8-6F04-49D0-9646-2C1A395CF654}" srcOrd="27" destOrd="0" presId="urn:microsoft.com/office/officeart/2005/8/layout/radial5"/>
    <dgm:cxn modelId="{5C6FD40A-BD70-46D9-9008-A089678A6A4B}" type="presParOf" srcId="{62B7B2F8-6F04-49D0-9646-2C1A395CF654}" destId="{582602C6-33D9-4B4B-949C-A9056D632C7F}" srcOrd="0" destOrd="0" presId="urn:microsoft.com/office/officeart/2005/8/layout/radial5"/>
    <dgm:cxn modelId="{7129ADD2-13E7-45E3-832A-136740EE753F}" type="presParOf" srcId="{E86C8C68-81B1-4295-AAF9-3AB290639762}" destId="{C14F8B93-860A-4C7D-B6B7-5376AA48CCC8}" srcOrd="28" destOrd="0" presId="urn:microsoft.com/office/officeart/2005/8/layout/radial5"/>
    <dgm:cxn modelId="{35279FE1-235A-4120-9CCA-A304AAFDAC82}" type="presParOf" srcId="{E86C8C68-81B1-4295-AAF9-3AB290639762}" destId="{2D4F4D37-45E3-4BA4-9099-D96DF53F2E31}" srcOrd="29" destOrd="0" presId="urn:microsoft.com/office/officeart/2005/8/layout/radial5"/>
    <dgm:cxn modelId="{91CFF76C-5EF5-42CC-B42B-A8CC9E36F476}" type="presParOf" srcId="{2D4F4D37-45E3-4BA4-9099-D96DF53F2E31}" destId="{9BD47AD9-88CF-4DFF-83FC-4B918E550E2C}" srcOrd="0" destOrd="0" presId="urn:microsoft.com/office/officeart/2005/8/layout/radial5"/>
    <dgm:cxn modelId="{DF5EDB39-8984-4D22-A49B-76D01D8557F5}" type="presParOf" srcId="{E86C8C68-81B1-4295-AAF9-3AB290639762}" destId="{CEB68BC6-F5C9-488E-BF86-3425A9F2935D}" srcOrd="3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358DEF-8266-4898-9964-C2267811A4A8}">
      <dsp:nvSpPr>
        <dsp:cNvPr id="0" name=""/>
        <dsp:cNvSpPr/>
      </dsp:nvSpPr>
      <dsp:spPr>
        <a:xfrm>
          <a:off x="-4434599" y="-680123"/>
          <a:ext cx="5283060" cy="5283060"/>
        </a:xfrm>
        <a:prstGeom prst="blockArc">
          <a:avLst>
            <a:gd name="adj1" fmla="val 18900000"/>
            <a:gd name="adj2" fmla="val 2700000"/>
            <a:gd name="adj3" fmla="val 409"/>
          </a:avLst>
        </a:pr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6959EB-37E4-48D5-9063-F966ED096BCA}">
      <dsp:nvSpPr>
        <dsp:cNvPr id="0" name=""/>
        <dsp:cNvSpPr/>
      </dsp:nvSpPr>
      <dsp:spPr>
        <a:xfrm>
          <a:off x="316964" y="206575"/>
          <a:ext cx="5726078" cy="41299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7814" tIns="55880" rIns="55880" bIns="5588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Doctors Hospital</a:t>
          </a:r>
        </a:p>
      </dsp:txBody>
      <dsp:txXfrm>
        <a:off x="316964" y="206575"/>
        <a:ext cx="5726078" cy="412993"/>
      </dsp:txXfrm>
    </dsp:sp>
    <dsp:sp modelId="{F3484610-62F1-4C81-81BF-65A3C4C448C7}">
      <dsp:nvSpPr>
        <dsp:cNvPr id="0" name=""/>
        <dsp:cNvSpPr/>
      </dsp:nvSpPr>
      <dsp:spPr>
        <a:xfrm>
          <a:off x="58843" y="154951"/>
          <a:ext cx="516242" cy="51624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908B5E-A59A-4CB2-8A49-13D2E0143356}">
      <dsp:nvSpPr>
        <dsp:cNvPr id="0" name=""/>
        <dsp:cNvSpPr/>
      </dsp:nvSpPr>
      <dsp:spPr>
        <a:xfrm>
          <a:off x="656680" y="825987"/>
          <a:ext cx="5386363" cy="412993"/>
        </a:xfrm>
        <a:prstGeom prst="rect">
          <a:avLst/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7814" tIns="55880" rIns="55880" bIns="5588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South Miami Hospital (PSC)</a:t>
          </a:r>
        </a:p>
      </dsp:txBody>
      <dsp:txXfrm>
        <a:off x="656680" y="825987"/>
        <a:ext cx="5386363" cy="412993"/>
      </dsp:txXfrm>
    </dsp:sp>
    <dsp:sp modelId="{6FD2F6D3-6C82-4AB0-A0B5-24EFB0D409A4}">
      <dsp:nvSpPr>
        <dsp:cNvPr id="0" name=""/>
        <dsp:cNvSpPr/>
      </dsp:nvSpPr>
      <dsp:spPr>
        <a:xfrm>
          <a:off x="398559" y="774363"/>
          <a:ext cx="516242" cy="51624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3">
              <a:hueOff val="2250053"/>
              <a:satOff val="-3376"/>
              <a:lumOff val="-5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5829FA-606F-498D-8A58-5680B1C49B87}">
      <dsp:nvSpPr>
        <dsp:cNvPr id="0" name=""/>
        <dsp:cNvSpPr/>
      </dsp:nvSpPr>
      <dsp:spPr>
        <a:xfrm>
          <a:off x="812023" y="1445399"/>
          <a:ext cx="5231019" cy="412993"/>
        </a:xfrm>
        <a:prstGeom prst="rect">
          <a:avLst/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7814" tIns="55880" rIns="55880" bIns="5588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West Kendall Baptist Hospital (PSC)</a:t>
          </a:r>
        </a:p>
      </dsp:txBody>
      <dsp:txXfrm>
        <a:off x="812023" y="1445399"/>
        <a:ext cx="5231019" cy="412993"/>
      </dsp:txXfrm>
    </dsp:sp>
    <dsp:sp modelId="{23943BF1-D809-42C3-8283-3654FF8D2373}">
      <dsp:nvSpPr>
        <dsp:cNvPr id="0" name=""/>
        <dsp:cNvSpPr/>
      </dsp:nvSpPr>
      <dsp:spPr>
        <a:xfrm>
          <a:off x="553902" y="1393775"/>
          <a:ext cx="516242" cy="516242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3">
              <a:hueOff val="4500106"/>
              <a:satOff val="-6752"/>
              <a:lumOff val="-1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71F8DC-2CCB-445F-A8B7-2951732C6B4B}">
      <dsp:nvSpPr>
        <dsp:cNvPr id="0" name=""/>
        <dsp:cNvSpPr/>
      </dsp:nvSpPr>
      <dsp:spPr>
        <a:xfrm>
          <a:off x="812023" y="2064419"/>
          <a:ext cx="5231019" cy="412993"/>
        </a:xfrm>
        <a:prstGeom prst="rect">
          <a:avLst/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7814" tIns="55880" rIns="55880" bIns="5588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Homestead Hospital</a:t>
          </a:r>
        </a:p>
      </dsp:txBody>
      <dsp:txXfrm>
        <a:off x="812023" y="2064419"/>
        <a:ext cx="5231019" cy="412993"/>
      </dsp:txXfrm>
    </dsp:sp>
    <dsp:sp modelId="{77CC3E22-A714-4B17-8ADF-33A1608A4071}">
      <dsp:nvSpPr>
        <dsp:cNvPr id="0" name=""/>
        <dsp:cNvSpPr/>
      </dsp:nvSpPr>
      <dsp:spPr>
        <a:xfrm>
          <a:off x="553902" y="2012795"/>
          <a:ext cx="516242" cy="516242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accent3">
              <a:hueOff val="6750158"/>
              <a:satOff val="-10128"/>
              <a:lumOff val="-16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3C23DE-7F17-41EF-8C02-82A055FB9E38}">
      <dsp:nvSpPr>
        <dsp:cNvPr id="0" name=""/>
        <dsp:cNvSpPr/>
      </dsp:nvSpPr>
      <dsp:spPr>
        <a:xfrm>
          <a:off x="656680" y="2683831"/>
          <a:ext cx="5386363" cy="412993"/>
        </a:xfrm>
        <a:prstGeom prst="rect">
          <a:avLst/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7814" tIns="55880" rIns="55880" bIns="5588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Mariners Hospital</a:t>
          </a:r>
        </a:p>
      </dsp:txBody>
      <dsp:txXfrm>
        <a:off x="656680" y="2683831"/>
        <a:ext cx="5386363" cy="412993"/>
      </dsp:txXfrm>
    </dsp:sp>
    <dsp:sp modelId="{7AC2B2E1-874B-4515-96A5-ACB74BB99AAD}">
      <dsp:nvSpPr>
        <dsp:cNvPr id="0" name=""/>
        <dsp:cNvSpPr/>
      </dsp:nvSpPr>
      <dsp:spPr>
        <a:xfrm>
          <a:off x="398559" y="2632207"/>
          <a:ext cx="516242" cy="516242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accent3">
              <a:hueOff val="9000211"/>
              <a:satOff val="-13504"/>
              <a:lumOff val="-2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489914-AB79-4842-9AB3-BCDBA8A2E1C1}">
      <dsp:nvSpPr>
        <dsp:cNvPr id="0" name=""/>
        <dsp:cNvSpPr/>
      </dsp:nvSpPr>
      <dsp:spPr>
        <a:xfrm>
          <a:off x="316964" y="3303243"/>
          <a:ext cx="5726078" cy="412993"/>
        </a:xfrm>
        <a:prstGeom prst="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7814" tIns="55880" rIns="55880" bIns="5588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Fisherman’s Community Hospital</a:t>
          </a:r>
        </a:p>
      </dsp:txBody>
      <dsp:txXfrm>
        <a:off x="316964" y="3303243"/>
        <a:ext cx="5726078" cy="412993"/>
      </dsp:txXfrm>
    </dsp:sp>
    <dsp:sp modelId="{1F05995E-9957-464E-94E6-9D53ABAD7F1D}">
      <dsp:nvSpPr>
        <dsp:cNvPr id="0" name=""/>
        <dsp:cNvSpPr/>
      </dsp:nvSpPr>
      <dsp:spPr>
        <a:xfrm>
          <a:off x="58843" y="3251619"/>
          <a:ext cx="516242" cy="516242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9CC642-62AE-4924-BDE7-A5D03932C825}">
      <dsp:nvSpPr>
        <dsp:cNvPr id="0" name=""/>
        <dsp:cNvSpPr/>
      </dsp:nvSpPr>
      <dsp:spPr>
        <a:xfrm>
          <a:off x="1966299" y="1237160"/>
          <a:ext cx="1572484" cy="1360263"/>
        </a:xfrm>
        <a:prstGeom prst="hexagon">
          <a:avLst>
            <a:gd name="adj" fmla="val 28570"/>
            <a:gd name="vf" fmla="val 115470"/>
          </a:avLst>
        </a:prstGeom>
        <a:solidFill>
          <a:srgbClr val="006A51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Patient</a:t>
          </a:r>
        </a:p>
      </dsp:txBody>
      <dsp:txXfrm>
        <a:off x="2226882" y="1462575"/>
        <a:ext cx="1051318" cy="909433"/>
      </dsp:txXfrm>
    </dsp:sp>
    <dsp:sp modelId="{CFDF83C3-C5A7-4AA8-BBE3-7439560E4943}">
      <dsp:nvSpPr>
        <dsp:cNvPr id="0" name=""/>
        <dsp:cNvSpPr/>
      </dsp:nvSpPr>
      <dsp:spPr>
        <a:xfrm>
          <a:off x="2950976" y="586366"/>
          <a:ext cx="593293" cy="511201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508C47-8B22-41CA-A9EB-E02FCC77DED0}">
      <dsp:nvSpPr>
        <dsp:cNvPr id="0" name=""/>
        <dsp:cNvSpPr/>
      </dsp:nvSpPr>
      <dsp:spPr>
        <a:xfrm>
          <a:off x="2111147" y="0"/>
          <a:ext cx="1288640" cy="1114825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EDP,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ED RN, B.E.S.T. RN</a:t>
          </a:r>
        </a:p>
      </dsp:txBody>
      <dsp:txXfrm>
        <a:off x="2324702" y="184750"/>
        <a:ext cx="861530" cy="745325"/>
      </dsp:txXfrm>
    </dsp:sp>
    <dsp:sp modelId="{D6DCE0E0-CFE0-496A-9094-80B4289D92BD}">
      <dsp:nvSpPr>
        <dsp:cNvPr id="0" name=""/>
        <dsp:cNvSpPr/>
      </dsp:nvSpPr>
      <dsp:spPr>
        <a:xfrm>
          <a:off x="3643396" y="1542040"/>
          <a:ext cx="593293" cy="511201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A5FCD1-69D3-4C5D-A07C-6DCF358C65C6}">
      <dsp:nvSpPr>
        <dsp:cNvPr id="0" name=""/>
        <dsp:cNvSpPr/>
      </dsp:nvSpPr>
      <dsp:spPr>
        <a:xfrm>
          <a:off x="3292980" y="685692"/>
          <a:ext cx="1288640" cy="1114825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Neuro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Imaging</a:t>
          </a:r>
        </a:p>
      </dsp:txBody>
      <dsp:txXfrm>
        <a:off x="3506535" y="870442"/>
        <a:ext cx="861530" cy="745325"/>
      </dsp:txXfrm>
    </dsp:sp>
    <dsp:sp modelId="{4E49D1F6-AA5E-4859-991D-E07C21A4DA37}">
      <dsp:nvSpPr>
        <dsp:cNvPr id="0" name=""/>
        <dsp:cNvSpPr/>
      </dsp:nvSpPr>
      <dsp:spPr>
        <a:xfrm>
          <a:off x="3162397" y="2620817"/>
          <a:ext cx="593293" cy="511201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543F09-25F7-415F-9CC1-0F37D8C67ADA}">
      <dsp:nvSpPr>
        <dsp:cNvPr id="0" name=""/>
        <dsp:cNvSpPr/>
      </dsp:nvSpPr>
      <dsp:spPr>
        <a:xfrm>
          <a:off x="3284990" y="2033683"/>
          <a:ext cx="1288640" cy="1114825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Neurology</a:t>
          </a:r>
        </a:p>
      </dsp:txBody>
      <dsp:txXfrm>
        <a:off x="3498545" y="2218433"/>
        <a:ext cx="861530" cy="745325"/>
      </dsp:txXfrm>
    </dsp:sp>
    <dsp:sp modelId="{BE2F2CF7-45E9-4ACA-B11D-56D0F4EA8C41}">
      <dsp:nvSpPr>
        <dsp:cNvPr id="0" name=""/>
        <dsp:cNvSpPr/>
      </dsp:nvSpPr>
      <dsp:spPr>
        <a:xfrm>
          <a:off x="1969225" y="2732798"/>
          <a:ext cx="593293" cy="511201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45A41F-58A4-4A5E-8C8B-EEF493D49E8A}">
      <dsp:nvSpPr>
        <dsp:cNvPr id="0" name=""/>
        <dsp:cNvSpPr/>
      </dsp:nvSpPr>
      <dsp:spPr>
        <a:xfrm>
          <a:off x="2111147" y="2720142"/>
          <a:ext cx="1288640" cy="1114825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Lab, Pharmacy</a:t>
          </a:r>
        </a:p>
      </dsp:txBody>
      <dsp:txXfrm>
        <a:off x="2324702" y="2904892"/>
        <a:ext cx="861530" cy="745325"/>
      </dsp:txXfrm>
    </dsp:sp>
    <dsp:sp modelId="{E509B98D-9F85-48B5-A9BC-97EA6F02183D}">
      <dsp:nvSpPr>
        <dsp:cNvPr id="0" name=""/>
        <dsp:cNvSpPr/>
      </dsp:nvSpPr>
      <dsp:spPr>
        <a:xfrm>
          <a:off x="1731949" y="706213"/>
          <a:ext cx="593293" cy="511201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7A895C-A149-4D45-B244-A4E70C410FA1}">
      <dsp:nvSpPr>
        <dsp:cNvPr id="0" name=""/>
        <dsp:cNvSpPr/>
      </dsp:nvSpPr>
      <dsp:spPr>
        <a:xfrm>
          <a:off x="923828" y="2034450"/>
          <a:ext cx="1288640" cy="1114825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Neuro IVR</a:t>
          </a:r>
        </a:p>
      </dsp:txBody>
      <dsp:txXfrm>
        <a:off x="1137383" y="2219200"/>
        <a:ext cx="861530" cy="745325"/>
      </dsp:txXfrm>
    </dsp:sp>
    <dsp:sp modelId="{9CF4B26B-4C9A-4D5F-874D-80E6304B165A}">
      <dsp:nvSpPr>
        <dsp:cNvPr id="0" name=""/>
        <dsp:cNvSpPr/>
      </dsp:nvSpPr>
      <dsp:spPr>
        <a:xfrm>
          <a:off x="923828" y="684158"/>
          <a:ext cx="1288640" cy="1114825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Neurosurgery</a:t>
          </a:r>
        </a:p>
      </dsp:txBody>
      <dsp:txXfrm>
        <a:off x="1137383" y="868908"/>
        <a:ext cx="861530" cy="7453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01B934-B668-4EDE-820C-550656CEF239}">
      <dsp:nvSpPr>
        <dsp:cNvPr id="0" name=""/>
        <dsp:cNvSpPr/>
      </dsp:nvSpPr>
      <dsp:spPr>
        <a:xfrm rot="10800000">
          <a:off x="1676544" y="1516"/>
          <a:ext cx="5944297" cy="883281"/>
        </a:xfrm>
        <a:prstGeom prst="homePlate">
          <a:avLst/>
        </a:prstGeom>
        <a:solidFill>
          <a:srgbClr val="13593F"/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6260" tIns="45720" rIns="85344" bIns="45720" numCol="1" spcCol="1270" anchor="ctr" anchorCtr="0">
          <a:noAutofit/>
        </a:bodyPr>
        <a:lstStyle/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u="sng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Notification Changes</a:t>
          </a:r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-One Page alert system: BEST RN, ED Charge, ED Trauma, ED Lab, CT, Care </a:t>
          </a:r>
          <a:r>
            <a:rPr lang="en-US" sz="1000" kern="1200" dirty="0" err="1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Mgmt</a:t>
          </a:r>
          <a:r>
            <a:rPr lang="en-US" sz="10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</a:t>
          </a:r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-EMS changed to FAST-ED assessment to identify possible large vessel occlusions: score ≥ 6 and we call NIVR in team during off hours</a:t>
          </a:r>
          <a:endParaRPr lang="en-US" sz="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1897364" y="1516"/>
        <a:ext cx="5723477" cy="883281"/>
      </dsp:txXfrm>
    </dsp:sp>
    <dsp:sp modelId="{603EBB6D-5644-4F5D-AAB8-EADE7A6FA7A9}">
      <dsp:nvSpPr>
        <dsp:cNvPr id="0" name=""/>
        <dsp:cNvSpPr/>
      </dsp:nvSpPr>
      <dsp:spPr>
        <a:xfrm>
          <a:off x="1317950" y="84563"/>
          <a:ext cx="717187" cy="71718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80E3A95-EA7F-439B-B8B2-96F217990E50}">
      <dsp:nvSpPr>
        <dsp:cNvPr id="0" name=""/>
        <dsp:cNvSpPr/>
      </dsp:nvSpPr>
      <dsp:spPr>
        <a:xfrm rot="10800000">
          <a:off x="1676544" y="1098883"/>
          <a:ext cx="5944297" cy="929109"/>
        </a:xfrm>
        <a:prstGeom prst="homePlate">
          <a:avLst/>
        </a:prstGeom>
        <a:solidFill>
          <a:srgbClr val="13593F"/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6260" tIns="45720" rIns="85344" bIns="45720" numCol="1" spcCol="1270" anchor="ctr" anchorCtr="0">
          <a:noAutofit/>
        </a:bodyPr>
        <a:lstStyle/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u="sng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Patient Arrival Changes</a:t>
          </a:r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-All strokes to Trauma Room 49 		-Straight to CT if stable</a:t>
          </a:r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-Quick registration 				-Use EMS glucose and EKG</a:t>
          </a:r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-No Foley unless specifically ordered</a:t>
          </a:r>
        </a:p>
      </dsp:txBody>
      <dsp:txXfrm rot="10800000">
        <a:off x="1908821" y="1098883"/>
        <a:ext cx="5712020" cy="929109"/>
      </dsp:txXfrm>
    </dsp:sp>
    <dsp:sp modelId="{6BCD28A4-7E3C-4343-8650-6F6EA6B11E76}">
      <dsp:nvSpPr>
        <dsp:cNvPr id="0" name=""/>
        <dsp:cNvSpPr/>
      </dsp:nvSpPr>
      <dsp:spPr>
        <a:xfrm>
          <a:off x="1317950" y="1204844"/>
          <a:ext cx="717187" cy="717187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9A188F5-1F83-45F4-9226-5022366A7880}">
      <dsp:nvSpPr>
        <dsp:cNvPr id="0" name=""/>
        <dsp:cNvSpPr/>
      </dsp:nvSpPr>
      <dsp:spPr>
        <a:xfrm rot="10800000">
          <a:off x="1676544" y="2242078"/>
          <a:ext cx="5944297" cy="717187"/>
        </a:xfrm>
        <a:prstGeom prst="homePlate">
          <a:avLst/>
        </a:prstGeom>
        <a:solidFill>
          <a:srgbClr val="13593F"/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6260" tIns="45720" rIns="85344" bIns="45720" numCol="1" spcCol="1270" anchor="ctr" anchorCtr="0">
          <a:noAutofit/>
        </a:bodyPr>
        <a:lstStyle/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u="sng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Assessment Changes</a:t>
          </a:r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-EDP and BEST RN assess concurrently		-Quick bleeding checklist</a:t>
          </a:r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-Changes to BEST responder form		-Telehealth used OFF hours</a:t>
          </a:r>
        </a:p>
      </dsp:txBody>
      <dsp:txXfrm rot="10800000">
        <a:off x="1855841" y="2242078"/>
        <a:ext cx="5765000" cy="717187"/>
      </dsp:txXfrm>
    </dsp:sp>
    <dsp:sp modelId="{5125E751-0243-49C9-91A3-3EB4A9DE7F2C}">
      <dsp:nvSpPr>
        <dsp:cNvPr id="0" name=""/>
        <dsp:cNvSpPr/>
      </dsp:nvSpPr>
      <dsp:spPr>
        <a:xfrm>
          <a:off x="1317950" y="2242078"/>
          <a:ext cx="717187" cy="717187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304E284-2C32-4B42-BDE6-25E8399AFFE1}">
      <dsp:nvSpPr>
        <dsp:cNvPr id="0" name=""/>
        <dsp:cNvSpPr/>
      </dsp:nvSpPr>
      <dsp:spPr>
        <a:xfrm rot="10800000">
          <a:off x="1676544" y="3173352"/>
          <a:ext cx="5944297" cy="717187"/>
        </a:xfrm>
        <a:prstGeom prst="homePlate">
          <a:avLst/>
        </a:prstGeom>
        <a:solidFill>
          <a:srgbClr val="13593F"/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6260" tIns="45720" rIns="85344" bIns="45720" numCol="1" spcCol="1270" anchor="ctr" anchorCtr="0">
          <a:noAutofit/>
        </a:bodyPr>
        <a:lstStyle/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u="sng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Treatment Changes</a:t>
          </a:r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-t-PA administered in CT, between CT and CTA</a:t>
          </a:r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-No written consent for t-PA or NIVR</a:t>
          </a:r>
          <a:endParaRPr lang="en-US" sz="12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1855841" y="3173352"/>
        <a:ext cx="5765000" cy="717187"/>
      </dsp:txXfrm>
    </dsp:sp>
    <dsp:sp modelId="{63704CF8-925D-4EED-B438-B9657ED32E63}">
      <dsp:nvSpPr>
        <dsp:cNvPr id="0" name=""/>
        <dsp:cNvSpPr/>
      </dsp:nvSpPr>
      <dsp:spPr>
        <a:xfrm>
          <a:off x="1317950" y="3173352"/>
          <a:ext cx="717187" cy="717187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CBF41FE-46EC-4F2E-A66A-9D0A6A06DFAE}">
      <dsp:nvSpPr>
        <dsp:cNvPr id="0" name=""/>
        <dsp:cNvSpPr/>
      </dsp:nvSpPr>
      <dsp:spPr>
        <a:xfrm rot="10800000">
          <a:off x="1676544" y="4104625"/>
          <a:ext cx="5944297" cy="717187"/>
        </a:xfrm>
        <a:prstGeom prst="homePlate">
          <a:avLst/>
        </a:prstGeom>
        <a:solidFill>
          <a:srgbClr val="13593F"/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6260" tIns="45720" rIns="85344" bIns="45720" numCol="1" spcCol="1270" anchor="ctr" anchorCtr="0">
          <a:noAutofit/>
        </a:bodyPr>
        <a:lstStyle/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u="sng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NIVR changes</a:t>
          </a:r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-NIVR on-call team to alert when in parking lot	-Security escort to gallery</a:t>
          </a:r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-BEST RN begins groin and room prep OFF hours	-MAC anesthesia approach</a:t>
          </a:r>
          <a:endParaRPr lang="en-US" sz="12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1855841" y="4104625"/>
        <a:ext cx="5765000" cy="717187"/>
      </dsp:txXfrm>
    </dsp:sp>
    <dsp:sp modelId="{EEE818E3-9D8A-4D5E-AB6E-A621D4AA6B0B}">
      <dsp:nvSpPr>
        <dsp:cNvPr id="0" name=""/>
        <dsp:cNvSpPr/>
      </dsp:nvSpPr>
      <dsp:spPr>
        <a:xfrm>
          <a:off x="1317950" y="4104625"/>
          <a:ext cx="717187" cy="717187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D7996D-C67F-4E82-8962-19ADFCD2F06B}">
      <dsp:nvSpPr>
        <dsp:cNvPr id="0" name=""/>
        <dsp:cNvSpPr/>
      </dsp:nvSpPr>
      <dsp:spPr>
        <a:xfrm>
          <a:off x="3008186" y="1919258"/>
          <a:ext cx="529136" cy="5291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3085676" y="1996748"/>
        <a:ext cx="374156" cy="374156"/>
      </dsp:txXfrm>
    </dsp:sp>
    <dsp:sp modelId="{E8B44769-9C6C-4C36-A068-E68AC32D62A0}">
      <dsp:nvSpPr>
        <dsp:cNvPr id="0" name=""/>
        <dsp:cNvSpPr/>
      </dsp:nvSpPr>
      <dsp:spPr>
        <a:xfrm rot="5400000">
          <a:off x="2940463" y="1221150"/>
          <a:ext cx="664581" cy="179906"/>
        </a:xfrm>
        <a:prstGeom prst="rightArrow">
          <a:avLst>
            <a:gd name="adj1" fmla="val 60000"/>
            <a:gd name="adj2" fmla="val 50000"/>
          </a:avLst>
        </a:prstGeom>
        <a:solidFill>
          <a:srgbClr val="00664D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2967449" y="1230145"/>
        <a:ext cx="610609" cy="107944"/>
      </dsp:txXfrm>
    </dsp:sp>
    <dsp:sp modelId="{33BC4FE4-0EB5-4B9C-B0F1-A9E89C77C40E}">
      <dsp:nvSpPr>
        <dsp:cNvPr id="0" name=""/>
        <dsp:cNvSpPr/>
      </dsp:nvSpPr>
      <dsp:spPr>
        <a:xfrm>
          <a:off x="2942044" y="3910"/>
          <a:ext cx="661420" cy="661420"/>
        </a:xfrm>
        <a:prstGeom prst="ellipse">
          <a:avLst/>
        </a:prstGeom>
        <a:solidFill>
          <a:srgbClr val="006A5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ED MD &amp; RNs</a:t>
          </a:r>
        </a:p>
      </dsp:txBody>
      <dsp:txXfrm>
        <a:off x="3038907" y="100773"/>
        <a:ext cx="467694" cy="467694"/>
      </dsp:txXfrm>
    </dsp:sp>
    <dsp:sp modelId="{B9776558-58AB-4CEF-9C74-87C6380F1A88}">
      <dsp:nvSpPr>
        <dsp:cNvPr id="0" name=""/>
        <dsp:cNvSpPr/>
      </dsp:nvSpPr>
      <dsp:spPr>
        <a:xfrm rot="6840000">
          <a:off x="3295432" y="1296601"/>
          <a:ext cx="664581" cy="179906"/>
        </a:xfrm>
        <a:prstGeom prst="rightArrow">
          <a:avLst>
            <a:gd name="adj1" fmla="val 60000"/>
            <a:gd name="adj2" fmla="val 50000"/>
          </a:avLst>
        </a:prstGeom>
        <a:solidFill>
          <a:srgbClr val="00664D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3333394" y="1307929"/>
        <a:ext cx="610609" cy="107944"/>
      </dsp:txXfrm>
    </dsp:sp>
    <dsp:sp modelId="{3C911156-3818-4CBB-B34D-2EFEB54A1662}">
      <dsp:nvSpPr>
        <dsp:cNvPr id="0" name=""/>
        <dsp:cNvSpPr/>
      </dsp:nvSpPr>
      <dsp:spPr>
        <a:xfrm>
          <a:off x="3694183" y="163782"/>
          <a:ext cx="661420" cy="661420"/>
        </a:xfrm>
        <a:prstGeom prst="ellipse">
          <a:avLst/>
        </a:prstGeom>
        <a:solidFill>
          <a:srgbClr val="006A5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B.E.S.T. RN</a:t>
          </a:r>
        </a:p>
      </dsp:txBody>
      <dsp:txXfrm>
        <a:off x="3791046" y="260645"/>
        <a:ext cx="467694" cy="467694"/>
      </dsp:txXfrm>
    </dsp:sp>
    <dsp:sp modelId="{115B43FA-C80F-4383-9F53-20FF0BC3F321}">
      <dsp:nvSpPr>
        <dsp:cNvPr id="0" name=""/>
        <dsp:cNvSpPr/>
      </dsp:nvSpPr>
      <dsp:spPr>
        <a:xfrm rot="8280000">
          <a:off x="3589023" y="1509907"/>
          <a:ext cx="664581" cy="179906"/>
        </a:xfrm>
        <a:prstGeom prst="rightArrow">
          <a:avLst>
            <a:gd name="adj1" fmla="val 60000"/>
            <a:gd name="adj2" fmla="val 50000"/>
          </a:avLst>
        </a:prstGeom>
        <a:solidFill>
          <a:srgbClr val="00664D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3636064" y="1527831"/>
        <a:ext cx="610609" cy="107944"/>
      </dsp:txXfrm>
    </dsp:sp>
    <dsp:sp modelId="{D404592D-CE07-44B6-AF56-C2DC614A8269}">
      <dsp:nvSpPr>
        <dsp:cNvPr id="0" name=""/>
        <dsp:cNvSpPr/>
      </dsp:nvSpPr>
      <dsp:spPr>
        <a:xfrm>
          <a:off x="4316271" y="615756"/>
          <a:ext cx="661420" cy="661420"/>
        </a:xfrm>
        <a:prstGeom prst="ellipse">
          <a:avLst/>
        </a:prstGeom>
        <a:solidFill>
          <a:srgbClr val="006A5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Neurology MD</a:t>
          </a:r>
        </a:p>
      </dsp:txBody>
      <dsp:txXfrm>
        <a:off x="4413134" y="712619"/>
        <a:ext cx="467694" cy="467694"/>
      </dsp:txXfrm>
    </dsp:sp>
    <dsp:sp modelId="{A4EC315D-F7B3-4CED-8124-AABA75803AF2}">
      <dsp:nvSpPr>
        <dsp:cNvPr id="0" name=""/>
        <dsp:cNvSpPr/>
      </dsp:nvSpPr>
      <dsp:spPr>
        <a:xfrm rot="9907015">
          <a:off x="3770472" y="1824186"/>
          <a:ext cx="664581" cy="179906"/>
        </a:xfrm>
        <a:prstGeom prst="rightArrow">
          <a:avLst>
            <a:gd name="adj1" fmla="val 60000"/>
            <a:gd name="adj2" fmla="val 50000"/>
          </a:avLst>
        </a:prstGeom>
        <a:solidFill>
          <a:srgbClr val="00664D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3823539" y="1853236"/>
        <a:ext cx="610609" cy="107944"/>
      </dsp:txXfrm>
    </dsp:sp>
    <dsp:sp modelId="{A2FCF9BD-9EA7-4E16-9864-53A874FFD269}">
      <dsp:nvSpPr>
        <dsp:cNvPr id="0" name=""/>
        <dsp:cNvSpPr/>
      </dsp:nvSpPr>
      <dsp:spPr>
        <a:xfrm>
          <a:off x="4700742" y="1281680"/>
          <a:ext cx="661420" cy="661420"/>
        </a:xfrm>
        <a:prstGeom prst="ellipse">
          <a:avLst/>
        </a:prstGeom>
        <a:solidFill>
          <a:srgbClr val="006A5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Neuro-Radiologist &amp; Imaging</a:t>
          </a:r>
        </a:p>
      </dsp:txBody>
      <dsp:txXfrm>
        <a:off x="4797605" y="1378543"/>
        <a:ext cx="467694" cy="467694"/>
      </dsp:txXfrm>
    </dsp:sp>
    <dsp:sp modelId="{16607120-B41F-40CC-8020-F5611202C065}">
      <dsp:nvSpPr>
        <dsp:cNvPr id="0" name=""/>
        <dsp:cNvSpPr/>
      </dsp:nvSpPr>
      <dsp:spPr>
        <a:xfrm rot="11408297">
          <a:off x="3808405" y="2185097"/>
          <a:ext cx="664581" cy="179906"/>
        </a:xfrm>
        <a:prstGeom prst="rightArrow">
          <a:avLst>
            <a:gd name="adj1" fmla="val 60000"/>
            <a:gd name="adj2" fmla="val 50000"/>
          </a:avLst>
        </a:prstGeom>
        <a:solidFill>
          <a:srgbClr val="00664D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3861956" y="2225828"/>
        <a:ext cx="610609" cy="107944"/>
      </dsp:txXfrm>
    </dsp:sp>
    <dsp:sp modelId="{BE9F426A-72C9-4118-9D25-828F6118C958}">
      <dsp:nvSpPr>
        <dsp:cNvPr id="0" name=""/>
        <dsp:cNvSpPr/>
      </dsp:nvSpPr>
      <dsp:spPr>
        <a:xfrm>
          <a:off x="4781119" y="2046410"/>
          <a:ext cx="661420" cy="661420"/>
        </a:xfrm>
        <a:prstGeom prst="ellipse">
          <a:avLst/>
        </a:prstGeom>
        <a:solidFill>
          <a:srgbClr val="006A5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NIVR MD and RNs</a:t>
          </a:r>
        </a:p>
      </dsp:txBody>
      <dsp:txXfrm>
        <a:off x="4877982" y="2143273"/>
        <a:ext cx="467694" cy="467694"/>
      </dsp:txXfrm>
    </dsp:sp>
    <dsp:sp modelId="{6C17CDE1-2549-488C-ABA9-07A90CD0F0A1}">
      <dsp:nvSpPr>
        <dsp:cNvPr id="0" name=""/>
        <dsp:cNvSpPr/>
      </dsp:nvSpPr>
      <dsp:spPr>
        <a:xfrm rot="12467938">
          <a:off x="3696263" y="2530234"/>
          <a:ext cx="664581" cy="179906"/>
        </a:xfrm>
        <a:prstGeom prst="rightArrow">
          <a:avLst>
            <a:gd name="adj1" fmla="val 60000"/>
            <a:gd name="adj2" fmla="val 50000"/>
          </a:avLst>
        </a:prstGeom>
        <a:solidFill>
          <a:srgbClr val="00664D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3747121" y="2578800"/>
        <a:ext cx="610609" cy="107944"/>
      </dsp:txXfrm>
    </dsp:sp>
    <dsp:sp modelId="{D7FF53D4-59D0-4A91-B3BE-9C95330B2B6D}">
      <dsp:nvSpPr>
        <dsp:cNvPr id="0" name=""/>
        <dsp:cNvSpPr/>
      </dsp:nvSpPr>
      <dsp:spPr>
        <a:xfrm>
          <a:off x="4543502" y="2777718"/>
          <a:ext cx="661420" cy="661420"/>
        </a:xfrm>
        <a:prstGeom prst="ellipse">
          <a:avLst/>
        </a:prstGeom>
        <a:solidFill>
          <a:srgbClr val="006A5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Anesthesia MD</a:t>
          </a:r>
        </a:p>
      </dsp:txBody>
      <dsp:txXfrm>
        <a:off x="4640365" y="2874581"/>
        <a:ext cx="467694" cy="467694"/>
      </dsp:txXfrm>
    </dsp:sp>
    <dsp:sp modelId="{972A7988-C710-4FAC-A74E-69343D19594B}">
      <dsp:nvSpPr>
        <dsp:cNvPr id="0" name=""/>
        <dsp:cNvSpPr/>
      </dsp:nvSpPr>
      <dsp:spPr>
        <a:xfrm rot="14114498">
          <a:off x="3453437" y="2799920"/>
          <a:ext cx="664581" cy="179906"/>
        </a:xfrm>
        <a:prstGeom prst="rightArrow">
          <a:avLst>
            <a:gd name="adj1" fmla="val 60000"/>
            <a:gd name="adj2" fmla="val 50000"/>
          </a:avLst>
        </a:prstGeom>
        <a:solidFill>
          <a:srgbClr val="00664D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3495808" y="2858072"/>
        <a:ext cx="610609" cy="107944"/>
      </dsp:txXfrm>
    </dsp:sp>
    <dsp:sp modelId="{889917B4-B981-4F94-91CD-FE9E019681CD}">
      <dsp:nvSpPr>
        <dsp:cNvPr id="0" name=""/>
        <dsp:cNvSpPr/>
      </dsp:nvSpPr>
      <dsp:spPr>
        <a:xfrm>
          <a:off x="4028979" y="3349154"/>
          <a:ext cx="661420" cy="661420"/>
        </a:xfrm>
        <a:prstGeom prst="ellipse">
          <a:avLst/>
        </a:prstGeom>
        <a:solidFill>
          <a:srgbClr val="006A5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Neuro-Surgery MD and ARNPs</a:t>
          </a:r>
        </a:p>
      </dsp:txBody>
      <dsp:txXfrm>
        <a:off x="4125842" y="3446017"/>
        <a:ext cx="467694" cy="467694"/>
      </dsp:txXfrm>
    </dsp:sp>
    <dsp:sp modelId="{50C68533-F279-41D9-A226-95001910C96F}">
      <dsp:nvSpPr>
        <dsp:cNvPr id="0" name=""/>
        <dsp:cNvSpPr/>
      </dsp:nvSpPr>
      <dsp:spPr>
        <a:xfrm rot="15480000">
          <a:off x="3121913" y="2947524"/>
          <a:ext cx="664581" cy="179906"/>
        </a:xfrm>
        <a:prstGeom prst="rightArrow">
          <a:avLst>
            <a:gd name="adj1" fmla="val 60000"/>
            <a:gd name="adj2" fmla="val 50000"/>
          </a:avLst>
        </a:prstGeom>
        <a:solidFill>
          <a:srgbClr val="00664D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3154510" y="3009901"/>
        <a:ext cx="610609" cy="107944"/>
      </dsp:txXfrm>
    </dsp:sp>
    <dsp:sp modelId="{371D562D-54E0-43ED-A283-B828A1722775}">
      <dsp:nvSpPr>
        <dsp:cNvPr id="0" name=""/>
        <dsp:cNvSpPr/>
      </dsp:nvSpPr>
      <dsp:spPr>
        <a:xfrm>
          <a:off x="3326515" y="3661911"/>
          <a:ext cx="661420" cy="661420"/>
        </a:xfrm>
        <a:prstGeom prst="ellipse">
          <a:avLst/>
        </a:prstGeom>
        <a:solidFill>
          <a:srgbClr val="006A5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3778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50" kern="1200" dirty="0"/>
            <a:t>Registration</a:t>
          </a:r>
        </a:p>
      </dsp:txBody>
      <dsp:txXfrm>
        <a:off x="3423378" y="3758774"/>
        <a:ext cx="467694" cy="467694"/>
      </dsp:txXfrm>
    </dsp:sp>
    <dsp:sp modelId="{CAB32820-9493-4885-A8E8-A5441DC0174F}">
      <dsp:nvSpPr>
        <dsp:cNvPr id="0" name=""/>
        <dsp:cNvSpPr/>
      </dsp:nvSpPr>
      <dsp:spPr>
        <a:xfrm rot="17235513">
          <a:off x="2759014" y="2947524"/>
          <a:ext cx="664581" cy="179906"/>
        </a:xfrm>
        <a:prstGeom prst="rightArrow">
          <a:avLst>
            <a:gd name="adj1" fmla="val 60000"/>
            <a:gd name="adj2" fmla="val 50000"/>
          </a:avLst>
        </a:prstGeom>
        <a:solidFill>
          <a:srgbClr val="00664D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10800000">
        <a:off x="2777994" y="3009276"/>
        <a:ext cx="610609" cy="107944"/>
      </dsp:txXfrm>
    </dsp:sp>
    <dsp:sp modelId="{B1497ECC-F67B-459F-B7BC-A5FCA24BD0B7}">
      <dsp:nvSpPr>
        <dsp:cNvPr id="0" name=""/>
        <dsp:cNvSpPr/>
      </dsp:nvSpPr>
      <dsp:spPr>
        <a:xfrm>
          <a:off x="2557572" y="3661911"/>
          <a:ext cx="661420" cy="661420"/>
        </a:xfrm>
        <a:prstGeom prst="ellipse">
          <a:avLst/>
        </a:prstGeom>
        <a:solidFill>
          <a:srgbClr val="006A5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Lab</a:t>
          </a:r>
        </a:p>
      </dsp:txBody>
      <dsp:txXfrm>
        <a:off x="2654435" y="3758774"/>
        <a:ext cx="467694" cy="467694"/>
      </dsp:txXfrm>
    </dsp:sp>
    <dsp:sp modelId="{7C9BB4CB-C5F7-46B1-88F8-ABF6BEE1A851}">
      <dsp:nvSpPr>
        <dsp:cNvPr id="0" name=""/>
        <dsp:cNvSpPr/>
      </dsp:nvSpPr>
      <dsp:spPr>
        <a:xfrm rot="18440390">
          <a:off x="2427490" y="2799920"/>
          <a:ext cx="664581" cy="179906"/>
        </a:xfrm>
        <a:prstGeom prst="rightArrow">
          <a:avLst>
            <a:gd name="adj1" fmla="val 60000"/>
            <a:gd name="adj2" fmla="val 50000"/>
          </a:avLst>
        </a:prstGeom>
        <a:solidFill>
          <a:srgbClr val="00664D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10800000">
        <a:off x="2438108" y="2857356"/>
        <a:ext cx="610609" cy="107944"/>
      </dsp:txXfrm>
    </dsp:sp>
    <dsp:sp modelId="{E40F76B1-2E2F-496E-857D-FE200E7FC828}">
      <dsp:nvSpPr>
        <dsp:cNvPr id="0" name=""/>
        <dsp:cNvSpPr/>
      </dsp:nvSpPr>
      <dsp:spPr>
        <a:xfrm>
          <a:off x="1855108" y="3349154"/>
          <a:ext cx="661420" cy="661420"/>
        </a:xfrm>
        <a:prstGeom prst="ellipse">
          <a:avLst/>
        </a:prstGeom>
        <a:solidFill>
          <a:srgbClr val="006A5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kern="1200" dirty="0"/>
            <a:t>Pharmacy</a:t>
          </a:r>
        </a:p>
      </dsp:txBody>
      <dsp:txXfrm>
        <a:off x="1951971" y="3446017"/>
        <a:ext cx="467694" cy="467694"/>
      </dsp:txXfrm>
    </dsp:sp>
    <dsp:sp modelId="{8119E7FC-1881-41BB-A1D0-E2BB48D5DBCA}">
      <dsp:nvSpPr>
        <dsp:cNvPr id="0" name=""/>
        <dsp:cNvSpPr/>
      </dsp:nvSpPr>
      <dsp:spPr>
        <a:xfrm rot="19743018">
          <a:off x="2184663" y="2530234"/>
          <a:ext cx="664581" cy="179906"/>
        </a:xfrm>
        <a:prstGeom prst="rightArrow">
          <a:avLst>
            <a:gd name="adj1" fmla="val 60000"/>
            <a:gd name="adj2" fmla="val 50000"/>
          </a:avLst>
        </a:prstGeom>
        <a:solidFill>
          <a:srgbClr val="00664D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10800000">
        <a:off x="2188505" y="2580094"/>
        <a:ext cx="610609" cy="107944"/>
      </dsp:txXfrm>
    </dsp:sp>
    <dsp:sp modelId="{A50E3E02-438A-458C-B91F-195C13E41AAD}">
      <dsp:nvSpPr>
        <dsp:cNvPr id="0" name=""/>
        <dsp:cNvSpPr/>
      </dsp:nvSpPr>
      <dsp:spPr>
        <a:xfrm>
          <a:off x="1340585" y="2777718"/>
          <a:ext cx="661420" cy="661420"/>
        </a:xfrm>
        <a:prstGeom prst="ellipse">
          <a:avLst/>
        </a:prstGeom>
        <a:solidFill>
          <a:srgbClr val="006A5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Neuro RN</a:t>
          </a:r>
        </a:p>
      </dsp:txBody>
      <dsp:txXfrm>
        <a:off x="1437448" y="2874581"/>
        <a:ext cx="467694" cy="467694"/>
      </dsp:txXfrm>
    </dsp:sp>
    <dsp:sp modelId="{D9B2581C-E487-483A-87A2-57709A675396}">
      <dsp:nvSpPr>
        <dsp:cNvPr id="0" name=""/>
        <dsp:cNvSpPr/>
      </dsp:nvSpPr>
      <dsp:spPr>
        <a:xfrm rot="21289742">
          <a:off x="2072522" y="2185097"/>
          <a:ext cx="664581" cy="179906"/>
        </a:xfrm>
        <a:prstGeom prst="rightArrow">
          <a:avLst>
            <a:gd name="adj1" fmla="val 60000"/>
            <a:gd name="adj2" fmla="val 50000"/>
          </a:avLst>
        </a:prstGeom>
        <a:solidFill>
          <a:srgbClr val="00664D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10800000">
        <a:off x="2072632" y="2223510"/>
        <a:ext cx="610609" cy="107944"/>
      </dsp:txXfrm>
    </dsp:sp>
    <dsp:sp modelId="{F29912E5-5933-43AF-A9F3-1A3CA035A6E9}">
      <dsp:nvSpPr>
        <dsp:cNvPr id="0" name=""/>
        <dsp:cNvSpPr/>
      </dsp:nvSpPr>
      <dsp:spPr>
        <a:xfrm>
          <a:off x="1102969" y="2046410"/>
          <a:ext cx="661420" cy="661420"/>
        </a:xfrm>
        <a:prstGeom prst="ellipse">
          <a:avLst/>
        </a:prstGeom>
        <a:solidFill>
          <a:srgbClr val="006A5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Neuro Research</a:t>
          </a:r>
        </a:p>
      </dsp:txBody>
      <dsp:txXfrm>
        <a:off x="1199832" y="2143273"/>
        <a:ext cx="467694" cy="467694"/>
      </dsp:txXfrm>
    </dsp:sp>
    <dsp:sp modelId="{B1F4C837-226B-4756-A437-8F3E184BD90C}">
      <dsp:nvSpPr>
        <dsp:cNvPr id="0" name=""/>
        <dsp:cNvSpPr/>
      </dsp:nvSpPr>
      <dsp:spPr>
        <a:xfrm rot="1066591">
          <a:off x="2110455" y="1824186"/>
          <a:ext cx="664581" cy="179906"/>
        </a:xfrm>
        <a:prstGeom prst="rightArrow">
          <a:avLst>
            <a:gd name="adj1" fmla="val 60000"/>
            <a:gd name="adj2" fmla="val 50000"/>
          </a:avLst>
        </a:prstGeom>
        <a:solidFill>
          <a:srgbClr val="00664D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10800000">
        <a:off x="2111743" y="1851928"/>
        <a:ext cx="610609" cy="107944"/>
      </dsp:txXfrm>
    </dsp:sp>
    <dsp:sp modelId="{C75DE7A9-1B4E-436D-BC03-F2482FCAFC4B}">
      <dsp:nvSpPr>
        <dsp:cNvPr id="0" name=""/>
        <dsp:cNvSpPr/>
      </dsp:nvSpPr>
      <dsp:spPr>
        <a:xfrm>
          <a:off x="1183345" y="1281680"/>
          <a:ext cx="661420" cy="661420"/>
        </a:xfrm>
        <a:prstGeom prst="ellipse">
          <a:avLst/>
        </a:prstGeom>
        <a:solidFill>
          <a:srgbClr val="006A5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Risk Mgmt.</a:t>
          </a:r>
        </a:p>
      </dsp:txBody>
      <dsp:txXfrm>
        <a:off x="1280208" y="1378543"/>
        <a:ext cx="467694" cy="467694"/>
      </dsp:txXfrm>
    </dsp:sp>
    <dsp:sp modelId="{62B7B2F8-6F04-49D0-9646-2C1A395CF654}">
      <dsp:nvSpPr>
        <dsp:cNvPr id="0" name=""/>
        <dsp:cNvSpPr/>
      </dsp:nvSpPr>
      <dsp:spPr>
        <a:xfrm rot="2538679">
          <a:off x="2291904" y="1509907"/>
          <a:ext cx="664581" cy="179906"/>
        </a:xfrm>
        <a:prstGeom prst="rightArrow">
          <a:avLst>
            <a:gd name="adj1" fmla="val 60000"/>
            <a:gd name="adj2" fmla="val 50000"/>
          </a:avLst>
        </a:prstGeom>
        <a:solidFill>
          <a:srgbClr val="00664D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10800000">
        <a:off x="2298934" y="1527722"/>
        <a:ext cx="610609" cy="107944"/>
      </dsp:txXfrm>
    </dsp:sp>
    <dsp:sp modelId="{C14F8B93-860A-4C7D-B6B7-5376AA48CCC8}">
      <dsp:nvSpPr>
        <dsp:cNvPr id="0" name=""/>
        <dsp:cNvSpPr/>
      </dsp:nvSpPr>
      <dsp:spPr>
        <a:xfrm>
          <a:off x="1567816" y="615756"/>
          <a:ext cx="661420" cy="661420"/>
        </a:xfrm>
        <a:prstGeom prst="ellipse">
          <a:avLst/>
        </a:prstGeom>
        <a:solidFill>
          <a:srgbClr val="006A5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kern="1200" dirty="0"/>
            <a:t>PI RNs and </a:t>
          </a:r>
          <a:r>
            <a:rPr lang="en-US" sz="700" kern="1200" dirty="0" err="1"/>
            <a:t>Ctr</a:t>
          </a:r>
          <a:r>
            <a:rPr lang="en-US" sz="700" kern="1200" dirty="0"/>
            <a:t> of Excellence</a:t>
          </a:r>
        </a:p>
      </dsp:txBody>
      <dsp:txXfrm>
        <a:off x="1664679" y="712619"/>
        <a:ext cx="467694" cy="467694"/>
      </dsp:txXfrm>
    </dsp:sp>
    <dsp:sp modelId="{2D4F4D37-45E3-4BA4-9099-D96DF53F2E31}">
      <dsp:nvSpPr>
        <dsp:cNvPr id="0" name=""/>
        <dsp:cNvSpPr/>
      </dsp:nvSpPr>
      <dsp:spPr>
        <a:xfrm rot="3960273">
          <a:off x="2585495" y="1296601"/>
          <a:ext cx="664581" cy="179906"/>
        </a:xfrm>
        <a:prstGeom prst="rightArrow">
          <a:avLst>
            <a:gd name="adj1" fmla="val 60000"/>
            <a:gd name="adj2" fmla="val 50000"/>
          </a:avLst>
        </a:prstGeom>
        <a:solidFill>
          <a:srgbClr val="00664D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10800000">
        <a:off x="2601507" y="1307928"/>
        <a:ext cx="610609" cy="107944"/>
      </dsp:txXfrm>
    </dsp:sp>
    <dsp:sp modelId="{CEB68BC6-F5C9-488E-BF86-3425A9F2935D}">
      <dsp:nvSpPr>
        <dsp:cNvPr id="0" name=""/>
        <dsp:cNvSpPr/>
      </dsp:nvSpPr>
      <dsp:spPr>
        <a:xfrm>
          <a:off x="2189904" y="163782"/>
          <a:ext cx="661420" cy="661420"/>
        </a:xfrm>
        <a:prstGeom prst="ellipse">
          <a:avLst/>
        </a:prstGeom>
        <a:solidFill>
          <a:srgbClr val="006A5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Transfer Center</a:t>
          </a:r>
        </a:p>
      </dsp:txBody>
      <dsp:txXfrm>
        <a:off x="2286767" y="260645"/>
        <a:ext cx="467694" cy="4676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0.12308</cdr:x>
      <cdr:y>0.71522</cdr:y>
    </cdr:from>
    <cdr:to>
      <cdr:x>0.30958</cdr:x>
      <cdr:y>0.76829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07251" y="2766739"/>
          <a:ext cx="1374711" cy="205334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>
          <a:noFill/>
        </a:ln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900" b="1" dirty="0">
              <a:latin typeface="Arial" panose="020B0604020202020204" pitchFamily="34" charset="0"/>
              <a:cs typeface="Arial" panose="020B0604020202020204" pitchFamily="34" charset="0"/>
            </a:rPr>
            <a:t>TRIM Started 1/2015</a:t>
          </a:r>
        </a:p>
      </cdr:txBody>
    </cdr:sp>
  </cdr:relSizeAnchor>
  <cdr:relSizeAnchor xmlns:cdr="http://schemas.openxmlformats.org/drawingml/2006/chartDrawing">
    <cdr:from>
      <cdr:x>0.07792</cdr:x>
      <cdr:y>0.27346</cdr:y>
    </cdr:from>
    <cdr:to>
      <cdr:x>0.28399</cdr:x>
      <cdr:y>0.2739</cdr:y>
    </cdr:to>
    <cdr:sp macro="" textlink="">
      <cdr:nvSpPr>
        <cdr:cNvPr id="7" name="Straight Connector 6"/>
        <cdr:cNvSpPr/>
      </cdr:nvSpPr>
      <cdr:spPr>
        <a:xfrm xmlns:a="http://schemas.openxmlformats.org/drawingml/2006/main">
          <a:off x="615396" y="1057866"/>
          <a:ext cx="1627497" cy="1672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rgbClr val="00206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0.29422</cdr:x>
      <cdr:y>0.21643</cdr:y>
    </cdr:from>
    <cdr:to>
      <cdr:x>0.3748</cdr:x>
      <cdr:y>0.36167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2168712" y="837223"/>
          <a:ext cx="593980" cy="5618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100" b="1" dirty="0">
              <a:solidFill>
                <a:srgbClr val="002060"/>
              </a:solidFill>
            </a:rPr>
            <a:t>Goal 1</a:t>
          </a:r>
        </a:p>
      </cdr:txBody>
    </cdr:sp>
  </cdr:relSizeAnchor>
  <cdr:relSizeAnchor xmlns:cdr="http://schemas.openxmlformats.org/drawingml/2006/chartDrawing">
    <cdr:from>
      <cdr:x>0.29466</cdr:x>
      <cdr:y>0.39795</cdr:y>
    </cdr:from>
    <cdr:to>
      <cdr:x>0.79523</cdr:x>
      <cdr:y>0.39963</cdr:y>
    </cdr:to>
    <cdr:sp macro="" textlink="">
      <cdr:nvSpPr>
        <cdr:cNvPr id="12" name="Straight Connector 11"/>
        <cdr:cNvSpPr/>
      </cdr:nvSpPr>
      <cdr:spPr>
        <a:xfrm xmlns:a="http://schemas.openxmlformats.org/drawingml/2006/main" flipV="1">
          <a:off x="2327200" y="1539430"/>
          <a:ext cx="3953451" cy="6492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rgbClr val="00206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0.52358</cdr:x>
      <cdr:y>0.34197</cdr:y>
    </cdr:from>
    <cdr:to>
      <cdr:x>0.59727</cdr:x>
      <cdr:y>0.4056</cdr:y>
    </cdr:to>
    <cdr:sp macro="" textlink="">
      <cdr:nvSpPr>
        <cdr:cNvPr id="13" name="TextBox 1"/>
        <cdr:cNvSpPr txBox="1"/>
      </cdr:nvSpPr>
      <cdr:spPr>
        <a:xfrm xmlns:a="http://schemas.openxmlformats.org/drawingml/2006/main">
          <a:off x="3859365" y="1322883"/>
          <a:ext cx="543228" cy="2461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b="1" dirty="0">
              <a:solidFill>
                <a:srgbClr val="002060"/>
              </a:solidFill>
            </a:rPr>
            <a:t>Goal 2</a:t>
          </a:r>
          <a:endParaRPr lang="en-US" sz="11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0.89582</cdr:x>
      <cdr:y>0.46483</cdr:y>
    </cdr:from>
    <cdr:to>
      <cdr:x>1</cdr:x>
      <cdr:y>0.52846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7075101" y="1798138"/>
          <a:ext cx="822804" cy="2461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100" b="1" dirty="0">
              <a:solidFill>
                <a:srgbClr val="002060"/>
              </a:solidFill>
              <a:latin typeface="Calibri" panose="020F0502020204030204" pitchFamily="34" charset="0"/>
            </a:rPr>
            <a:t>Goal 3</a:t>
          </a:r>
        </a:p>
      </cdr:txBody>
    </cdr:sp>
  </cdr:relSizeAnchor>
  <cdr:relSizeAnchor xmlns:cdr="http://schemas.openxmlformats.org/drawingml/2006/chartDrawing">
    <cdr:from>
      <cdr:x>0.79963</cdr:x>
      <cdr:y>0.52347</cdr:y>
    </cdr:from>
    <cdr:to>
      <cdr:x>0.97734</cdr:x>
      <cdr:y>0.52347</cdr:y>
    </cdr:to>
    <cdr:cxnSp macro="">
      <cdr:nvCxnSpPr>
        <cdr:cNvPr id="4" name="Straight Connector 3">
          <a:extLst xmlns:a="http://schemas.openxmlformats.org/drawingml/2006/main">
            <a:ext uri="{FF2B5EF4-FFF2-40B4-BE49-F238E27FC236}">
              <a16:creationId xmlns:a16="http://schemas.microsoft.com/office/drawing/2014/main" id="{7B473467-F573-5042-9F6E-7B61EFB81817}"/>
            </a:ext>
          </a:extLst>
        </cdr:cNvPr>
        <cdr:cNvCxnSpPr/>
      </cdr:nvCxnSpPr>
      <cdr:spPr>
        <a:xfrm xmlns:a="http://schemas.openxmlformats.org/drawingml/2006/main" flipH="1">
          <a:off x="6315402" y="2024981"/>
          <a:ext cx="1403536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002060"/>
          </a:solidFill>
        </a:ln>
        <a:effectLst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0.66571</cdr:x>
      <cdr:y>0.71522</cdr:y>
    </cdr:from>
    <cdr:to>
      <cdr:x>0.85221</cdr:x>
      <cdr:y>0.76829</cdr:y>
    </cdr:to>
    <cdr:sp macro="" textlink="">
      <cdr:nvSpPr>
        <cdr:cNvPr id="15" name="TextBox 1"/>
        <cdr:cNvSpPr txBox="1"/>
      </cdr:nvSpPr>
      <cdr:spPr>
        <a:xfrm xmlns:a="http://schemas.openxmlformats.org/drawingml/2006/main">
          <a:off x="4907079" y="2766739"/>
          <a:ext cx="1374711" cy="205334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>
          <a:noFill/>
        </a:ln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900" b="1" dirty="0"/>
            <a:t>*Switched to median times 10/2017</a:t>
          </a:r>
        </a:p>
      </cdr:txBody>
    </cdr:sp>
  </cdr:relSizeAnchor>
  <cdr:relSizeAnchor xmlns:cdr="http://schemas.openxmlformats.org/drawingml/2006/chartDrawing">
    <cdr:from>
      <cdr:x>0.53361</cdr:x>
      <cdr:y>0.17331</cdr:y>
    </cdr:from>
    <cdr:to>
      <cdr:x>0.53361</cdr:x>
      <cdr:y>0.78185</cdr:y>
    </cdr:to>
    <cdr:cxnSp macro="">
      <cdr:nvCxnSpPr>
        <cdr:cNvPr id="5" name="Straight Connector 4">
          <a:extLst xmlns:a="http://schemas.openxmlformats.org/drawingml/2006/main">
            <a:ext uri="{FF2B5EF4-FFF2-40B4-BE49-F238E27FC236}">
              <a16:creationId xmlns:a16="http://schemas.microsoft.com/office/drawing/2014/main" id="{2B174CE7-0113-6140-A1CC-E7D9EB382334}"/>
            </a:ext>
          </a:extLst>
        </cdr:cNvPr>
        <cdr:cNvCxnSpPr/>
      </cdr:nvCxnSpPr>
      <cdr:spPr>
        <a:xfrm xmlns:a="http://schemas.openxmlformats.org/drawingml/2006/main" flipV="1">
          <a:off x="4214366" y="670433"/>
          <a:ext cx="0" cy="2354094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7030A0"/>
          </a:solidFill>
          <a:prstDash val="sysDash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0.45642</cdr:x>
      <cdr:y>0.11128</cdr:y>
    </cdr:from>
    <cdr:to>
      <cdr:x>0.60997</cdr:x>
      <cdr:y>0.17163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604764" y="430484"/>
          <a:ext cx="1212715" cy="2334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dirty="0"/>
            <a:t>Last CSC Survey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E370FD4F-B4F2-F74B-87D6-1616F2DA501C}" type="datetimeFigureOut">
              <a:rPr lang="en-US" smtClean="0"/>
              <a:t>8/27/19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D6AF913-AA18-AB4E-8E64-DB74D3A5CF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4745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B9EEF32-37E6-4EA7-B8E0-E786D3FE6409}" type="datetimeFigureOut">
              <a:rPr lang="en-US" smtClean="0"/>
              <a:t>8/27/19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AE9734B0-00FD-4D11-B00C-0EA008D5D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628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98575" y="733425"/>
            <a:ext cx="4881563" cy="3660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B558F-B2A1-1E4A-81F5-6146F2E9008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8307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Please</a:t>
            </a:r>
            <a:r>
              <a:rPr lang="en-US" baseline="0" dirty="0"/>
              <a:t> help with this slide!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CD2AB-B685-44B5-BC60-1A493318212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720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73B75-E060-443C-9199-26066F60596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6345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Clinical </a:t>
            </a:r>
            <a:r>
              <a:rPr lang="en-US" dirty="0" err="1"/>
              <a:t>comptency</a:t>
            </a:r>
            <a:r>
              <a:rPr lang="en-US" dirty="0"/>
              <a:t> advancement program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94761-3207-40A5-A57A-290BE630A12B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1975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73B75-E060-443C-9199-26066F605967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4043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73B75-E060-443C-9199-26066F605967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7355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73B75-E060-443C-9199-26066F60596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6679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73B75-E060-443C-9199-26066F605967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037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Miami Dade County 2.752  million  – Guatemala 2.45 million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9734B0-00FD-4D11-B00C-0EA008D5D196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148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C4360-FBD8-4616-9047-B8D3A9C23D5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773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Modern computer uses about 100 watts without the screen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C4360-FBD8-4616-9047-B8D3A9C23D5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6966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73B75-E060-443C-9199-26066F60596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9116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73B75-E060-443C-9199-26066F60596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7139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73B75-E060-443C-9199-26066F60596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962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9734B0-00FD-4D11-B00C-0EA008D5D19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061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9734B0-00FD-4D11-B00C-0EA008D5D19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061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CD2AB-B685-44B5-BC60-1A493318212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800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A222-B54D-F741-BC73-D4E0AB581BF4}" type="datetimeFigureOut">
              <a:rPr lang="en-US" smtClean="0"/>
              <a:t>8/27/19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-2" y="2209801"/>
            <a:ext cx="9144002" cy="464819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" y="0"/>
            <a:ext cx="9144001" cy="2209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6000" y="1324427"/>
            <a:ext cx="879930" cy="8799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85597"/>
            <a:ext cx="7772400" cy="1470025"/>
          </a:xfrm>
        </p:spPr>
        <p:txBody>
          <a:bodyPr/>
          <a:lstStyle>
            <a:lvl1pPr algn="l">
              <a:defRPr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946734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244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489"/>
            <a:ext cx="8229600" cy="903262"/>
          </a:xfrm>
        </p:spPr>
        <p:txBody>
          <a:bodyPr/>
          <a:lstStyle>
            <a:lvl1pPr algn="l">
              <a:defRPr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6068"/>
            <a:ext cx="8229600" cy="46600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A222-B54D-F741-BC73-D4E0AB581BF4}" type="datetimeFigureOut">
              <a:rPr lang="en-US" smtClean="0"/>
              <a:t>8/27/19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404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Bar - Photo/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A222-B54D-F741-BC73-D4E0AB581BF4}" type="datetimeFigureOut">
              <a:rPr lang="en-US" smtClean="0"/>
              <a:t>8/27/19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244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06489"/>
            <a:ext cx="8229600" cy="903262"/>
          </a:xfrm>
        </p:spPr>
        <p:txBody>
          <a:bodyPr/>
          <a:lstStyle>
            <a:lvl1pPr algn="l">
              <a:defRPr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48664"/>
            <a:ext cx="3112513" cy="45774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3724586" y="1548664"/>
            <a:ext cx="4962214" cy="457749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90896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Bar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44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5488" y="274638"/>
            <a:ext cx="7241312" cy="1143000"/>
          </a:xfrm>
        </p:spPr>
        <p:txBody>
          <a:bodyPr/>
          <a:lstStyle>
            <a:lvl1pPr algn="l">
              <a:defRPr b="1">
                <a:solidFill>
                  <a:srgbClr val="006A5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A222-B54D-F741-BC73-D4E0AB581BF4}" type="datetimeFigureOut">
              <a:rPr lang="en-US" smtClean="0"/>
              <a:t>8/27/19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445488" y="1466068"/>
            <a:ext cx="7241312" cy="46600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7396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Bar - Photo/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44600" cy="68580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A222-B54D-F741-BC73-D4E0AB581BF4}" type="datetimeFigureOut">
              <a:rPr lang="en-US" smtClean="0"/>
              <a:t>8/27/19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1240503" y="1530350"/>
            <a:ext cx="3112513" cy="459581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511986" y="1530350"/>
            <a:ext cx="4174814" cy="45958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445488" y="247150"/>
            <a:ext cx="7241312" cy="1143000"/>
          </a:xfrm>
        </p:spPr>
        <p:txBody>
          <a:bodyPr/>
          <a:lstStyle>
            <a:lvl1pPr algn="l">
              <a:defRPr b="1">
                <a:solidFill>
                  <a:srgbClr val="006A5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4007014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244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1600"/>
            <a:ext cx="8229600" cy="1143000"/>
          </a:xfrm>
        </p:spPr>
        <p:txBody>
          <a:bodyPr/>
          <a:lstStyle>
            <a:lvl1pPr algn="l">
              <a:defRPr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A222-B54D-F741-BC73-D4E0AB581BF4}" type="datetimeFigureOut">
              <a:rPr lang="en-US" smtClean="0"/>
              <a:t>8/27/19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951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244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1600"/>
            <a:ext cx="8229600" cy="1143000"/>
          </a:xfrm>
        </p:spPr>
        <p:txBody>
          <a:bodyPr/>
          <a:lstStyle>
            <a:lvl1pPr algn="l">
              <a:defRPr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A222-B54D-F741-BC73-D4E0AB581BF4}" type="datetimeFigureOut">
              <a:rPr lang="en-US" smtClean="0"/>
              <a:t>8/27/19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695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8/27/19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029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9A222-B54D-F741-BC73-D4E0AB581BF4}" type="datetimeFigureOut">
              <a:rPr lang="en-US" smtClean="0"/>
              <a:t>8/27/19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4F4B1-FAEE-1540-9CC1-32FFB86E0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083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5" r:id="rId4"/>
    <p:sldLayoutId id="2147483656" r:id="rId5"/>
    <p:sldLayoutId id="2147483652" r:id="rId6"/>
    <p:sldLayoutId id="2147483654" r:id="rId7"/>
    <p:sldLayoutId id="2147483658" r:id="rId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tmp"/><Relationship Id="rId4" Type="http://schemas.openxmlformats.org/officeDocument/2006/relationships/image" Target="../media/image7.tm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mp"/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tm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tmp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tmp"/><Relationship Id="rId4" Type="http://schemas.openxmlformats.org/officeDocument/2006/relationships/image" Target="../media/image54.tmp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ctrTitle"/>
          </p:nvPr>
        </p:nvSpPr>
        <p:spPr>
          <a:xfrm>
            <a:off x="329620" y="243801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dirty="0"/>
              <a:t>La </a:t>
            </a:r>
            <a:r>
              <a:rPr lang="en-US" sz="4000" dirty="0" err="1"/>
              <a:t>Experiencia</a:t>
            </a:r>
            <a:r>
              <a:rPr lang="en-US" sz="4000" dirty="0"/>
              <a:t> del Centro Stroke de Baptist Hospital</a:t>
            </a:r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160407"/>
            <a:ext cx="3991532" cy="2400635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011" y="5313093"/>
            <a:ext cx="4258269" cy="1247949"/>
          </a:xfrm>
          <a:prstGeom prst="rect">
            <a:avLst/>
          </a:prstGeom>
        </p:spPr>
      </p:pic>
      <p:pic>
        <p:nvPicPr>
          <p:cNvPr id="10" name="Picture Placeholder 11" descr="BH Neuroscience Center__color_hor - Windows Photo Viewer"/>
          <p:cNvPicPr>
            <a:picLocks noGrp="1" noChangeAspect="1"/>
          </p:cNvPicPr>
          <p:nvPr>
            <p:ph type="pic"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" t="21758" r="1333" b="21627"/>
          <a:stretch/>
        </p:blipFill>
        <p:spPr>
          <a:xfrm>
            <a:off x="5257937" y="4108558"/>
            <a:ext cx="2926165" cy="921042"/>
          </a:xfrm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329620" y="2338216"/>
            <a:ext cx="8222198" cy="1615475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spcBef>
                <a:spcPts val="300"/>
              </a:spcBef>
            </a:pPr>
            <a:r>
              <a:rPr lang="en-US" altLang="en-US" sz="4500" b="1" dirty="0"/>
              <a:t>Felipe de los Rios, MD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en-US" altLang="en-US" sz="2400" dirty="0"/>
              <a:t>Medical Director, Baptist Hospital Comprehensive Stroke Center &amp;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en-US" altLang="en-US" sz="2400" dirty="0"/>
              <a:t> Baptist Health South Florida Stroke Program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endParaRPr lang="en-US" altLang="en-US" sz="2400" dirty="0"/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en-US" sz="2400" dirty="0"/>
              <a:t>Associate Professor of Neurology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en-US" sz="2400" dirty="0"/>
              <a:t>University of Cincinnati Department of Neurology &amp; Rehabilitation Medicine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en-US" sz="2400" dirty="0"/>
              <a:t>Florida International University, Herbert Wertheim College of Medicine</a:t>
            </a:r>
          </a:p>
          <a:p>
            <a:pPr algn="ctr"/>
            <a:endParaRPr lang="en-US" dirty="0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255" y="2365004"/>
            <a:ext cx="1419052" cy="194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022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Energia</a:t>
            </a:r>
            <a:r>
              <a:rPr lang="en-US" dirty="0"/>
              <a:t> </a:t>
            </a:r>
            <a:r>
              <a:rPr lang="en-US" dirty="0" err="1"/>
              <a:t>es</a:t>
            </a:r>
            <a:r>
              <a:rPr lang="en-US" dirty="0"/>
              <a:t> clave</a:t>
            </a:r>
          </a:p>
        </p:txBody>
      </p:sp>
      <p:pic>
        <p:nvPicPr>
          <p:cNvPr id="5" name="Picture Placeholder 4" descr="Screen Clipping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" r="2033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El </a:t>
            </a:r>
            <a:r>
              <a:rPr lang="en-US" dirty="0" err="1"/>
              <a:t>cerebro</a:t>
            </a:r>
            <a:r>
              <a:rPr lang="en-US" dirty="0"/>
              <a:t> para </a:t>
            </a:r>
            <a:r>
              <a:rPr lang="en-US" dirty="0" err="1"/>
              <a:t>funcionar</a:t>
            </a:r>
            <a:r>
              <a:rPr lang="en-US" dirty="0"/>
              <a:t> consume 20 Watts.</a:t>
            </a:r>
          </a:p>
          <a:p>
            <a:r>
              <a:rPr lang="en-US" dirty="0"/>
              <a:t>El </a:t>
            </a:r>
            <a:r>
              <a:rPr lang="en-US" dirty="0" err="1"/>
              <a:t>cerebro</a:t>
            </a:r>
            <a:r>
              <a:rPr lang="en-US" dirty="0"/>
              <a:t> </a:t>
            </a:r>
            <a:r>
              <a:rPr lang="en-US" dirty="0" err="1"/>
              <a:t>representa</a:t>
            </a:r>
            <a:r>
              <a:rPr lang="en-US" dirty="0"/>
              <a:t> 2% del peso y el 20% de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uso</a:t>
            </a:r>
            <a:r>
              <a:rPr lang="en-US" dirty="0"/>
              <a:t> total de </a:t>
            </a:r>
            <a:r>
              <a:rPr lang="en-US" dirty="0" err="1"/>
              <a:t>energía</a:t>
            </a:r>
            <a:r>
              <a:rPr lang="en-US" dirty="0"/>
              <a:t>.</a:t>
            </a:r>
          </a:p>
          <a:p>
            <a:r>
              <a:rPr lang="en-US" dirty="0" err="1"/>
              <a:t>Contiene</a:t>
            </a:r>
            <a:r>
              <a:rPr lang="en-US" dirty="0"/>
              <a:t> </a:t>
            </a:r>
            <a:r>
              <a:rPr lang="en-US" dirty="0" err="1"/>
              <a:t>más</a:t>
            </a:r>
            <a:r>
              <a:rPr lang="en-US" dirty="0"/>
              <a:t> de 120 </a:t>
            </a:r>
            <a:r>
              <a:rPr lang="en-US" dirty="0" err="1"/>
              <a:t>billones</a:t>
            </a:r>
            <a:r>
              <a:rPr lang="en-US" dirty="0"/>
              <a:t> de </a:t>
            </a:r>
            <a:r>
              <a:rPr lang="en-US" dirty="0" err="1"/>
              <a:t>neuronas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8377" y="6565076"/>
            <a:ext cx="29434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err="1"/>
              <a:t>Herculano-Houzel</a:t>
            </a:r>
            <a:r>
              <a:rPr lang="en-US" sz="800" dirty="0"/>
              <a:t> S. Front Hum </a:t>
            </a:r>
            <a:r>
              <a:rPr lang="en-US" sz="800" dirty="0" err="1"/>
              <a:t>Neurosci</a:t>
            </a:r>
            <a:r>
              <a:rPr lang="en-US" sz="800" dirty="0"/>
              <a:t>, 2009</a:t>
            </a:r>
          </a:p>
        </p:txBody>
      </p:sp>
    </p:spTree>
    <p:extLst>
      <p:ext uri="{BB962C8B-B14F-4D97-AF65-F5344CB8AC3E}">
        <p14:creationId xmlns:p14="http://schemas.microsoft.com/office/powerpoint/2010/main" val="3457980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Screen Clipping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3" r="22573"/>
          <a:stretch>
            <a:fillRect/>
          </a:stretch>
        </p:blipFill>
        <p:spPr>
          <a:xfrm>
            <a:off x="393700" y="1549400"/>
            <a:ext cx="3113088" cy="4576763"/>
          </a:xfrm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3724586" y="1785257"/>
            <a:ext cx="4962214" cy="4340906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Cada</a:t>
            </a:r>
            <a:r>
              <a:rPr lang="en-US" dirty="0"/>
              <a:t> </a:t>
            </a:r>
            <a:r>
              <a:rPr lang="en-US" dirty="0" err="1"/>
              <a:t>neurona</a:t>
            </a:r>
            <a:r>
              <a:rPr lang="en-US" dirty="0"/>
              <a:t> consume entre 0.5 – 4 </a:t>
            </a:r>
            <a:r>
              <a:rPr lang="en-US" dirty="0" err="1"/>
              <a:t>nW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 err="1"/>
              <a:t>Esto</a:t>
            </a:r>
            <a:r>
              <a:rPr lang="en-US" dirty="0"/>
              <a:t> </a:t>
            </a:r>
            <a:r>
              <a:rPr lang="en-US" dirty="0" err="1"/>
              <a:t>es</a:t>
            </a:r>
            <a:r>
              <a:rPr lang="en-US" dirty="0"/>
              <a:t> 300 a 2500 </a:t>
            </a:r>
            <a:r>
              <a:rPr lang="en-US" dirty="0" err="1"/>
              <a:t>veces</a:t>
            </a:r>
            <a:r>
              <a:rPr lang="en-US" dirty="0"/>
              <a:t> </a:t>
            </a:r>
            <a:r>
              <a:rPr lang="en-US" dirty="0" err="1"/>
              <a:t>más</a:t>
            </a:r>
            <a:r>
              <a:rPr lang="en-US" dirty="0"/>
              <a:t> </a:t>
            </a:r>
            <a:r>
              <a:rPr lang="en-US" dirty="0" err="1"/>
              <a:t>energía</a:t>
            </a:r>
            <a:r>
              <a:rPr lang="en-US" dirty="0"/>
              <a:t> que la </a:t>
            </a:r>
            <a:r>
              <a:rPr lang="en-US" dirty="0" err="1"/>
              <a:t>célula</a:t>
            </a:r>
            <a:r>
              <a:rPr lang="en-US" dirty="0"/>
              <a:t> </a:t>
            </a:r>
            <a:r>
              <a:rPr lang="en-US" dirty="0" err="1"/>
              <a:t>promedio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2488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5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4" r="9344"/>
          <a:stretch>
            <a:fillRect/>
          </a:stretch>
        </p:blipFill>
        <p:spPr>
          <a:xfrm>
            <a:off x="1271676" y="1468843"/>
            <a:ext cx="3112513" cy="3446860"/>
          </a:xfrm>
          <a:prstGeom prst="rect">
            <a:avLst/>
          </a:prstGeom>
        </p:spPr>
      </p:pic>
      <p:pic>
        <p:nvPicPr>
          <p:cNvPr id="3" name="Content Placeholder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26" t="2559"/>
          <a:stretch/>
        </p:blipFill>
        <p:spPr>
          <a:xfrm>
            <a:off x="4993137" y="1468843"/>
            <a:ext cx="2260930" cy="3446860"/>
          </a:xfrm>
          <a:prstGeom prst="rect">
            <a:avLst/>
          </a:prstGeom>
        </p:spPr>
      </p:pic>
      <p:sp>
        <p:nvSpPr>
          <p:cNvPr id="4" name="CuadroTexto 4"/>
          <p:cNvSpPr txBox="1"/>
          <p:nvPr/>
        </p:nvSpPr>
        <p:spPr>
          <a:xfrm>
            <a:off x="95794" y="6396335"/>
            <a:ext cx="6333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https://www.google.com/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search?safe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=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active&amp;biw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=1422&amp;bih=736&amp;tbm=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isch&amp;sa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=1&amp;q=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underwater&amp;oq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=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underwater&amp;gs_l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=psy-ab.3..0l4.1204387.1205974.0.1206186.10.10.0.0.0.0.184.1285.0j10.10.0....0...1.1.64.psy-ab..0.10.1281...0i67k1.tyeZwsEVkUA#imgrc=20c11-DsQt5NoM:&amp;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spf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=1505072430633</a:t>
            </a:r>
          </a:p>
          <a:p>
            <a:endParaRPr lang="en-US" sz="600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sz="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434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Grp="1" noChangeAspect="1" noChangeArrowheads="1"/>
          </p:cNvPicPr>
          <p:nvPr/>
        </p:nvPicPr>
        <p:blipFill rotWithShape="1">
          <a:blip r:embed="rId2" cstate="print"/>
          <a:srcRect l="12115" t="7575" r="7971" b="25575"/>
          <a:stretch/>
        </p:blipFill>
        <p:spPr bwMode="auto">
          <a:xfrm>
            <a:off x="411819" y="1466407"/>
            <a:ext cx="4347294" cy="4875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2" cstate="print"/>
          <a:srcRect l="13393" t="79781" r="43848" b="248"/>
          <a:stretch/>
        </p:blipFill>
        <p:spPr bwMode="auto">
          <a:xfrm>
            <a:off x="5090391" y="2462325"/>
            <a:ext cx="3795275" cy="2109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06489"/>
            <a:ext cx="8229600" cy="903262"/>
          </a:xfrm>
        </p:spPr>
        <p:txBody>
          <a:bodyPr>
            <a:normAutofit fontScale="90000"/>
          </a:bodyPr>
          <a:lstStyle/>
          <a:p>
            <a:r>
              <a:rPr lang="es-PE" dirty="0"/>
              <a:t>Factor Activador de </a:t>
            </a:r>
            <a:r>
              <a:rPr lang="es-PE" dirty="0" err="1"/>
              <a:t>Plasminogeno</a:t>
            </a:r>
            <a:r>
              <a:rPr lang="es-PE" dirty="0"/>
              <a:t> Tisular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6617982"/>
            <a:ext cx="26860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Gadhia</a:t>
            </a:r>
            <a:r>
              <a:rPr lang="en-US" sz="1000" dirty="0"/>
              <a:t> J, et al. Stroke 2010</a:t>
            </a:r>
          </a:p>
          <a:p>
            <a:endParaRPr lang="en-US" sz="1000" dirty="0"/>
          </a:p>
          <a:p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7366068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Screen Clippi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77" y="1345223"/>
            <a:ext cx="3128972" cy="5314286"/>
          </a:xfr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06489"/>
            <a:ext cx="8229600" cy="903262"/>
          </a:xfrm>
        </p:spPr>
        <p:txBody>
          <a:bodyPr>
            <a:normAutofit/>
          </a:bodyPr>
          <a:lstStyle/>
          <a:p>
            <a:r>
              <a:rPr lang="es-PE" dirty="0"/>
              <a:t>TTO </a:t>
            </a:r>
            <a:r>
              <a:rPr lang="es-PE" dirty="0" err="1"/>
              <a:t>Endovascular</a:t>
            </a:r>
            <a:endParaRPr lang="en-US" dirty="0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872" y="1345223"/>
            <a:ext cx="3133652" cy="531428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6617982"/>
            <a:ext cx="26860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Ivie</a:t>
            </a:r>
            <a:r>
              <a:rPr lang="en-US" sz="1000" dirty="0"/>
              <a:t> </a:t>
            </a:r>
            <a:r>
              <a:rPr lang="en-US" sz="1000" dirty="0" err="1"/>
              <a:t>Tokunboh</a:t>
            </a:r>
            <a:r>
              <a:rPr lang="en-US" sz="1000" dirty="0"/>
              <a:t>, et al. Stroke 2018</a:t>
            </a:r>
          </a:p>
          <a:p>
            <a:endParaRPr lang="en-US" sz="1000" dirty="0"/>
          </a:p>
          <a:p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124520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Retos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5488" y="1466068"/>
            <a:ext cx="7241312" cy="5005070"/>
          </a:xfrm>
        </p:spPr>
        <p:txBody>
          <a:bodyPr>
            <a:normAutofit lnSpcReduction="10000"/>
          </a:bodyPr>
          <a:lstStyle/>
          <a:p>
            <a:r>
              <a:rPr lang="es-PE" dirty="0"/>
              <a:t>Identificación del paciente con </a:t>
            </a:r>
            <a:r>
              <a:rPr lang="es-PE" dirty="0" err="1"/>
              <a:t>stroke</a:t>
            </a:r>
            <a:endParaRPr lang="es-PE" dirty="0"/>
          </a:p>
          <a:p>
            <a:pPr lvl="1"/>
            <a:r>
              <a:rPr lang="es-PE" dirty="0"/>
              <a:t>Emergencia:</a:t>
            </a:r>
          </a:p>
          <a:p>
            <a:pPr lvl="2"/>
            <a:r>
              <a:rPr lang="es-PE" dirty="0"/>
              <a:t>Servicio pre-hospitalario</a:t>
            </a:r>
          </a:p>
          <a:p>
            <a:pPr lvl="2"/>
            <a:r>
              <a:rPr lang="es-PE" dirty="0" err="1"/>
              <a:t>Triaje</a:t>
            </a:r>
            <a:endParaRPr lang="es-PE" dirty="0"/>
          </a:p>
          <a:p>
            <a:pPr lvl="1"/>
            <a:r>
              <a:rPr lang="es-PE" dirty="0"/>
              <a:t>Hospitalizados / piso</a:t>
            </a:r>
          </a:p>
          <a:p>
            <a:pPr lvl="1"/>
            <a:r>
              <a:rPr lang="es-PE" dirty="0"/>
              <a:t>Posquirúrgicos</a:t>
            </a:r>
          </a:p>
          <a:p>
            <a:r>
              <a:rPr lang="es-PE" dirty="0"/>
              <a:t>Sistema para evaluación pronta</a:t>
            </a:r>
          </a:p>
          <a:p>
            <a:r>
              <a:rPr lang="es-PE" dirty="0"/>
              <a:t>Sistema para tratamiento rápido</a:t>
            </a:r>
          </a:p>
          <a:p>
            <a:pPr lvl="1"/>
            <a:r>
              <a:rPr lang="es-PE" dirty="0" err="1"/>
              <a:t>tPA</a:t>
            </a:r>
            <a:endParaRPr lang="es-PE" dirty="0"/>
          </a:p>
          <a:p>
            <a:pPr lvl="1"/>
            <a:r>
              <a:rPr lang="es-PE" dirty="0" err="1"/>
              <a:t>Endovascular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1568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>
          <a:xfrm>
            <a:off x="0" y="6483259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Higashida</a:t>
            </a:r>
            <a:r>
              <a:rPr lang="en-US" dirty="0"/>
              <a:t>, R., Stroke. 2013</a:t>
            </a: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52" y="2005203"/>
            <a:ext cx="8301948" cy="317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5017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Centros Comprensivos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PE" dirty="0"/>
              <a:t>Tratamiento </a:t>
            </a:r>
            <a:r>
              <a:rPr lang="es-PE" dirty="0" err="1"/>
              <a:t>endovascular</a:t>
            </a:r>
            <a:endParaRPr lang="es-PE" dirty="0"/>
          </a:p>
          <a:p>
            <a:r>
              <a:rPr lang="es-PE" dirty="0"/>
              <a:t>Cirugía vascular</a:t>
            </a:r>
          </a:p>
          <a:p>
            <a:r>
              <a:rPr lang="es-PE" dirty="0"/>
              <a:t>Neurocirugía </a:t>
            </a:r>
          </a:p>
          <a:p>
            <a:r>
              <a:rPr lang="es-PE" dirty="0"/>
              <a:t>UCI neurológica </a:t>
            </a:r>
          </a:p>
          <a:p>
            <a:r>
              <a:rPr lang="es-PE" dirty="0"/>
              <a:t>Imágenes avanzadas: (MRA, MRP, MRS, HR-MRA, CTA, CTP, DSA, TCD)</a:t>
            </a:r>
          </a:p>
          <a:p>
            <a:r>
              <a:rPr lang="es-PE" dirty="0"/>
              <a:t>Servicios 24/7</a:t>
            </a:r>
          </a:p>
        </p:txBody>
      </p:sp>
    </p:spTree>
    <p:extLst>
      <p:ext uri="{BB962C8B-B14F-4D97-AF65-F5344CB8AC3E}">
        <p14:creationId xmlns:p14="http://schemas.microsoft.com/office/powerpoint/2010/main" val="25337747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083083" y="5211202"/>
            <a:ext cx="1947705" cy="6970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1600"/>
            <a:ext cx="7101840" cy="1143000"/>
          </a:xfrm>
        </p:spPr>
        <p:txBody>
          <a:bodyPr>
            <a:noAutofit/>
          </a:bodyPr>
          <a:lstStyle/>
          <a:p>
            <a:r>
              <a:rPr lang="en-US" sz="3600" i="1" dirty="0"/>
              <a:t>Baptist Health South Florida Stroke Network</a:t>
            </a:r>
          </a:p>
        </p:txBody>
      </p:sp>
      <p:graphicFrame>
        <p:nvGraphicFramePr>
          <p:cNvPr id="3" name="Diagram 2"/>
          <p:cNvGraphicFramePr/>
          <p:nvPr/>
        </p:nvGraphicFramePr>
        <p:xfrm>
          <a:off x="2749685" y="2077938"/>
          <a:ext cx="6096000" cy="3922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2549" y="3477857"/>
            <a:ext cx="1589313" cy="17703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89784" y="2251587"/>
            <a:ext cx="2334847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Baptist Hospital of Miami </a:t>
            </a:r>
          </a:p>
          <a:p>
            <a:pPr algn="ctr"/>
            <a:r>
              <a:rPr lang="en-US" sz="2400" dirty="0"/>
              <a:t>(CSC)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2251863" y="2621200"/>
            <a:ext cx="582130" cy="84708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2251863" y="3156074"/>
            <a:ext cx="899900" cy="633072"/>
          </a:xfrm>
          <a:prstGeom prst="straightConnector1">
            <a:avLst/>
          </a:prstGeom>
          <a:ln>
            <a:solidFill>
              <a:srgbClr val="5FB65B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2251862" y="3749609"/>
            <a:ext cx="1049058" cy="341819"/>
          </a:xfrm>
          <a:prstGeom prst="straightConnector1">
            <a:avLst/>
          </a:prstGeom>
          <a:ln>
            <a:solidFill>
              <a:srgbClr val="5DB18E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5" idx="3"/>
          </p:cNvCxnSpPr>
          <p:nvPr/>
        </p:nvCxnSpPr>
        <p:spPr>
          <a:xfrm flipH="1" flipV="1">
            <a:off x="2251862" y="4363046"/>
            <a:ext cx="1049058" cy="9133"/>
          </a:xfrm>
          <a:prstGeom prst="straightConnector1">
            <a:avLst/>
          </a:prstGeom>
          <a:ln>
            <a:solidFill>
              <a:srgbClr val="5F9DAC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2251863" y="4737370"/>
            <a:ext cx="899900" cy="192530"/>
          </a:xfrm>
          <a:prstGeom prst="straightConnector1">
            <a:avLst/>
          </a:prstGeom>
          <a:ln>
            <a:solidFill>
              <a:srgbClr val="626EA7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2251863" y="5248233"/>
            <a:ext cx="612154" cy="16948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40308" y="3950647"/>
            <a:ext cx="1796519" cy="14071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1" y="5624516"/>
            <a:ext cx="2133600" cy="273844"/>
          </a:xfrm>
        </p:spPr>
        <p:txBody>
          <a:bodyPr/>
          <a:lstStyle/>
          <a:p>
            <a:pPr>
              <a:defRPr/>
            </a:pPr>
            <a:fld id="{762C8C02-8F8F-45B2-80FF-601816269972}" type="slidenum">
              <a:rPr lang="en-US" sz="998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fld>
            <a:endParaRPr lang="en-US" sz="998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7504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101600"/>
            <a:ext cx="6910251" cy="1143000"/>
          </a:xfrm>
        </p:spPr>
        <p:txBody>
          <a:bodyPr>
            <a:normAutofit/>
          </a:bodyPr>
          <a:lstStyle/>
          <a:p>
            <a:r>
              <a:rPr lang="en-US" sz="3600" i="1" dirty="0"/>
              <a:t>Baptist Hospital - </a:t>
            </a:r>
            <a:r>
              <a:rPr lang="en-US" sz="3600" i="1" dirty="0" err="1"/>
              <a:t>Pacientes</a:t>
            </a:r>
            <a:endParaRPr lang="en-US" sz="3600" i="1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s-PE" dirty="0"/>
              <a:t>Camas- 728 </a:t>
            </a:r>
          </a:p>
          <a:p>
            <a:r>
              <a:rPr lang="es-PE" dirty="0"/>
              <a:t>Admisiones- 30,623</a:t>
            </a:r>
          </a:p>
          <a:p>
            <a:r>
              <a:rPr lang="es-PE" dirty="0"/>
              <a:t>ALOS (CMI ajustadas)- 3.61</a:t>
            </a:r>
          </a:p>
          <a:p>
            <a:r>
              <a:rPr lang="es-PE" dirty="0"/>
              <a:t>Admisiones ajustadas- 55,788</a:t>
            </a:r>
          </a:p>
          <a:p>
            <a:r>
              <a:rPr lang="es-PE" dirty="0"/>
              <a:t>Visitas a la emergencia- 107,784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s-PE" dirty="0"/>
              <a:t>Cuartos de examen en la ER-80 </a:t>
            </a:r>
          </a:p>
          <a:p>
            <a:r>
              <a:rPr lang="es-PE" dirty="0"/>
              <a:t>Visitas en el centro de urgencias- 165,606</a:t>
            </a:r>
          </a:p>
          <a:p>
            <a:r>
              <a:rPr lang="es-PE" dirty="0"/>
              <a:t>Cirugías ambulatorias- 6,696</a:t>
            </a:r>
          </a:p>
          <a:p>
            <a:pPr marL="0" indent="0">
              <a:buNone/>
            </a:pPr>
            <a:endParaRPr lang="es-PE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0EBBFB-55DE-4BDB-A0E5-8AD89FDA4DC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569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Porqué Infarto Cerebral?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3006"/>
            <a:ext cx="8229600" cy="4393157"/>
          </a:xfrm>
        </p:spPr>
        <p:txBody>
          <a:bodyPr/>
          <a:lstStyle/>
          <a:p>
            <a:r>
              <a:rPr lang="es-PE" dirty="0"/>
              <a:t>Uno de los problemas mas importantes de salud publica actual</a:t>
            </a:r>
          </a:p>
          <a:p>
            <a:r>
              <a:rPr lang="es-PE" dirty="0"/>
              <a:t>Prevenible</a:t>
            </a:r>
          </a:p>
          <a:p>
            <a:r>
              <a:rPr lang="es-PE" dirty="0"/>
              <a:t>Existe tratamiento efectivo</a:t>
            </a:r>
          </a:p>
          <a:p>
            <a:pPr marL="0" indent="0">
              <a:buNone/>
            </a:pPr>
            <a:endParaRPr lang="es-P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906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396217" y="5028655"/>
            <a:ext cx="2634572" cy="8796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489"/>
            <a:ext cx="7537269" cy="903262"/>
          </a:xfrm>
        </p:spPr>
        <p:txBody>
          <a:bodyPr>
            <a:noAutofit/>
          </a:bodyPr>
          <a:lstStyle/>
          <a:p>
            <a:r>
              <a:rPr lang="en-US" sz="3600" i="1" kern="0" dirty="0">
                <a:cs typeface="Times New Roman" panose="02020603050405020304" pitchFamily="18" charset="0"/>
              </a:rPr>
              <a:t>Miami-Dade County Stroke Volume- FY17</a:t>
            </a:r>
            <a:endParaRPr lang="en-US" sz="3600" i="1" dirty="0"/>
          </a:p>
        </p:txBody>
      </p:sp>
      <p:sp>
        <p:nvSpPr>
          <p:cNvPr id="3" name="Rectangle 2"/>
          <p:cNvSpPr/>
          <p:nvPr/>
        </p:nvSpPr>
        <p:spPr>
          <a:xfrm>
            <a:off x="7862128" y="2564484"/>
            <a:ext cx="71365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050" b="1" dirty="0">
                <a:solidFill>
                  <a:srgbClr val="000000"/>
                </a:solidFill>
              </a:rPr>
              <a:t> </a:t>
            </a:r>
            <a:r>
              <a:rPr lang="en-US" sz="1050" dirty="0">
                <a:solidFill>
                  <a:srgbClr val="000000"/>
                </a:solidFill>
                <a:cs typeface="Times New Roman" panose="02020603050405020304" pitchFamily="18" charset="0"/>
              </a:rPr>
              <a:t>n=6,616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1" y="5624516"/>
            <a:ext cx="2133600" cy="273844"/>
          </a:xfrm>
        </p:spPr>
        <p:txBody>
          <a:bodyPr/>
          <a:lstStyle/>
          <a:p>
            <a:pPr>
              <a:defRPr/>
            </a:pPr>
            <a:fld id="{3F2CFCB2-1E70-4F5A-9086-A2E01CDCDC7A}" type="slidenum">
              <a:rPr lang="en-US" sz="998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fld>
            <a:endParaRPr lang="en-US" sz="998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Content Placeholder 7" descr="Screen Clippi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3" y="1879078"/>
            <a:ext cx="9093540" cy="3946956"/>
          </a:xfrm>
        </p:spPr>
      </p:pic>
    </p:spTree>
    <p:extLst>
      <p:ext uri="{BB962C8B-B14F-4D97-AF65-F5344CB8AC3E}">
        <p14:creationId xmlns:p14="http://schemas.microsoft.com/office/powerpoint/2010/main" val="15684062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Aneurisma</a:t>
            </a:r>
            <a:r>
              <a:rPr lang="en-US" dirty="0"/>
              <a:t>-</a:t>
            </a:r>
            <a:r>
              <a:rPr lang="es-PE" dirty="0"/>
              <a:t>Tratamiento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906840"/>
              </p:ext>
            </p:extLst>
          </p:nvPr>
        </p:nvGraphicFramePr>
        <p:xfrm>
          <a:off x="2064868" y="2364501"/>
          <a:ext cx="4873949" cy="2911771"/>
        </p:xfrm>
        <a:graphic>
          <a:graphicData uri="http://schemas.openxmlformats.org/drawingml/2006/table">
            <a:tbl>
              <a:tblPr/>
              <a:tblGrid>
                <a:gridCol w="2825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41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41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349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chemeClr val="bg1"/>
                          </a:solidFill>
                          <a:latin typeface="+mj-lt"/>
                        </a:rPr>
                        <a:t>Procedimiento</a:t>
                      </a:r>
                      <a:endParaRPr lang="en-US" sz="1800" b="1" i="0" u="none" strike="noStrike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3593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80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201</a:t>
                      </a:r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3593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2019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359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5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latin typeface="+mj-lt"/>
                        </a:rPr>
                        <a:t>HSA Coiling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4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latin typeface="+mj-lt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4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latin typeface="+mj-lt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4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5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latin typeface="+mj-lt"/>
                        </a:rPr>
                        <a:t>Coiling Electivo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4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65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4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4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5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latin typeface="+mj-lt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4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4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75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4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72605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49011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Tratamientos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619127"/>
              </p:ext>
            </p:extLst>
          </p:nvPr>
        </p:nvGraphicFramePr>
        <p:xfrm>
          <a:off x="2584412" y="1461239"/>
          <a:ext cx="3352195" cy="1254098"/>
        </p:xfrm>
        <a:graphic>
          <a:graphicData uri="http://schemas.openxmlformats.org/drawingml/2006/table">
            <a:tbl>
              <a:tblPr/>
              <a:tblGrid>
                <a:gridCol w="1943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3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16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Stroke Treatment/</a:t>
                      </a:r>
                      <a:br>
                        <a:rPr lang="en-US" sz="120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</a:b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Procedure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3593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2017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3593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2018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359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latin typeface="+mj-lt"/>
                        </a:rPr>
                        <a:t>IV t-PA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4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 dirty="0">
                          <a:latin typeface="+mj-lt"/>
                        </a:rPr>
                        <a:t>111</a:t>
                      </a:r>
                      <a:endParaRPr lang="en-US" sz="1100" b="0" i="0" u="none" strike="noStrike" dirty="0">
                        <a:latin typeface="+mj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4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 dirty="0">
                          <a:latin typeface="+mj-lt"/>
                        </a:rPr>
                        <a:t>108</a:t>
                      </a:r>
                      <a:endParaRPr lang="en-US" sz="1100" b="0" i="0" u="none" strike="noStrike" dirty="0">
                        <a:latin typeface="+mj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4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2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latin typeface="+mj-lt"/>
                        </a:rPr>
                        <a:t>Thrombectomy</a:t>
                      </a:r>
                      <a:endParaRPr lang="en-US" sz="1100" b="0" i="0" u="none" strike="noStrike" dirty="0">
                        <a:latin typeface="+mj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4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90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4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93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4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9832109"/>
              </p:ext>
            </p:extLst>
          </p:nvPr>
        </p:nvGraphicFramePr>
        <p:xfrm>
          <a:off x="457200" y="3338900"/>
          <a:ext cx="4009292" cy="2613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3464170"/>
              </p:ext>
            </p:extLst>
          </p:nvPr>
        </p:nvGraphicFramePr>
        <p:xfrm>
          <a:off x="4818185" y="3338900"/>
          <a:ext cx="3930162" cy="2678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5122079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932580" y="5228214"/>
            <a:ext cx="2098209" cy="6800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68769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i="1" dirty="0"/>
              <a:t>IV t-PA Door To Needle Time</a:t>
            </a:r>
          </a:p>
        </p:txBody>
      </p:sp>
      <p:graphicFrame>
        <p:nvGraphicFramePr>
          <p:cNvPr id="6" name="Chart 5"/>
          <p:cNvGraphicFramePr>
            <a:graphicFrameLocks noGrp="1"/>
          </p:cNvGraphicFramePr>
          <p:nvPr/>
        </p:nvGraphicFramePr>
        <p:xfrm>
          <a:off x="1246095" y="2132350"/>
          <a:ext cx="7897905" cy="3868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Footer Placeholder 3"/>
          <p:cNvSpPr txBox="1">
            <a:spLocks/>
          </p:cNvSpPr>
          <p:nvPr/>
        </p:nvSpPr>
        <p:spPr>
          <a:xfrm>
            <a:off x="1" y="5720040"/>
            <a:ext cx="866633" cy="273844"/>
          </a:xfrm>
          <a:prstGeom prst="rect">
            <a:avLst/>
          </a:prstGeom>
        </p:spPr>
        <p:txBody>
          <a:bodyPr vert="horz" lIns="73756" tIns="36878" rIns="73756" bIns="36878" rtlCol="0" anchor="ctr"/>
          <a:lstStyle>
            <a:defPPr>
              <a:defRPr lang="en-US"/>
            </a:defPPr>
            <a:lvl1pPr marL="0" algn="r" defTabSz="368778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68778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7555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6333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75110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43888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12665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81443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50220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C446F20-9F0C-48CF-BEF0-975A33BBC91A}" type="slidenum">
              <a:rPr lang="en-US" sz="80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1665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/>
              <a:t>IV t-PA Door To Needle Time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6213" y="1710236"/>
            <a:ext cx="7240587" cy="417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1245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932580" y="5228214"/>
            <a:ext cx="2098209" cy="6800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68769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i="1" dirty="0" err="1"/>
              <a:t>Tratamiento</a:t>
            </a:r>
            <a:r>
              <a:rPr lang="en-US" sz="3600" i="1" dirty="0"/>
              <a:t> Endovascular-DTG</a:t>
            </a:r>
          </a:p>
        </p:txBody>
      </p:sp>
      <p:sp>
        <p:nvSpPr>
          <p:cNvPr id="8" name="Footer Placeholder 3"/>
          <p:cNvSpPr txBox="1">
            <a:spLocks/>
          </p:cNvSpPr>
          <p:nvPr/>
        </p:nvSpPr>
        <p:spPr>
          <a:xfrm>
            <a:off x="1" y="5720040"/>
            <a:ext cx="866633" cy="273844"/>
          </a:xfrm>
          <a:prstGeom prst="rect">
            <a:avLst/>
          </a:prstGeom>
        </p:spPr>
        <p:txBody>
          <a:bodyPr vert="horz" lIns="73756" tIns="36878" rIns="73756" bIns="36878" rtlCol="0" anchor="ctr"/>
          <a:lstStyle>
            <a:defPPr>
              <a:defRPr lang="en-US"/>
            </a:defPPr>
            <a:lvl1pPr marL="0" algn="r" defTabSz="368778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68778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7555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6333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75110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43888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12665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81443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50220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C446F20-9F0C-48CF-BEF0-975A33BBC91A}" type="slidenum">
              <a:rPr lang="en-US" sz="800"/>
              <a:t>25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6456" y="1906560"/>
            <a:ext cx="7276174" cy="408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9715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i="1" dirty="0" err="1"/>
              <a:t>Colaboración</a:t>
            </a:r>
            <a:r>
              <a:rPr lang="en-US" i="1" dirty="0"/>
              <a:t> con SAP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047" y="1314060"/>
            <a:ext cx="4285520" cy="2204202"/>
          </a:xfrm>
          <a:prstGeom prst="rect">
            <a:avLst/>
          </a:prstGeom>
          <a:ln w="63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811" y="1340181"/>
            <a:ext cx="4338263" cy="2440274"/>
          </a:xfrm>
          <a:prstGeom prst="rect">
            <a:avLst/>
          </a:prstGeom>
          <a:ln w="63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661" y="3580713"/>
            <a:ext cx="6144801" cy="3259869"/>
          </a:xfrm>
          <a:prstGeom prst="rect">
            <a:avLst/>
          </a:prstGeom>
          <a:ln w="63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42889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Procesamiento</a:t>
            </a:r>
            <a:r>
              <a:rPr lang="en-US" dirty="0"/>
              <a:t> </a:t>
            </a:r>
            <a:r>
              <a:rPr lang="en-US" dirty="0" err="1"/>
              <a:t>Paralelo</a:t>
            </a:r>
            <a:endParaRPr lang="en-US" dirty="0"/>
          </a:p>
        </p:txBody>
      </p:sp>
      <p:pic>
        <p:nvPicPr>
          <p:cNvPr id="4" name="Picture 2" descr="Image result for pit sto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973429"/>
            <a:ext cx="6613639" cy="3723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07030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366043" y="1938604"/>
            <a:ext cx="5505449" cy="3834968"/>
            <a:chOff x="2366042" y="1081353"/>
            <a:chExt cx="5505449" cy="3834968"/>
          </a:xfrm>
        </p:grpSpPr>
        <p:sp>
          <p:nvSpPr>
            <p:cNvPr id="6" name="Hexagon 5"/>
            <p:cNvSpPr/>
            <p:nvPr/>
          </p:nvSpPr>
          <p:spPr>
            <a:xfrm>
              <a:off x="3646298" y="2906294"/>
              <a:ext cx="593293" cy="511201"/>
            </a:xfrm>
            <a:prstGeom prst="hexagon">
              <a:avLst>
                <a:gd name="adj" fmla="val 28900"/>
                <a:gd name="vf" fmla="val 115470"/>
              </a:avLst>
            </a:pr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aphicFrame>
          <p:nvGraphicFramePr>
            <p:cNvPr id="2" name="Diagram 1"/>
            <p:cNvGraphicFramePr/>
            <p:nvPr/>
          </p:nvGraphicFramePr>
          <p:xfrm>
            <a:off x="2366042" y="1081353"/>
            <a:ext cx="5505449" cy="383496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</p:grp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 err="1"/>
              <a:t>Equipo</a:t>
            </a:r>
            <a:r>
              <a:rPr lang="en-US" dirty="0"/>
              <a:t> de Stroke de Baptist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D40ED4-1F77-4C91-9474-08CD985FBBDE}" type="slidenum">
              <a:rPr lang="en-US" sz="998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fld>
            <a:endParaRPr lang="en-US" sz="998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2252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Antes que </a:t>
            </a:r>
            <a:r>
              <a:rPr lang="en-US" dirty="0" err="1"/>
              <a:t>llegue</a:t>
            </a:r>
            <a:r>
              <a:rPr lang="en-US" dirty="0"/>
              <a:t> el </a:t>
            </a:r>
            <a:r>
              <a:rPr lang="en-US" dirty="0" err="1"/>
              <a:t>paciente</a:t>
            </a:r>
            <a:r>
              <a:rPr lang="en-US" dirty="0"/>
              <a:t>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5488" y="1466068"/>
            <a:ext cx="7241312" cy="5260047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Colaboraci</a:t>
            </a:r>
            <a:r>
              <a:rPr lang="es-PE" dirty="0" err="1"/>
              <a:t>ón</a:t>
            </a:r>
            <a:r>
              <a:rPr lang="es-PE" dirty="0"/>
              <a:t> con SAP es importante</a:t>
            </a:r>
            <a:endParaRPr lang="en-US" dirty="0"/>
          </a:p>
          <a:p>
            <a:pPr lvl="1"/>
            <a:r>
              <a:rPr lang="en-US" dirty="0"/>
              <a:t>Familiar </a:t>
            </a:r>
            <a:r>
              <a:rPr lang="en-US" dirty="0" err="1"/>
              <a:t>viaja</a:t>
            </a:r>
            <a:r>
              <a:rPr lang="en-US" dirty="0"/>
              <a:t> con el </a:t>
            </a:r>
            <a:r>
              <a:rPr lang="en-US" dirty="0" err="1"/>
              <a:t>paciente</a:t>
            </a:r>
            <a:endParaRPr lang="en-US" dirty="0"/>
          </a:p>
          <a:p>
            <a:pPr lvl="1"/>
            <a:r>
              <a:rPr lang="en-US" dirty="0" err="1"/>
              <a:t>Número</a:t>
            </a:r>
            <a:r>
              <a:rPr lang="en-US" dirty="0"/>
              <a:t> de </a:t>
            </a:r>
            <a:r>
              <a:rPr lang="en-US" dirty="0" err="1"/>
              <a:t>contacto</a:t>
            </a:r>
            <a:endParaRPr lang="en-US" dirty="0"/>
          </a:p>
          <a:p>
            <a:r>
              <a:rPr lang="en-US" dirty="0" err="1"/>
              <a:t>Obtener</a:t>
            </a:r>
            <a:r>
              <a:rPr lang="en-US" dirty="0"/>
              <a:t>:</a:t>
            </a:r>
          </a:p>
          <a:p>
            <a:pPr lvl="1"/>
            <a:r>
              <a:rPr lang="en-US" dirty="0" err="1"/>
              <a:t>Historia</a:t>
            </a:r>
            <a:r>
              <a:rPr lang="en-US" dirty="0"/>
              <a:t> </a:t>
            </a:r>
            <a:r>
              <a:rPr lang="en-US" dirty="0" err="1"/>
              <a:t>clínica</a:t>
            </a:r>
            <a:r>
              <a:rPr lang="en-US" dirty="0"/>
              <a:t>, </a:t>
            </a:r>
            <a:r>
              <a:rPr lang="en-US" dirty="0" err="1"/>
              <a:t>nivel</a:t>
            </a:r>
            <a:r>
              <a:rPr lang="en-US" dirty="0"/>
              <a:t> de </a:t>
            </a:r>
            <a:r>
              <a:rPr lang="en-US" dirty="0" err="1"/>
              <a:t>funcionamiento</a:t>
            </a:r>
            <a:r>
              <a:rPr lang="en-US" dirty="0"/>
              <a:t> basal </a:t>
            </a:r>
          </a:p>
          <a:p>
            <a:pPr lvl="1"/>
            <a:r>
              <a:rPr lang="es-PE" dirty="0"/>
              <a:t>Hora de ¨ultima vez normal¨</a:t>
            </a:r>
            <a:endParaRPr lang="en-US" dirty="0"/>
          </a:p>
          <a:p>
            <a:pPr lvl="1"/>
            <a:r>
              <a:rPr lang="en-US" dirty="0" err="1"/>
              <a:t>Antecedentes</a:t>
            </a:r>
            <a:r>
              <a:rPr lang="en-US" dirty="0"/>
              <a:t> </a:t>
            </a:r>
            <a:r>
              <a:rPr lang="en-US" dirty="0" err="1"/>
              <a:t>médicos</a:t>
            </a:r>
            <a:r>
              <a:rPr lang="en-US" dirty="0"/>
              <a:t>: </a:t>
            </a:r>
            <a:r>
              <a:rPr lang="en-US" dirty="0" err="1"/>
              <a:t>contraindicaciones</a:t>
            </a:r>
            <a:r>
              <a:rPr lang="en-US" dirty="0"/>
              <a:t> para </a:t>
            </a:r>
            <a:r>
              <a:rPr lang="en-US" dirty="0" err="1"/>
              <a:t>tPA</a:t>
            </a:r>
            <a:endParaRPr lang="en-US" dirty="0"/>
          </a:p>
          <a:p>
            <a:pPr lvl="1"/>
            <a:r>
              <a:rPr lang="en-US" dirty="0" err="1"/>
              <a:t>Lista</a:t>
            </a:r>
            <a:r>
              <a:rPr lang="en-US" dirty="0"/>
              <a:t> de </a:t>
            </a:r>
            <a:r>
              <a:rPr lang="en-US" dirty="0" err="1"/>
              <a:t>medicamentos</a:t>
            </a:r>
            <a:r>
              <a:rPr lang="en-US" dirty="0"/>
              <a:t>, </a:t>
            </a:r>
            <a:r>
              <a:rPr lang="en-US" dirty="0" err="1"/>
              <a:t>alérgias</a:t>
            </a:r>
            <a:endParaRPr lang="en-US" dirty="0"/>
          </a:p>
          <a:p>
            <a:pPr lvl="1"/>
            <a:r>
              <a:rPr lang="es-PE" dirty="0"/>
              <a:t>Consentimiento verbal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5995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205" y="1612392"/>
            <a:ext cx="2595173" cy="4926520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10243" y="1227909"/>
            <a:ext cx="5524797" cy="1750478"/>
          </a:xfrm>
        </p:spPr>
        <p:txBody>
          <a:bodyPr>
            <a:normAutofit lnSpcReduction="10000"/>
          </a:bodyPr>
          <a:lstStyle/>
          <a:p>
            <a:r>
              <a:rPr lang="es-PE" sz="2800" dirty="0"/>
              <a:t>Segunda cause de muerte en el mundo</a:t>
            </a:r>
          </a:p>
          <a:p>
            <a:r>
              <a:rPr lang="es-PE" sz="2800" dirty="0"/>
              <a:t>Una de las principales causas de discapacidad</a:t>
            </a:r>
            <a:endParaRPr lang="en-US" sz="2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92BC313-6D96-449C-A0A7-B9BF36652A61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457199" y="2900659"/>
            <a:ext cx="5577841" cy="2790991"/>
            <a:chOff x="457199" y="3561422"/>
            <a:chExt cx="5577841" cy="2790991"/>
          </a:xfrm>
        </p:grpSpPr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1207" y="3561422"/>
              <a:ext cx="4682870" cy="27909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457199" y="5532614"/>
              <a:ext cx="2031023" cy="520655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</a:t>
              </a:r>
              <a:r>
                <a:rPr lang="en-US" altLang="en-US" sz="1400" b="1" baseline="30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nda</a:t>
              </a:r>
              <a:r>
                <a:rPr lang="en-US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causa de </a:t>
              </a:r>
              <a:r>
                <a:rPr lang="en-US" altLang="en-US" sz="1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muerte</a:t>
              </a:r>
              <a:r>
                <a:rPr lang="en-US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a </a:t>
              </a:r>
              <a:r>
                <a:rPr lang="en-US" altLang="en-US" sz="1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nivel</a:t>
              </a:r>
              <a:r>
                <a:rPr lang="en-US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  <a:r>
                <a:rPr lang="en-US" altLang="en-US" sz="1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mundial</a:t>
              </a:r>
              <a:endParaRPr lang="en-US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4123508" y="3716877"/>
              <a:ext cx="1911532" cy="520655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en-US" sz="1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Incidencia</a:t>
              </a:r>
              <a:r>
                <a:rPr lang="en-US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  <a:r>
                <a:rPr lang="en-US" altLang="en-US" sz="1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en</a:t>
              </a:r>
              <a:r>
                <a:rPr lang="en-US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EEUU 795,000 </a:t>
              </a:r>
              <a:r>
                <a:rPr lang="en-US" altLang="en-US" sz="1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por</a:t>
              </a:r>
              <a:r>
                <a:rPr lang="en-US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a</a:t>
              </a:r>
              <a:r>
                <a:rPr lang="es-PE" altLang="en-US" sz="1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ño</a:t>
              </a:r>
              <a:endParaRPr lang="en-US" altLang="en-US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80091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Activación</a:t>
            </a:r>
            <a:r>
              <a:rPr lang="en-US" dirty="0"/>
              <a:t> </a:t>
            </a:r>
            <a:r>
              <a:rPr lang="en-US" dirty="0" err="1"/>
              <a:t>única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445488" y="1466068"/>
            <a:ext cx="7241312" cy="5189709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Enfermera</a:t>
            </a:r>
            <a:r>
              <a:rPr lang="en-US" dirty="0"/>
              <a:t> BEST </a:t>
            </a:r>
          </a:p>
          <a:p>
            <a:r>
              <a:rPr lang="en-US" dirty="0" err="1"/>
              <a:t>Enfermería</a:t>
            </a:r>
            <a:r>
              <a:rPr lang="en-US" dirty="0"/>
              <a:t> ER Charge nurse</a:t>
            </a:r>
          </a:p>
          <a:p>
            <a:r>
              <a:rPr lang="en-US" dirty="0" err="1"/>
              <a:t>Enfermería</a:t>
            </a:r>
            <a:r>
              <a:rPr lang="en-US" dirty="0"/>
              <a:t> de ER</a:t>
            </a:r>
          </a:p>
          <a:p>
            <a:r>
              <a:rPr lang="en-US" dirty="0" err="1"/>
              <a:t>Laboratorio</a:t>
            </a:r>
            <a:endParaRPr lang="en-US" dirty="0"/>
          </a:p>
          <a:p>
            <a:r>
              <a:rPr lang="en-US" dirty="0" err="1"/>
              <a:t>Tecnólogo</a:t>
            </a:r>
            <a:r>
              <a:rPr lang="en-US" dirty="0"/>
              <a:t> de CT</a:t>
            </a:r>
          </a:p>
          <a:p>
            <a:r>
              <a:rPr lang="en-US" dirty="0" err="1"/>
              <a:t>Registración</a:t>
            </a:r>
            <a:endParaRPr lang="en-US" dirty="0"/>
          </a:p>
          <a:p>
            <a:r>
              <a:rPr lang="es-PE" dirty="0"/>
              <a:t>Médico </a:t>
            </a:r>
            <a:r>
              <a:rPr lang="es-PE" dirty="0" err="1"/>
              <a:t>emergencista</a:t>
            </a:r>
            <a:endParaRPr lang="en-US" dirty="0"/>
          </a:p>
          <a:p>
            <a:r>
              <a:rPr lang="en-US" dirty="0" err="1"/>
              <a:t>Neurólogo</a:t>
            </a:r>
            <a:endParaRPr lang="en-US" dirty="0"/>
          </a:p>
          <a:p>
            <a:r>
              <a:rPr lang="es-PE" dirty="0"/>
              <a:t>Radiólogo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3256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Si no </a:t>
            </a:r>
            <a:r>
              <a:rPr lang="en-US" sz="3600" dirty="0" err="1"/>
              <a:t>es</a:t>
            </a:r>
            <a:r>
              <a:rPr lang="en-US" sz="3600" dirty="0"/>
              <a:t> </a:t>
            </a:r>
            <a:r>
              <a:rPr lang="en-US" sz="3600" dirty="0" err="1"/>
              <a:t>necesario</a:t>
            </a:r>
            <a:r>
              <a:rPr lang="en-US" sz="3600" dirty="0"/>
              <a:t>, no lo </a:t>
            </a:r>
            <a:r>
              <a:rPr lang="en-US" sz="3600" dirty="0" err="1"/>
              <a:t>hagas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3942" y="1211091"/>
            <a:ext cx="7241312" cy="550623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No </a:t>
            </a:r>
            <a:r>
              <a:rPr lang="en-US" dirty="0" err="1"/>
              <a:t>colocar</a:t>
            </a:r>
            <a:r>
              <a:rPr lang="en-US" dirty="0"/>
              <a:t> al </a:t>
            </a:r>
            <a:r>
              <a:rPr lang="en-US" dirty="0" err="1"/>
              <a:t>paciente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un </a:t>
            </a:r>
            <a:r>
              <a:rPr lang="en-US" dirty="0" err="1"/>
              <a:t>cuarto</a:t>
            </a:r>
            <a:r>
              <a:rPr lang="en-US" dirty="0"/>
              <a:t> (Triage o SAP)</a:t>
            </a:r>
          </a:p>
          <a:p>
            <a:pPr lvl="1"/>
            <a:r>
              <a:rPr lang="en-US" dirty="0" err="1"/>
              <a:t>Directo</a:t>
            </a:r>
            <a:r>
              <a:rPr lang="en-US" dirty="0"/>
              <a:t> a </a:t>
            </a:r>
            <a:r>
              <a:rPr lang="en-US" dirty="0" err="1"/>
              <a:t>tomografía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camilla</a:t>
            </a:r>
            <a:r>
              <a:rPr lang="en-US" dirty="0"/>
              <a:t> de SAP</a:t>
            </a:r>
          </a:p>
          <a:p>
            <a:r>
              <a:rPr lang="en-US" dirty="0"/>
              <a:t>No </a:t>
            </a:r>
            <a:r>
              <a:rPr lang="en-US" dirty="0" err="1"/>
              <a:t>colocar</a:t>
            </a:r>
            <a:r>
              <a:rPr lang="en-US" dirty="0"/>
              <a:t> </a:t>
            </a:r>
            <a:r>
              <a:rPr lang="en-US" dirty="0" err="1"/>
              <a:t>foley</a:t>
            </a:r>
            <a:r>
              <a:rPr lang="en-US" dirty="0"/>
              <a:t>, no </a:t>
            </a:r>
            <a:r>
              <a:rPr lang="en-US" dirty="0" err="1"/>
              <a:t>poner</a:t>
            </a:r>
            <a:r>
              <a:rPr lang="en-US" dirty="0"/>
              <a:t> </a:t>
            </a:r>
            <a:r>
              <a:rPr lang="en-US" dirty="0" err="1"/>
              <a:t>bata</a:t>
            </a:r>
            <a:endParaRPr lang="en-US" dirty="0"/>
          </a:p>
          <a:p>
            <a:r>
              <a:rPr lang="en-US" dirty="0" err="1"/>
              <a:t>Usar</a:t>
            </a:r>
            <a:r>
              <a:rPr lang="en-US" dirty="0"/>
              <a:t> la </a:t>
            </a:r>
            <a:r>
              <a:rPr lang="en-US" dirty="0" err="1"/>
              <a:t>glucosa</a:t>
            </a:r>
            <a:r>
              <a:rPr lang="en-US" dirty="0"/>
              <a:t>, ECG, </a:t>
            </a:r>
            <a:r>
              <a:rPr lang="en-US" dirty="0" err="1"/>
              <a:t>vitales</a:t>
            </a:r>
            <a:r>
              <a:rPr lang="en-US" dirty="0"/>
              <a:t> del SAP</a:t>
            </a:r>
          </a:p>
          <a:p>
            <a:r>
              <a:rPr lang="en-US" dirty="0"/>
              <a:t>No </a:t>
            </a:r>
            <a:r>
              <a:rPr lang="en-US" dirty="0" err="1"/>
              <a:t>esperar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laboratorios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no son </a:t>
            </a:r>
            <a:r>
              <a:rPr lang="en-US" dirty="0" err="1"/>
              <a:t>necesarios</a:t>
            </a:r>
            <a:endParaRPr lang="en-US" dirty="0"/>
          </a:p>
          <a:p>
            <a:r>
              <a:rPr lang="en-US" dirty="0"/>
              <a:t>No </a:t>
            </a:r>
            <a:r>
              <a:rPr lang="en-US" dirty="0" err="1"/>
              <a:t>obtener</a:t>
            </a:r>
            <a:r>
              <a:rPr lang="en-US" dirty="0"/>
              <a:t> </a:t>
            </a:r>
            <a:r>
              <a:rPr lang="en-US" dirty="0" err="1"/>
              <a:t>consentimiento</a:t>
            </a:r>
            <a:r>
              <a:rPr lang="en-US" dirty="0"/>
              <a:t> </a:t>
            </a:r>
            <a:r>
              <a:rPr lang="en-US" dirty="0" err="1"/>
              <a:t>informado</a:t>
            </a:r>
            <a:r>
              <a:rPr lang="en-US" dirty="0"/>
              <a:t> </a:t>
            </a:r>
            <a:r>
              <a:rPr lang="en-US" dirty="0" err="1"/>
              <a:t>escrito</a:t>
            </a:r>
            <a:r>
              <a:rPr lang="en-US" dirty="0"/>
              <a:t> para </a:t>
            </a:r>
            <a:r>
              <a:rPr lang="en-US" dirty="0" err="1"/>
              <a:t>tPA</a:t>
            </a:r>
            <a:endParaRPr lang="en-US" dirty="0"/>
          </a:p>
          <a:p>
            <a:r>
              <a:rPr lang="en-US" dirty="0"/>
              <a:t>No </a:t>
            </a:r>
            <a:r>
              <a:rPr lang="en-US" dirty="0" err="1"/>
              <a:t>perder</a:t>
            </a:r>
            <a:r>
              <a:rPr lang="en-US" dirty="0"/>
              <a:t> </a:t>
            </a:r>
            <a:r>
              <a:rPr lang="en-US" dirty="0" err="1"/>
              <a:t>tiempo</a:t>
            </a:r>
            <a:r>
              <a:rPr lang="en-US" dirty="0"/>
              <a:t> </a:t>
            </a:r>
            <a:r>
              <a:rPr lang="en-US" dirty="0" err="1"/>
              <a:t>manejando</a:t>
            </a:r>
            <a:r>
              <a:rPr lang="en-US" dirty="0"/>
              <a:t>, </a:t>
            </a:r>
            <a:r>
              <a:rPr lang="en-US" dirty="0" err="1"/>
              <a:t>usar</a:t>
            </a:r>
            <a:r>
              <a:rPr lang="en-US" dirty="0"/>
              <a:t> </a:t>
            </a:r>
            <a:r>
              <a:rPr lang="en-US" dirty="0" err="1"/>
              <a:t>telemedicina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7621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Enfermería</a:t>
            </a:r>
            <a:r>
              <a:rPr lang="en-US" dirty="0"/>
              <a:t> BEST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37393" y="1494692"/>
            <a:ext cx="4038600" cy="5002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000" dirty="0"/>
              <a:t>Punto de </a:t>
            </a:r>
            <a:r>
              <a:rPr lang="en-US" sz="2000" dirty="0" err="1"/>
              <a:t>contacto</a:t>
            </a:r>
            <a:r>
              <a:rPr lang="en-US" sz="2000" dirty="0"/>
              <a:t> para </a:t>
            </a:r>
            <a:r>
              <a:rPr lang="en-US" sz="2000" dirty="0" err="1"/>
              <a:t>enfermería</a:t>
            </a:r>
            <a:r>
              <a:rPr lang="en-US" sz="2000" dirty="0"/>
              <a:t> ER, </a:t>
            </a:r>
            <a:r>
              <a:rPr lang="en-US" sz="2000" dirty="0" err="1"/>
              <a:t>médico</a:t>
            </a:r>
            <a:r>
              <a:rPr lang="en-US" sz="2000" dirty="0"/>
              <a:t> </a:t>
            </a:r>
            <a:r>
              <a:rPr lang="en-US" sz="2000" dirty="0" err="1"/>
              <a:t>emergencista</a:t>
            </a:r>
            <a:r>
              <a:rPr lang="en-US" sz="2000" dirty="0"/>
              <a:t>, </a:t>
            </a:r>
            <a:r>
              <a:rPr lang="en-US" sz="2000" dirty="0" err="1"/>
              <a:t>neurólogo</a:t>
            </a:r>
            <a:r>
              <a:rPr lang="en-US" sz="2000" dirty="0"/>
              <a:t>, </a:t>
            </a:r>
            <a:r>
              <a:rPr lang="en-US" sz="2000" dirty="0" err="1"/>
              <a:t>neuroradiólogo</a:t>
            </a:r>
            <a:r>
              <a:rPr lang="en-US" sz="2000" dirty="0"/>
              <a:t>, </a:t>
            </a:r>
            <a:r>
              <a:rPr lang="en-US" sz="2000" dirty="0" err="1"/>
              <a:t>neurointervencionista</a:t>
            </a:r>
            <a:r>
              <a:rPr lang="en-US" sz="2000" dirty="0"/>
              <a:t>, </a:t>
            </a:r>
            <a:r>
              <a:rPr lang="en-US" sz="2000" dirty="0" err="1"/>
              <a:t>centro</a:t>
            </a:r>
            <a:r>
              <a:rPr lang="en-US" sz="2000" dirty="0"/>
              <a:t> de </a:t>
            </a:r>
            <a:r>
              <a:rPr lang="en-US" sz="2000" dirty="0" err="1"/>
              <a:t>transferencias</a:t>
            </a:r>
            <a:r>
              <a:rPr lang="en-US" sz="2000" dirty="0"/>
              <a:t>, </a:t>
            </a:r>
            <a:r>
              <a:rPr lang="en-US" sz="2000" dirty="0" err="1"/>
              <a:t>familiares</a:t>
            </a:r>
            <a:endParaRPr lang="en-US" sz="2000" dirty="0"/>
          </a:p>
          <a:p>
            <a:endParaRPr lang="en-US" sz="2800" dirty="0"/>
          </a:p>
          <a:p>
            <a:pPr lvl="1"/>
            <a:r>
              <a:rPr lang="en-US" sz="2000" dirty="0" err="1"/>
              <a:t>Evaluación</a:t>
            </a:r>
            <a:r>
              <a:rPr lang="en-US" sz="2000" dirty="0"/>
              <a:t> </a:t>
            </a:r>
            <a:r>
              <a:rPr lang="en-US" sz="2000" dirty="0" err="1"/>
              <a:t>inicial</a:t>
            </a:r>
            <a:endParaRPr lang="en-US" sz="2000" dirty="0"/>
          </a:p>
          <a:p>
            <a:pPr lvl="2"/>
            <a:r>
              <a:rPr lang="en-US" sz="1200" dirty="0" err="1"/>
              <a:t>Directo</a:t>
            </a:r>
            <a:r>
              <a:rPr lang="en-US" sz="1200" dirty="0"/>
              <a:t> a </a:t>
            </a:r>
            <a:r>
              <a:rPr lang="en-US" sz="1200" dirty="0" err="1"/>
              <a:t>tomografía</a:t>
            </a:r>
            <a:endParaRPr lang="en-US" sz="1200" dirty="0"/>
          </a:p>
          <a:p>
            <a:pPr lvl="2"/>
            <a:r>
              <a:rPr lang="es-PE" sz="1200" dirty="0" err="1"/>
              <a:t>Screen</a:t>
            </a:r>
            <a:r>
              <a:rPr lang="es-PE" sz="1200" dirty="0"/>
              <a:t> para riesgo de sangrado</a:t>
            </a:r>
            <a:endParaRPr lang="en-US" sz="1200" dirty="0"/>
          </a:p>
          <a:p>
            <a:pPr lvl="2"/>
            <a:r>
              <a:rPr lang="en-US" sz="1200" dirty="0" err="1"/>
              <a:t>Ultima</a:t>
            </a:r>
            <a:r>
              <a:rPr lang="en-US" sz="1200" dirty="0"/>
              <a:t> </a:t>
            </a:r>
            <a:r>
              <a:rPr lang="en-US" sz="1200" dirty="0" err="1"/>
              <a:t>vez</a:t>
            </a:r>
            <a:r>
              <a:rPr lang="en-US" sz="1200" dirty="0"/>
              <a:t> </a:t>
            </a:r>
            <a:r>
              <a:rPr lang="en-US" sz="1200" dirty="0" err="1"/>
              <a:t>visto</a:t>
            </a:r>
            <a:r>
              <a:rPr lang="en-US" sz="1200" dirty="0"/>
              <a:t> normal, </a:t>
            </a:r>
            <a:r>
              <a:rPr lang="en-US" sz="1200" dirty="0" err="1"/>
              <a:t>historia</a:t>
            </a:r>
            <a:r>
              <a:rPr lang="en-US" sz="1200" dirty="0"/>
              <a:t> </a:t>
            </a:r>
            <a:r>
              <a:rPr lang="en-US" sz="1200" dirty="0" err="1"/>
              <a:t>médica</a:t>
            </a:r>
            <a:endParaRPr lang="en-US" sz="1200" dirty="0"/>
          </a:p>
          <a:p>
            <a:pPr lvl="2"/>
            <a:r>
              <a:rPr lang="es-PE" sz="1200" dirty="0"/>
              <a:t>Coordinar con neurología, radiología, farmacia</a:t>
            </a:r>
            <a:endParaRPr lang="en-US" sz="1200" dirty="0"/>
          </a:p>
          <a:p>
            <a:pPr marL="0" indent="0">
              <a:buFont typeface="Arial"/>
              <a:buNone/>
            </a:pPr>
            <a:endParaRPr lang="en-US" sz="2800" dirty="0"/>
          </a:p>
          <a:p>
            <a:pPr marL="0" indent="0">
              <a:buFont typeface="Arial"/>
              <a:buNone/>
            </a:pPr>
            <a:endParaRPr lang="en-US" sz="2800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4648200" y="1494692"/>
            <a:ext cx="4196862" cy="515229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000" dirty="0" err="1">
                <a:solidFill>
                  <a:prstClr val="black"/>
                </a:solidFill>
              </a:rPr>
              <a:t>Luego</a:t>
            </a:r>
            <a:r>
              <a:rPr lang="en-US" sz="2000" dirty="0">
                <a:solidFill>
                  <a:prstClr val="black"/>
                </a:solidFill>
              </a:rPr>
              <a:t> de TAC cerebral</a:t>
            </a:r>
          </a:p>
          <a:p>
            <a:pPr lvl="2"/>
            <a:r>
              <a:rPr lang="en-US" sz="1200" dirty="0">
                <a:solidFill>
                  <a:prstClr val="black"/>
                </a:solidFill>
              </a:rPr>
              <a:t>NIHSS </a:t>
            </a:r>
          </a:p>
          <a:p>
            <a:pPr lvl="2"/>
            <a:r>
              <a:rPr lang="en-US" sz="1200" dirty="0" err="1">
                <a:solidFill>
                  <a:prstClr val="black"/>
                </a:solidFill>
              </a:rPr>
              <a:t>Coordinar</a:t>
            </a:r>
            <a:r>
              <a:rPr lang="en-US" sz="1200" dirty="0">
                <a:solidFill>
                  <a:prstClr val="black"/>
                </a:solidFill>
              </a:rPr>
              <a:t> con </a:t>
            </a:r>
            <a:r>
              <a:rPr lang="en-US" sz="1200" dirty="0" err="1">
                <a:solidFill>
                  <a:prstClr val="black"/>
                </a:solidFill>
              </a:rPr>
              <a:t>neurología</a:t>
            </a:r>
            <a:r>
              <a:rPr lang="en-US" sz="1200" dirty="0">
                <a:solidFill>
                  <a:prstClr val="black"/>
                </a:solidFill>
              </a:rPr>
              <a:t> y </a:t>
            </a:r>
            <a:r>
              <a:rPr lang="en-US" sz="1200" dirty="0" err="1">
                <a:solidFill>
                  <a:prstClr val="black"/>
                </a:solidFill>
              </a:rPr>
              <a:t>radiología</a:t>
            </a:r>
            <a:endParaRPr lang="en-US" sz="1200" dirty="0">
              <a:solidFill>
                <a:prstClr val="black"/>
              </a:solidFill>
            </a:endParaRPr>
          </a:p>
          <a:p>
            <a:pPr lvl="2"/>
            <a:r>
              <a:rPr lang="en-US" sz="1200" dirty="0" err="1">
                <a:solidFill>
                  <a:prstClr val="black"/>
                </a:solidFill>
              </a:rPr>
              <a:t>Administrar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tPA</a:t>
            </a:r>
            <a:endParaRPr lang="en-US" sz="1200" dirty="0">
              <a:solidFill>
                <a:prstClr val="black"/>
              </a:solidFill>
            </a:endParaRPr>
          </a:p>
          <a:p>
            <a:pPr lvl="2"/>
            <a:r>
              <a:rPr lang="en-US" sz="1200" dirty="0" err="1">
                <a:solidFill>
                  <a:prstClr val="black"/>
                </a:solidFill>
              </a:rPr>
              <a:t>Iniciar</a:t>
            </a:r>
            <a:r>
              <a:rPr lang="en-US" sz="1200" dirty="0">
                <a:solidFill>
                  <a:prstClr val="black"/>
                </a:solidFill>
              </a:rPr>
              <a:t> CTA/CTP </a:t>
            </a:r>
          </a:p>
          <a:p>
            <a:pPr lvl="2"/>
            <a:r>
              <a:rPr lang="en-US" sz="1200" dirty="0" err="1">
                <a:solidFill>
                  <a:prstClr val="black"/>
                </a:solidFill>
              </a:rPr>
              <a:t>Coordinar</a:t>
            </a:r>
            <a:r>
              <a:rPr lang="en-US" sz="1200" dirty="0">
                <a:solidFill>
                  <a:prstClr val="black"/>
                </a:solidFill>
              </a:rPr>
              <a:t> con </a:t>
            </a:r>
            <a:r>
              <a:rPr lang="en-US" sz="1200" dirty="0" err="1">
                <a:solidFill>
                  <a:prstClr val="black"/>
                </a:solidFill>
              </a:rPr>
              <a:t>equipo</a:t>
            </a:r>
            <a:r>
              <a:rPr lang="en-US" sz="1200" dirty="0">
                <a:solidFill>
                  <a:prstClr val="black"/>
                </a:solidFill>
              </a:rPr>
              <a:t> de </a:t>
            </a:r>
            <a:r>
              <a:rPr lang="en-US" sz="1200" dirty="0" err="1">
                <a:solidFill>
                  <a:prstClr val="black"/>
                </a:solidFill>
              </a:rPr>
              <a:t>neurointervencionismo</a:t>
            </a:r>
            <a:r>
              <a:rPr lang="en-US" sz="1200" dirty="0">
                <a:solidFill>
                  <a:prstClr val="black"/>
                </a:solidFill>
              </a:rPr>
              <a:t>, </a:t>
            </a:r>
            <a:r>
              <a:rPr lang="en-US" sz="1200" dirty="0" err="1">
                <a:solidFill>
                  <a:prstClr val="black"/>
                </a:solidFill>
              </a:rPr>
              <a:t>anestesiología</a:t>
            </a:r>
            <a:endParaRPr lang="en-US" sz="1200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en-US" sz="2400" dirty="0">
              <a:solidFill>
                <a:prstClr val="black"/>
              </a:solidFill>
            </a:endParaRPr>
          </a:p>
          <a:p>
            <a:pPr lvl="1"/>
            <a:r>
              <a:rPr lang="en-US" sz="2000" dirty="0" err="1">
                <a:solidFill>
                  <a:prstClr val="black"/>
                </a:solidFill>
              </a:rPr>
              <a:t>Pos</a:t>
            </a:r>
            <a:r>
              <a:rPr lang="en-US" sz="2000" dirty="0">
                <a:solidFill>
                  <a:prstClr val="black"/>
                </a:solidFill>
              </a:rPr>
              <a:t> CTA/CTP </a:t>
            </a:r>
          </a:p>
          <a:p>
            <a:pPr lvl="2"/>
            <a:r>
              <a:rPr lang="en-US" sz="1200" dirty="0" err="1">
                <a:solidFill>
                  <a:prstClr val="black"/>
                </a:solidFill>
              </a:rPr>
              <a:t>Confirmar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necesidad</a:t>
            </a:r>
            <a:r>
              <a:rPr lang="en-US" sz="1200" dirty="0">
                <a:solidFill>
                  <a:prstClr val="black"/>
                </a:solidFill>
              </a:rPr>
              <a:t> de </a:t>
            </a:r>
            <a:r>
              <a:rPr lang="en-US" sz="1200" dirty="0" err="1">
                <a:solidFill>
                  <a:prstClr val="black"/>
                </a:solidFill>
              </a:rPr>
              <a:t>trombectomía</a:t>
            </a:r>
            <a:endParaRPr lang="en-US" sz="1200" dirty="0">
              <a:solidFill>
                <a:prstClr val="black"/>
              </a:solidFill>
            </a:endParaRPr>
          </a:p>
          <a:p>
            <a:pPr lvl="2"/>
            <a:r>
              <a:rPr lang="en-US" sz="1200" dirty="0" err="1">
                <a:solidFill>
                  <a:prstClr val="black"/>
                </a:solidFill>
              </a:rPr>
              <a:t>Llamar</a:t>
            </a:r>
            <a:r>
              <a:rPr lang="en-US" sz="1200" dirty="0">
                <a:solidFill>
                  <a:prstClr val="black"/>
                </a:solidFill>
              </a:rPr>
              <a:t> a </a:t>
            </a:r>
            <a:r>
              <a:rPr lang="en-US" sz="1200" dirty="0" err="1">
                <a:solidFill>
                  <a:prstClr val="black"/>
                </a:solidFill>
              </a:rPr>
              <a:t>seguridad</a:t>
            </a:r>
            <a:r>
              <a:rPr lang="en-US" sz="1200" dirty="0">
                <a:solidFill>
                  <a:prstClr val="black"/>
                </a:solidFill>
              </a:rPr>
              <a:t> para el </a:t>
            </a:r>
            <a:r>
              <a:rPr lang="en-US" sz="1200" dirty="0" err="1">
                <a:solidFill>
                  <a:prstClr val="black"/>
                </a:solidFill>
              </a:rPr>
              <a:t>transporte</a:t>
            </a:r>
            <a:endParaRPr lang="en-US" sz="1200" dirty="0">
              <a:solidFill>
                <a:prstClr val="black"/>
              </a:solidFill>
            </a:endParaRPr>
          </a:p>
          <a:p>
            <a:pPr lvl="2"/>
            <a:r>
              <a:rPr lang="en-US" sz="1200" dirty="0" err="1">
                <a:solidFill>
                  <a:prstClr val="black"/>
                </a:solidFill>
              </a:rPr>
              <a:t>Llevar</a:t>
            </a:r>
            <a:r>
              <a:rPr lang="en-US" sz="1200" dirty="0">
                <a:solidFill>
                  <a:prstClr val="black"/>
                </a:solidFill>
              </a:rPr>
              <a:t> al </a:t>
            </a:r>
            <a:r>
              <a:rPr lang="en-US" sz="1200" dirty="0" err="1">
                <a:solidFill>
                  <a:prstClr val="black"/>
                </a:solidFill>
              </a:rPr>
              <a:t>paciente</a:t>
            </a:r>
            <a:r>
              <a:rPr lang="en-US" sz="1200" dirty="0">
                <a:solidFill>
                  <a:prstClr val="black"/>
                </a:solidFill>
              </a:rPr>
              <a:t> a SOP</a:t>
            </a:r>
          </a:p>
          <a:p>
            <a:pPr lvl="2"/>
            <a:r>
              <a:rPr lang="en-US" sz="1200" dirty="0" err="1">
                <a:solidFill>
                  <a:prstClr val="black"/>
                </a:solidFill>
              </a:rPr>
              <a:t>Preparar</a:t>
            </a:r>
            <a:r>
              <a:rPr lang="en-US" sz="1200" dirty="0">
                <a:solidFill>
                  <a:prstClr val="black"/>
                </a:solidFill>
              </a:rPr>
              <a:t> al </a:t>
            </a:r>
            <a:r>
              <a:rPr lang="en-US" sz="1200" dirty="0" err="1">
                <a:solidFill>
                  <a:prstClr val="black"/>
                </a:solidFill>
              </a:rPr>
              <a:t>paciente</a:t>
            </a:r>
            <a:r>
              <a:rPr lang="en-US" sz="1200" dirty="0">
                <a:solidFill>
                  <a:prstClr val="black"/>
                </a:solidFill>
              </a:rPr>
              <a:t> para el </a:t>
            </a:r>
            <a:r>
              <a:rPr lang="en-US" sz="1200" dirty="0" err="1">
                <a:solidFill>
                  <a:prstClr val="black"/>
                </a:solidFill>
              </a:rPr>
              <a:t>procedimiento</a:t>
            </a:r>
            <a:endParaRPr lang="en-US" sz="1200" dirty="0">
              <a:solidFill>
                <a:prstClr val="black"/>
              </a:solidFill>
            </a:endParaRPr>
          </a:p>
          <a:p>
            <a:pPr lvl="1"/>
            <a:endParaRPr lang="es-PE" sz="1600" dirty="0">
              <a:solidFill>
                <a:prstClr val="black"/>
              </a:solidFill>
            </a:endParaRPr>
          </a:p>
          <a:p>
            <a:pPr lvl="1"/>
            <a:r>
              <a:rPr lang="es-PE" sz="1600" dirty="0">
                <a:solidFill>
                  <a:prstClr val="black"/>
                </a:solidFill>
              </a:rPr>
              <a:t>Calidad del Cuidado</a:t>
            </a:r>
          </a:p>
          <a:p>
            <a:pPr lvl="2"/>
            <a:r>
              <a:rPr lang="es-PE" sz="1200" dirty="0">
                <a:solidFill>
                  <a:prstClr val="black"/>
                </a:solidFill>
              </a:rPr>
              <a:t>Monitorización en tiempo real de funcionamiento del código </a:t>
            </a:r>
            <a:r>
              <a:rPr lang="es-PE" sz="1200" dirty="0" err="1">
                <a:solidFill>
                  <a:prstClr val="black"/>
                </a:solidFill>
              </a:rPr>
              <a:t>stroke</a:t>
            </a:r>
            <a:r>
              <a:rPr lang="es-PE" sz="1200" dirty="0">
                <a:solidFill>
                  <a:prstClr val="black"/>
                </a:solidFill>
              </a:rPr>
              <a:t> y captura de variables clave</a:t>
            </a:r>
          </a:p>
          <a:p>
            <a:pPr lvl="2"/>
            <a:r>
              <a:rPr lang="es-PE" sz="1200" dirty="0">
                <a:solidFill>
                  <a:prstClr val="black"/>
                </a:solidFill>
              </a:rPr>
              <a:t>Participación en el proceso de mejora continua</a:t>
            </a:r>
            <a:endParaRPr lang="en-US" sz="1200" dirty="0">
              <a:solidFill>
                <a:prstClr val="black"/>
              </a:solidFill>
            </a:endParaRPr>
          </a:p>
          <a:p>
            <a:pPr marL="0" indent="0">
              <a:buFont typeface="Arial"/>
              <a:buNone/>
            </a:pP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1277447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B.E.S.T.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PE" dirty="0"/>
              <a:t>17 enfermeras (os) de Neurociencias</a:t>
            </a:r>
          </a:p>
          <a:p>
            <a:r>
              <a:rPr lang="es-PE" dirty="0"/>
              <a:t>Entrenamiento especializado – programa de 4 semanas </a:t>
            </a:r>
          </a:p>
          <a:p>
            <a:r>
              <a:rPr lang="es-PE" dirty="0"/>
              <a:t>Especialistas en nuestros protocolos de atención Stroke</a:t>
            </a:r>
          </a:p>
          <a:p>
            <a:r>
              <a:rPr lang="es-PE" dirty="0"/>
              <a:t>Certificados para el NIHSS anualmente</a:t>
            </a:r>
          </a:p>
          <a:p>
            <a:r>
              <a:rPr lang="es-PE" dirty="0"/>
              <a:t>24x7</a:t>
            </a:r>
          </a:p>
          <a:p>
            <a:r>
              <a:rPr lang="es-PE" dirty="0"/>
              <a:t>Comparten tareas con la enfermera “Resource”</a:t>
            </a:r>
          </a:p>
          <a:p>
            <a:r>
              <a:rPr lang="es-PE" dirty="0"/>
              <a:t>Reuniones mensuales del grupo de enfermeras BEST</a:t>
            </a:r>
          </a:p>
          <a:p>
            <a:r>
              <a:rPr lang="es-PE" dirty="0"/>
              <a:t>Premio “BEST OF THE BEST”</a:t>
            </a:r>
          </a:p>
          <a:p>
            <a:r>
              <a:rPr lang="es-PE" dirty="0"/>
              <a:t>Puntos CCAP (existen dos incrementos de salario del 10%)</a:t>
            </a: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0309930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932580" y="5228214"/>
            <a:ext cx="2098209" cy="6800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68769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600" i="1" dirty="0" err="1"/>
              <a:t>Proceso</a:t>
            </a:r>
            <a:r>
              <a:rPr lang="en-US" altLang="en-US" sz="3600" i="1" dirty="0"/>
              <a:t> TRIM</a:t>
            </a:r>
            <a:endParaRPr lang="en-US" sz="3600" i="1" dirty="0"/>
          </a:p>
        </p:txBody>
      </p:sp>
      <p:sp>
        <p:nvSpPr>
          <p:cNvPr id="4" name="Footer Placeholder 3"/>
          <p:cNvSpPr txBox="1">
            <a:spLocks/>
          </p:cNvSpPr>
          <p:nvPr/>
        </p:nvSpPr>
        <p:spPr>
          <a:xfrm>
            <a:off x="1" y="5720040"/>
            <a:ext cx="866633" cy="273844"/>
          </a:xfrm>
          <a:prstGeom prst="rect">
            <a:avLst/>
          </a:prstGeom>
        </p:spPr>
        <p:txBody>
          <a:bodyPr vert="horz" lIns="73756" tIns="36878" rIns="73756" bIns="36878" rtlCol="0" anchor="ctr"/>
          <a:lstStyle>
            <a:defPPr>
              <a:defRPr lang="en-US"/>
            </a:defPPr>
            <a:lvl1pPr marL="0" algn="r" defTabSz="368778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68778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7555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6333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75110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43888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12665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81443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50220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94CEBC1-44FF-424B-A03F-D8DF4CA8C388}" type="slidenum">
              <a:rPr lang="en-US" sz="800"/>
              <a:t>34</a:t>
            </a:fld>
            <a:endParaRPr lang="en-US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/>
        </p:nvGraphicFramePr>
        <p:xfrm>
          <a:off x="91995" y="1525219"/>
          <a:ext cx="8938793" cy="4823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84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03EBB6D-5644-4F5D-AAB8-EADE7A6FA7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graphicEl>
                                              <a:dgm id="{603EBB6D-5644-4F5D-AAB8-EADE7A6FA7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graphicEl>
                                              <a:dgm id="{603EBB6D-5644-4F5D-AAB8-EADE7A6FA7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901B934-B668-4EDE-820C-550656CEF2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graphicEl>
                                              <a:dgm id="{1901B934-B668-4EDE-820C-550656CEF2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graphicEl>
                                              <a:dgm id="{1901B934-B668-4EDE-820C-550656CEF2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BCD28A4-7E3C-4343-8650-6F6EA6B11E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graphicEl>
                                              <a:dgm id="{6BCD28A4-7E3C-4343-8650-6F6EA6B11E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graphicEl>
                                              <a:dgm id="{6BCD28A4-7E3C-4343-8650-6F6EA6B11E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80E3A95-EA7F-439B-B8B2-96F217990E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graphicEl>
                                              <a:dgm id="{680E3A95-EA7F-439B-B8B2-96F217990E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graphicEl>
                                              <a:dgm id="{680E3A95-EA7F-439B-B8B2-96F217990E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125E751-0243-49C9-91A3-3EB4A9DE7F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graphicEl>
                                              <a:dgm id="{5125E751-0243-49C9-91A3-3EB4A9DE7F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graphicEl>
                                              <a:dgm id="{5125E751-0243-49C9-91A3-3EB4A9DE7F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9A188F5-1F83-45F4-9226-5022366A78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graphicEl>
                                              <a:dgm id="{F9A188F5-1F83-45F4-9226-5022366A78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graphicEl>
                                              <a:dgm id="{F9A188F5-1F83-45F4-9226-5022366A78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3704CF8-925D-4EED-B438-B9657ED32E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graphicEl>
                                              <a:dgm id="{63704CF8-925D-4EED-B438-B9657ED32E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graphicEl>
                                              <a:dgm id="{63704CF8-925D-4EED-B438-B9657ED32E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304E284-2C32-4B42-BDE6-25E8399AFF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graphicEl>
                                              <a:dgm id="{0304E284-2C32-4B42-BDE6-25E8399AFF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graphicEl>
                                              <a:dgm id="{0304E284-2C32-4B42-BDE6-25E8399AFF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EE818E3-9D8A-4D5E-AB6E-A621D4AA6B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graphicEl>
                                              <a:dgm id="{EEE818E3-9D8A-4D5E-AB6E-A621D4AA6B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graphicEl>
                                              <a:dgm id="{EEE818E3-9D8A-4D5E-AB6E-A621D4AA6B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CBF41FE-46EC-4F2E-A66A-9D0A6A06DF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graphicEl>
                                              <a:dgm id="{CCBF41FE-46EC-4F2E-A66A-9D0A6A06DF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graphicEl>
                                              <a:dgm id="{CCBF41FE-46EC-4F2E-A66A-9D0A6A06DF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083083" y="5211202"/>
            <a:ext cx="1947705" cy="6970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451" name="TextBox 1"/>
          <p:cNvSpPr txBox="1">
            <a:spLocks noChangeArrowheads="1"/>
          </p:cNvSpPr>
          <p:nvPr/>
        </p:nvSpPr>
        <p:spPr bwMode="auto">
          <a:xfrm>
            <a:off x="5022058" y="2692005"/>
            <a:ext cx="575072" cy="35779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342892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225" b="1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algn="ctr" defTabSz="342892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450" b="1">
                <a:solidFill>
                  <a:prstClr val="black"/>
                </a:solidFill>
                <a:latin typeface="Arial" panose="020B0604020202020204" pitchFamily="34" charset="0"/>
              </a:rPr>
              <a:t>Vice President</a:t>
            </a:r>
          </a:p>
          <a:p>
            <a:pPr algn="ctr" defTabSz="342892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450" b="1">
                <a:solidFill>
                  <a:prstClr val="black"/>
                </a:solidFill>
                <a:latin typeface="Arial" panose="020B0604020202020204" pitchFamily="34" charset="0"/>
              </a:rPr>
              <a:t>Nate Ortiz</a:t>
            </a:r>
          </a:p>
          <a:p>
            <a:pPr algn="ctr" defTabSz="342892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5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52" t="1" b="371"/>
          <a:stretch/>
        </p:blipFill>
        <p:spPr>
          <a:xfrm>
            <a:off x="1331671" y="306041"/>
            <a:ext cx="7743498" cy="5981548"/>
          </a:xfrm>
          <a:prstGeom prst="rect">
            <a:avLst/>
          </a:prstGeo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1" y="5624516"/>
            <a:ext cx="2133600" cy="273844"/>
          </a:xfrm>
        </p:spPr>
        <p:txBody>
          <a:bodyPr/>
          <a:lstStyle/>
          <a:p>
            <a:pPr>
              <a:defRPr/>
            </a:pPr>
            <a:fld id="{F58D0478-D480-48F0-8593-1F2CC2CA50E9}" type="slidenum">
              <a:rPr lang="en-US" sz="998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fld>
            <a:endParaRPr lang="en-US" sz="998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Wave 2"/>
          <p:cNvSpPr/>
          <p:nvPr/>
        </p:nvSpPr>
        <p:spPr>
          <a:xfrm>
            <a:off x="6207369" y="3987311"/>
            <a:ext cx="1283677" cy="360485"/>
          </a:xfrm>
          <a:prstGeom prst="wave">
            <a:avLst/>
          </a:prstGeom>
          <a:noFill/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7552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083083" y="5211202"/>
            <a:ext cx="1947705" cy="6970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59" t="2948" r="585" b="1657"/>
          <a:stretch/>
        </p:blipFill>
        <p:spPr>
          <a:xfrm>
            <a:off x="1297653" y="135622"/>
            <a:ext cx="7870167" cy="5882001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1" y="5624516"/>
            <a:ext cx="2133600" cy="273844"/>
          </a:xfrm>
        </p:spPr>
        <p:txBody>
          <a:bodyPr/>
          <a:lstStyle/>
          <a:p>
            <a:pPr>
              <a:defRPr/>
            </a:pPr>
            <a:fld id="{BD1A0040-C1CB-4966-BA9F-0A716FDFBD07}" type="slidenum">
              <a:rPr lang="en-US" sz="998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fld>
            <a:endParaRPr lang="en-US" sz="998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497749" y="3182815"/>
            <a:ext cx="3646251" cy="3499339"/>
          </a:xfrm>
          <a:prstGeom prst="ellipse">
            <a:avLst/>
          </a:prstGeom>
          <a:noFill/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20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095" y="282425"/>
            <a:ext cx="7833932" cy="562585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083083" y="5211202"/>
            <a:ext cx="1947705" cy="6970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1" y="5624516"/>
            <a:ext cx="2133600" cy="273844"/>
          </a:xfrm>
        </p:spPr>
        <p:txBody>
          <a:bodyPr/>
          <a:lstStyle/>
          <a:p>
            <a:pPr>
              <a:defRPr/>
            </a:pPr>
            <a:fld id="{792C5717-0996-47BC-956F-05A53860428D}" type="slidenum">
              <a:rPr lang="en-US" sz="998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fld>
            <a:endParaRPr lang="en-US" sz="998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4013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7170" y="430099"/>
            <a:ext cx="7136063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es-PE" sz="3600" i="1" dirty="0"/>
              <a:t>Manejo integrado y multidisciplinario</a:t>
            </a:r>
            <a:endParaRPr lang="en-US" sz="3600" i="1" dirty="0"/>
          </a:p>
        </p:txBody>
      </p:sp>
      <p:sp>
        <p:nvSpPr>
          <p:cNvPr id="5" name="Rectangle 4"/>
          <p:cNvSpPr/>
          <p:nvPr/>
        </p:nvSpPr>
        <p:spPr>
          <a:xfrm>
            <a:off x="7083083" y="5211202"/>
            <a:ext cx="1947705" cy="6970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8395678" y="1351987"/>
            <a:ext cx="6351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342892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1800" b="1" dirty="0">
                <a:solidFill>
                  <a:srgbClr val="13593F"/>
                </a:solidFill>
                <a:latin typeface="Calibri"/>
              </a:rPr>
              <a:t>24/7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1" y="5624516"/>
            <a:ext cx="2133600" cy="273844"/>
          </a:xfrm>
        </p:spPr>
        <p:txBody>
          <a:bodyPr/>
          <a:lstStyle/>
          <a:p>
            <a:pPr>
              <a:defRPr/>
            </a:pPr>
            <a:fld id="{104CDBAB-29DF-495D-A736-FBD4558A2770}" type="slidenum">
              <a:rPr lang="en-US" sz="998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fld>
            <a:endParaRPr lang="en-US" sz="998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Content Placeholder 6"/>
          <p:cNvGraphicFramePr>
            <a:graphicFrameLocks noGrp="1"/>
          </p:cNvGraphicFramePr>
          <p:nvPr>
            <p:ph idx="1"/>
          </p:nvPr>
        </p:nvGraphicFramePr>
        <p:xfrm>
          <a:off x="1982143" y="1627275"/>
          <a:ext cx="6545509" cy="4327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Picture 4" descr="image00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82163" y="5378675"/>
            <a:ext cx="2121303" cy="575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C:\Documents and Settings\crisa\Local Settings\Temporary Internet Files\Content.IE5\28IUMKYP\MC900433842[1]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62790" y="3285969"/>
            <a:ext cx="1006271" cy="1006271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4762791" y="4101803"/>
            <a:ext cx="9842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rgbClr val="FF0000"/>
                </a:solidFill>
              </a:rPr>
              <a:t>Time is Brain!</a:t>
            </a:r>
          </a:p>
        </p:txBody>
      </p:sp>
    </p:spTree>
    <p:extLst>
      <p:ext uri="{BB962C8B-B14F-4D97-AF65-F5344CB8AC3E}">
        <p14:creationId xmlns:p14="http://schemas.microsoft.com/office/powerpoint/2010/main" val="23602996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/>
              <a:t>Programa</a:t>
            </a:r>
            <a:r>
              <a:rPr lang="en-US" sz="4000" dirty="0"/>
              <a:t> de Stroke BHSF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26469"/>
            <a:ext cx="7886700" cy="346255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BHM Stroke Committee: Q2M</a:t>
            </a:r>
          </a:p>
          <a:p>
            <a:r>
              <a:rPr lang="en-US" dirty="0"/>
              <a:t>BHM Neuro Operations: Q2M </a:t>
            </a:r>
          </a:p>
          <a:p>
            <a:r>
              <a:rPr lang="en-US" dirty="0"/>
              <a:t>Neuro ICU sub-committee: Q2M</a:t>
            </a:r>
          </a:p>
          <a:p>
            <a:r>
              <a:rPr lang="en-US" dirty="0"/>
              <a:t>Neuroscience research council: Q1M</a:t>
            </a:r>
          </a:p>
          <a:p>
            <a:r>
              <a:rPr lang="en-US" dirty="0"/>
              <a:t>BHSF Stroke Committee: Q2M</a:t>
            </a:r>
          </a:p>
          <a:p>
            <a:r>
              <a:rPr lang="en-US" dirty="0"/>
              <a:t>BEST calls Committee: Q1M</a:t>
            </a:r>
          </a:p>
          <a:p>
            <a:r>
              <a:rPr lang="en-US" dirty="0"/>
              <a:t>TRIM meetings: Q1M</a:t>
            </a:r>
          </a:p>
          <a:p>
            <a:r>
              <a:rPr lang="en-US" dirty="0"/>
              <a:t>Neuro DAC &amp; Stroke Review Committee: Q2M</a:t>
            </a:r>
          </a:p>
          <a:p>
            <a:r>
              <a:rPr lang="en-US" dirty="0"/>
              <a:t>EMS meetings: Q4M</a:t>
            </a:r>
          </a:p>
        </p:txBody>
      </p:sp>
    </p:spTree>
    <p:extLst>
      <p:ext uri="{BB962C8B-B14F-4D97-AF65-F5344CB8AC3E}">
        <p14:creationId xmlns:p14="http://schemas.microsoft.com/office/powerpoint/2010/main" val="33010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446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669" y="921306"/>
            <a:ext cx="2389874" cy="236044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421" y="921306"/>
            <a:ext cx="2327548" cy="246714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0" t="46148" r="25063" b="1416"/>
          <a:stretch/>
        </p:blipFill>
        <p:spPr bwMode="auto">
          <a:xfrm>
            <a:off x="3910149" y="3730659"/>
            <a:ext cx="2098765" cy="198277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61098" y="3388448"/>
            <a:ext cx="665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</a:rPr>
              <a:t>87%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57618" y="3430261"/>
            <a:ext cx="665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</a:rPr>
              <a:t>10%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15543" y="5790762"/>
            <a:ext cx="665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</a:rPr>
              <a:t>3%</a:t>
            </a:r>
          </a:p>
        </p:txBody>
      </p:sp>
    </p:spTree>
    <p:extLst>
      <p:ext uri="{BB962C8B-B14F-4D97-AF65-F5344CB8AC3E}">
        <p14:creationId xmlns:p14="http://schemas.microsoft.com/office/powerpoint/2010/main" val="13435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/>
      <p:bldP spid="10" grpId="1"/>
      <p:bldP spid="11" grpId="0"/>
      <p:bldP spid="11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/>
              <a:t>Programa</a:t>
            </a:r>
            <a:r>
              <a:rPr lang="en-US" sz="4000" dirty="0"/>
              <a:t> de Stroke BHSF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PE" dirty="0"/>
              <a:t>Flujograma clínico por </a:t>
            </a:r>
            <a:r>
              <a:rPr lang="es-PE" dirty="0" err="1"/>
              <a:t>díagnostico</a:t>
            </a:r>
            <a:r>
              <a:rPr lang="es-PE" dirty="0"/>
              <a:t> principal</a:t>
            </a:r>
            <a:endParaRPr lang="en-US" dirty="0"/>
          </a:p>
          <a:p>
            <a:r>
              <a:rPr lang="en-US" dirty="0" err="1"/>
              <a:t>Políticas</a:t>
            </a:r>
            <a:r>
              <a:rPr lang="en-US" dirty="0"/>
              <a:t> / </a:t>
            </a:r>
            <a:r>
              <a:rPr lang="en-US" dirty="0" err="1"/>
              <a:t>reglas</a:t>
            </a:r>
            <a:r>
              <a:rPr lang="en-US" dirty="0"/>
              <a:t> del </a:t>
            </a:r>
            <a:r>
              <a:rPr lang="en-US" dirty="0" err="1"/>
              <a:t>programa</a:t>
            </a:r>
            <a:endParaRPr lang="en-US" dirty="0"/>
          </a:p>
          <a:p>
            <a:r>
              <a:rPr lang="en-US" dirty="0" err="1"/>
              <a:t>Algoritmos</a:t>
            </a:r>
            <a:r>
              <a:rPr lang="en-US" dirty="0"/>
              <a:t> y </a:t>
            </a:r>
            <a:r>
              <a:rPr lang="en-US" dirty="0" err="1"/>
              <a:t>acuerdos</a:t>
            </a:r>
            <a:r>
              <a:rPr lang="en-US" dirty="0"/>
              <a:t> para </a:t>
            </a:r>
            <a:r>
              <a:rPr lang="en-US" dirty="0" err="1"/>
              <a:t>transferencias</a:t>
            </a:r>
            <a:endParaRPr lang="en-US" dirty="0"/>
          </a:p>
          <a:p>
            <a:r>
              <a:rPr lang="en-US" dirty="0"/>
              <a:t>Sets de </a:t>
            </a:r>
            <a:r>
              <a:rPr lang="en-US" dirty="0" err="1"/>
              <a:t>órdenes</a:t>
            </a:r>
            <a:r>
              <a:rPr lang="en-US" dirty="0"/>
              <a:t> </a:t>
            </a:r>
            <a:r>
              <a:rPr lang="en-US" dirty="0" err="1"/>
              <a:t>médicas</a:t>
            </a:r>
            <a:endParaRPr lang="en-US" dirty="0"/>
          </a:p>
          <a:p>
            <a:r>
              <a:rPr lang="en-US" dirty="0" err="1"/>
              <a:t>Entrenamiento</a:t>
            </a:r>
            <a:r>
              <a:rPr lang="en-US" dirty="0"/>
              <a:t> y </a:t>
            </a:r>
            <a:r>
              <a:rPr lang="en-US" dirty="0" err="1"/>
              <a:t>evaluación</a:t>
            </a:r>
            <a:r>
              <a:rPr lang="en-US" dirty="0"/>
              <a:t> de </a:t>
            </a:r>
            <a:r>
              <a:rPr lang="en-US" dirty="0" err="1"/>
              <a:t>competencias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35527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Recursos</a:t>
            </a:r>
            <a:r>
              <a:rPr lang="en-US" dirty="0"/>
              <a:t> ACV</a:t>
            </a:r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74" y="1466850"/>
            <a:ext cx="4306226" cy="5154665"/>
          </a:xfrm>
        </p:spPr>
      </p:pic>
      <p:sp>
        <p:nvSpPr>
          <p:cNvPr id="5" name="TextBox 4"/>
          <p:cNvSpPr txBox="1"/>
          <p:nvPr/>
        </p:nvSpPr>
        <p:spPr>
          <a:xfrm>
            <a:off x="4754880" y="1466850"/>
            <a:ext cx="393192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CSC: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Baptist Hospital of Miami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Aventura Hospital &amp; Medical Center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Jackson Memorial Hospital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Kendall Regional Medical Center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Mount Sinai Medical Center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North Shore Medical Center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Palmetto General Hospital</a:t>
            </a:r>
          </a:p>
          <a:p>
            <a:endParaRPr lang="en-US" sz="1600" dirty="0"/>
          </a:p>
          <a:p>
            <a:r>
              <a:rPr lang="en-US" sz="1600" dirty="0"/>
              <a:t>PSC: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Coral Gables Hospital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Hialeah Hospital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Jackson North Medical Center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Jackson South Medical Center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Larkin Community Hospital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Mercy Hospital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South Miami Baptist Hospital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West Kendall Baptist Hospital</a:t>
            </a:r>
          </a:p>
          <a:p>
            <a:pPr marL="285750" indent="-285750">
              <a:buFontTx/>
              <a:buChar char="-"/>
            </a:pPr>
            <a:r>
              <a:rPr lang="en-US" sz="1600" dirty="0" err="1"/>
              <a:t>Univ</a:t>
            </a:r>
            <a:r>
              <a:rPr lang="en-US" sz="1600" dirty="0"/>
              <a:t> of Miami Hospital</a:t>
            </a:r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359" y="4813663"/>
            <a:ext cx="138201" cy="215888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673" y="2403745"/>
            <a:ext cx="138201" cy="215888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136" y="3836285"/>
            <a:ext cx="138201" cy="215888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496" y="4354445"/>
            <a:ext cx="138201" cy="215888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915" y="3620397"/>
            <a:ext cx="138201" cy="215888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427" y="3171906"/>
            <a:ext cx="138201" cy="215888"/>
          </a:xfrm>
          <a:prstGeom prst="rect">
            <a:avLst/>
          </a:prstGeom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603" y="3113755"/>
            <a:ext cx="138201" cy="215888"/>
          </a:xfrm>
          <a:prstGeom prst="rect">
            <a:avLst/>
          </a:prstGeom>
        </p:spPr>
      </p:pic>
      <p:pic>
        <p:nvPicPr>
          <p:cNvPr id="13" name="Picture 12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313" y="1554659"/>
            <a:ext cx="138201" cy="215888"/>
          </a:xfrm>
          <a:prstGeom prst="rect">
            <a:avLst/>
          </a:prstGeom>
        </p:spPr>
      </p:pic>
      <p:pic>
        <p:nvPicPr>
          <p:cNvPr id="14" name="Picture 13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044" y="3710497"/>
            <a:ext cx="157470" cy="251576"/>
          </a:xfrm>
          <a:prstGeom prst="rect">
            <a:avLst/>
          </a:prstGeom>
        </p:spPr>
      </p:pic>
      <p:pic>
        <p:nvPicPr>
          <p:cNvPr id="15" name="Picture 14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643" y="4213500"/>
            <a:ext cx="157470" cy="251576"/>
          </a:xfrm>
          <a:prstGeom prst="rect">
            <a:avLst/>
          </a:prstGeom>
        </p:spPr>
      </p:pic>
      <p:pic>
        <p:nvPicPr>
          <p:cNvPr id="16" name="Picture 15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380" y="3346603"/>
            <a:ext cx="157470" cy="251576"/>
          </a:xfrm>
          <a:prstGeom prst="rect">
            <a:avLst/>
          </a:prstGeom>
        </p:spPr>
      </p:pic>
      <p:pic>
        <p:nvPicPr>
          <p:cNvPr id="17" name="Picture 1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527" y="2563231"/>
            <a:ext cx="157470" cy="251576"/>
          </a:xfrm>
          <a:prstGeom prst="rect">
            <a:avLst/>
          </a:prstGeom>
        </p:spPr>
      </p:pic>
      <p:pic>
        <p:nvPicPr>
          <p:cNvPr id="18" name="Picture 17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090" y="5135074"/>
            <a:ext cx="157470" cy="251576"/>
          </a:xfrm>
          <a:prstGeom prst="rect">
            <a:avLst/>
          </a:prstGeom>
        </p:spPr>
      </p:pic>
      <p:pic>
        <p:nvPicPr>
          <p:cNvPr id="19" name="Picture 18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171" y="3113755"/>
            <a:ext cx="157470" cy="251576"/>
          </a:xfrm>
          <a:prstGeom prst="rect">
            <a:avLst/>
          </a:prstGeom>
        </p:spPr>
      </p:pic>
      <p:pic>
        <p:nvPicPr>
          <p:cNvPr id="20" name="Picture 19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525" y="4274756"/>
            <a:ext cx="157470" cy="251576"/>
          </a:xfrm>
          <a:prstGeom prst="rect">
            <a:avLst/>
          </a:prstGeom>
        </p:spPr>
      </p:pic>
      <p:pic>
        <p:nvPicPr>
          <p:cNvPr id="21" name="Picture 20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76" y="4607023"/>
            <a:ext cx="157470" cy="251576"/>
          </a:xfrm>
          <a:prstGeom prst="rect">
            <a:avLst/>
          </a:prstGeom>
        </p:spPr>
      </p:pic>
      <p:pic>
        <p:nvPicPr>
          <p:cNvPr id="22" name="Picture 2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296" y="4858599"/>
            <a:ext cx="157470" cy="251576"/>
          </a:xfrm>
          <a:prstGeom prst="rect">
            <a:avLst/>
          </a:prstGeom>
        </p:spPr>
      </p:pic>
      <p:pic>
        <p:nvPicPr>
          <p:cNvPr id="23" name="Picture 22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628" y="3818441"/>
            <a:ext cx="157470" cy="25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6309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Gracias!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4" b="21288"/>
          <a:stretch/>
        </p:blipFill>
        <p:spPr>
          <a:xfrm>
            <a:off x="1445488" y="2089314"/>
            <a:ext cx="7587461" cy="283437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Footer Placeholder 3"/>
          <p:cNvSpPr txBox="1">
            <a:spLocks/>
          </p:cNvSpPr>
          <p:nvPr/>
        </p:nvSpPr>
        <p:spPr>
          <a:xfrm>
            <a:off x="1" y="5720040"/>
            <a:ext cx="866633" cy="273844"/>
          </a:xfrm>
          <a:prstGeom prst="rect">
            <a:avLst/>
          </a:prstGeom>
        </p:spPr>
        <p:txBody>
          <a:bodyPr vert="horz" lIns="73756" tIns="36878" rIns="73756" bIns="36878" rtlCol="0" anchor="ctr"/>
          <a:lstStyle>
            <a:defPPr>
              <a:defRPr lang="en-US"/>
            </a:defPPr>
            <a:lvl1pPr marL="0" algn="r" defTabSz="368778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68778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7555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6333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75110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43888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12665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81443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50220" algn="l" defTabSz="368778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71635E0-6C7D-4449-9793-279424E5CB1F}" type="slidenum">
              <a:rPr lang="en-US" sz="80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269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56955-8916-FE45-92BE-BD6B278E2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HSA- </a:t>
            </a:r>
            <a:r>
              <a:rPr lang="en-US" dirty="0" err="1"/>
              <a:t>Aneurismal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20DFD0-6053-C94F-B798-5344163B64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Incidencia</a:t>
            </a:r>
            <a:r>
              <a:rPr lang="en-US" dirty="0"/>
              <a:t> </a:t>
            </a:r>
            <a:r>
              <a:rPr lang="en-US" dirty="0" err="1"/>
              <a:t>mundial</a:t>
            </a:r>
            <a:r>
              <a:rPr lang="en-US" dirty="0"/>
              <a:t> 2 a 16 por 100’000</a:t>
            </a:r>
          </a:p>
          <a:p>
            <a:r>
              <a:rPr lang="en-US" dirty="0" err="1"/>
              <a:t>Incidencia</a:t>
            </a:r>
            <a:r>
              <a:rPr lang="en-US" dirty="0"/>
              <a:t> </a:t>
            </a:r>
            <a:r>
              <a:rPr lang="en-US" dirty="0" err="1"/>
              <a:t>ajustada</a:t>
            </a:r>
            <a:r>
              <a:rPr lang="en-US" dirty="0"/>
              <a:t> por edad en LMIC es </a:t>
            </a:r>
            <a:r>
              <a:rPr lang="en-US" dirty="0" err="1"/>
              <a:t>practicamente</a:t>
            </a:r>
            <a:r>
              <a:rPr lang="en-US" dirty="0"/>
              <a:t> </a:t>
            </a:r>
            <a:r>
              <a:rPr lang="en-US" dirty="0" err="1"/>
              <a:t>doble</a:t>
            </a:r>
            <a:r>
              <a:rPr lang="en-US" dirty="0"/>
              <a:t> de la de HIC</a:t>
            </a:r>
          </a:p>
          <a:p>
            <a:r>
              <a:rPr lang="en-US" dirty="0" err="1"/>
              <a:t>Incidencia</a:t>
            </a:r>
            <a:r>
              <a:rPr lang="en-US" dirty="0"/>
              <a:t> en EEUU es 9.7 por 100’000</a:t>
            </a:r>
          </a:p>
        </p:txBody>
      </p:sp>
    </p:spTree>
    <p:extLst>
      <p:ext uri="{BB962C8B-B14F-4D97-AF65-F5344CB8AC3E}">
        <p14:creationId xmlns:p14="http://schemas.microsoft.com/office/powerpoint/2010/main" val="2874509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1C9FF-B7F9-2540-BB2A-32EEB787B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HSAa - </a:t>
            </a:r>
            <a:r>
              <a:rPr lang="en-US" dirty="0" err="1"/>
              <a:t>Mortalidad</a:t>
            </a:r>
            <a:endParaRPr lang="en-US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4CBD36DF-4724-574C-B830-87326EBC34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562" t="9156" r="5923" b="1639"/>
          <a:stretch/>
        </p:blipFill>
        <p:spPr>
          <a:xfrm>
            <a:off x="1789544" y="1417638"/>
            <a:ext cx="6465455" cy="524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25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Mortalidad</a:t>
            </a:r>
            <a:endParaRPr lang="en-US" dirty="0"/>
          </a:p>
        </p:txBody>
      </p:sp>
      <p:pic>
        <p:nvPicPr>
          <p:cNvPr id="4" name="Content Placeholder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591" y="1965414"/>
            <a:ext cx="7813638" cy="3257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6380985"/>
            <a:ext cx="26860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 err="1"/>
              <a:t>Beaglehole</a:t>
            </a:r>
            <a:r>
              <a:rPr lang="en-US" sz="1350" dirty="0"/>
              <a:t>, 2003; Callow, 2006. </a:t>
            </a:r>
          </a:p>
          <a:p>
            <a:endParaRPr lang="en-US" sz="1350" dirty="0"/>
          </a:p>
          <a:p>
            <a:endParaRPr lang="en-US" sz="135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457200" y="3206655"/>
            <a:ext cx="805470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8328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Recorte de pantall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559" y="2408230"/>
            <a:ext cx="7235575" cy="3411057"/>
          </a:xfrm>
        </p:spPr>
      </p:pic>
      <p:pic>
        <p:nvPicPr>
          <p:cNvPr id="5" name="Imagen 4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559" y="1784530"/>
            <a:ext cx="6768450" cy="42154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06489"/>
            <a:ext cx="8229600" cy="903262"/>
          </a:xfrm>
        </p:spPr>
        <p:txBody>
          <a:bodyPr>
            <a:normAutofit fontScale="90000"/>
          </a:bodyPr>
          <a:lstStyle/>
          <a:p>
            <a:r>
              <a:rPr lang="es-PE" dirty="0"/>
              <a:t>Años de Vida Ajustados por Discapacidad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5228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Discapacidad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435417"/>
            <a:ext cx="72186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350" dirty="0"/>
              <a:t>Lavados, 2005; Cabral, 2009</a:t>
            </a:r>
            <a:r>
              <a:rPr lang="en-US" sz="1350" dirty="0"/>
              <a:t>; Countries and Health 2001; WHO 2006; Murray 2012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57200" y="1957589"/>
            <a:ext cx="8093110" cy="3276262"/>
            <a:chOff x="609600" y="3733800"/>
            <a:chExt cx="7629525" cy="2066925"/>
          </a:xfrm>
        </p:grpSpPr>
        <p:pic>
          <p:nvPicPr>
            <p:cNvPr id="69633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9600" y="3733800"/>
              <a:ext cx="7591425" cy="168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3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5800" y="5486400"/>
              <a:ext cx="7553325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42274560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9035</TotalTime>
  <Words>1170</Words>
  <Application>Microsoft Office PowerPoint</Application>
  <PresentationFormat>On-screen Show (4:3)</PresentationFormat>
  <Paragraphs>304</Paragraphs>
  <Slides>42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La Experiencia del Centro Stroke de Baptist Hospital</vt:lpstr>
      <vt:lpstr>Porqué Infarto Cerebral?</vt:lpstr>
      <vt:lpstr>PowerPoint Presentation</vt:lpstr>
      <vt:lpstr>PowerPoint Presentation</vt:lpstr>
      <vt:lpstr>HSA- Aneurismal</vt:lpstr>
      <vt:lpstr>HSAa - Mortalidad</vt:lpstr>
      <vt:lpstr>Mortalidad</vt:lpstr>
      <vt:lpstr>Años de Vida Ajustados por Discapacidad</vt:lpstr>
      <vt:lpstr>Discapacidad</vt:lpstr>
      <vt:lpstr>Energia es clave</vt:lpstr>
      <vt:lpstr>PowerPoint Presentation</vt:lpstr>
      <vt:lpstr>PowerPoint Presentation</vt:lpstr>
      <vt:lpstr>Factor Activador de Plasminogeno Tisular</vt:lpstr>
      <vt:lpstr>TTO Endovascular</vt:lpstr>
      <vt:lpstr>Retos</vt:lpstr>
      <vt:lpstr>PowerPoint Presentation</vt:lpstr>
      <vt:lpstr>Centros Comprensivos</vt:lpstr>
      <vt:lpstr>Baptist Health South Florida Stroke Network</vt:lpstr>
      <vt:lpstr>Baptist Hospital - Pacientes</vt:lpstr>
      <vt:lpstr>Miami-Dade County Stroke Volume- FY17</vt:lpstr>
      <vt:lpstr>Aneurisma-Tratamiento</vt:lpstr>
      <vt:lpstr>Tratamientos</vt:lpstr>
      <vt:lpstr>IV t-PA Door To Needle Time</vt:lpstr>
      <vt:lpstr>IV t-PA Door To Needle Time</vt:lpstr>
      <vt:lpstr>Tratamiento Endovascular-DTG</vt:lpstr>
      <vt:lpstr>Colaboración con SAP</vt:lpstr>
      <vt:lpstr>Procesamiento Paralelo</vt:lpstr>
      <vt:lpstr>Equipo de Stroke de Baptist</vt:lpstr>
      <vt:lpstr>Antes que llegue el paciente…</vt:lpstr>
      <vt:lpstr>Activación única</vt:lpstr>
      <vt:lpstr>Si no es necesario, no lo hagas</vt:lpstr>
      <vt:lpstr>Enfermería BEST</vt:lpstr>
      <vt:lpstr>B.E.S.T.</vt:lpstr>
      <vt:lpstr>Proceso TRIM</vt:lpstr>
      <vt:lpstr>PowerPoint Presentation</vt:lpstr>
      <vt:lpstr>PowerPoint Presentation</vt:lpstr>
      <vt:lpstr>PowerPoint Presentation</vt:lpstr>
      <vt:lpstr>Manejo integrado y multidisciplinario</vt:lpstr>
      <vt:lpstr>Programa de Stroke BHSF</vt:lpstr>
      <vt:lpstr>Programa de Stroke BHSF</vt:lpstr>
      <vt:lpstr>Recursos ACV</vt:lpstr>
      <vt:lpstr>Gracias!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Copy</dc:title>
  <dc:creator>Eric Fernandez</dc:creator>
  <cp:lastModifiedBy>Felipe De los ríos</cp:lastModifiedBy>
  <cp:revision>87</cp:revision>
  <cp:lastPrinted>2018-08-27T19:46:28Z</cp:lastPrinted>
  <dcterms:created xsi:type="dcterms:W3CDTF">2017-01-11T16:19:37Z</dcterms:created>
  <dcterms:modified xsi:type="dcterms:W3CDTF">2019-08-28T00:05:23Z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932429754</vt:i4>
  </property>
  <property fmtid="{D5CDD505-2E9C-101B-9397-08002B2CF9AE}" pid="3" name="_NewReviewCycle">
    <vt:lpwstr/>
  </property>
  <property fmtid="{D5CDD505-2E9C-101B-9397-08002B2CF9AE}" pid="4" name="_EmailSubject">
    <vt:lpwstr>Neuroscience ppt template</vt:lpwstr>
  </property>
  <property fmtid="{D5CDD505-2E9C-101B-9397-08002B2CF9AE}" pid="5" name="_AuthorEmail">
    <vt:lpwstr>KatieCh@baptisthealth.net</vt:lpwstr>
  </property>
  <property fmtid="{D5CDD505-2E9C-101B-9397-08002B2CF9AE}" pid="6" name="_AuthorEmailDisplayName">
    <vt:lpwstr>Katie M. Chavez</vt:lpwstr>
  </property>
</Properties>
</file>