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17" r:id="rId4"/>
  </p:sldMasterIdLst>
  <p:notesMasterIdLst>
    <p:notesMasterId r:id="rId30"/>
  </p:notesMasterIdLst>
  <p:handoutMasterIdLst>
    <p:handoutMasterId r:id="rId31"/>
  </p:handoutMasterIdLst>
  <p:sldIdLst>
    <p:sldId id="256" r:id="rId5"/>
    <p:sldId id="322" r:id="rId6"/>
    <p:sldId id="282" r:id="rId7"/>
    <p:sldId id="284" r:id="rId8"/>
    <p:sldId id="285" r:id="rId9"/>
    <p:sldId id="286" r:id="rId10"/>
    <p:sldId id="305" r:id="rId11"/>
    <p:sldId id="306" r:id="rId12"/>
    <p:sldId id="307" r:id="rId13"/>
    <p:sldId id="289" r:id="rId14"/>
    <p:sldId id="290" r:id="rId15"/>
    <p:sldId id="308" r:id="rId16"/>
    <p:sldId id="312" r:id="rId17"/>
    <p:sldId id="315" r:id="rId18"/>
    <p:sldId id="316" r:id="rId19"/>
    <p:sldId id="317" r:id="rId20"/>
    <p:sldId id="314" r:id="rId21"/>
    <p:sldId id="296" r:id="rId22"/>
    <p:sldId id="318" r:id="rId23"/>
    <p:sldId id="319" r:id="rId24"/>
    <p:sldId id="310" r:id="rId25"/>
    <p:sldId id="309" r:id="rId26"/>
    <p:sldId id="320" r:id="rId27"/>
    <p:sldId id="321" r:id="rId28"/>
    <p:sldId id="311" r:id="rId29"/>
  </p:sldIdLst>
  <p:sldSz cx="9144000" cy="6858000" type="screen4x3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06">
          <p15:clr>
            <a:srgbClr val="A4A3A4"/>
          </p15:clr>
        </p15:guide>
        <p15:guide id="2" pos="6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2C2B"/>
    <a:srgbClr val="54565B"/>
    <a:srgbClr val="443D3E"/>
    <a:srgbClr val="6E2585"/>
    <a:srgbClr val="99D156"/>
    <a:srgbClr val="249A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0A15C55-8517-42AA-B614-E9B94910E393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188" autoAdjust="0"/>
    <p:restoredTop sz="93783" autoAdjust="0"/>
  </p:normalViewPr>
  <p:slideViewPr>
    <p:cSldViewPr snapToGrid="0" snapToObjects="1" showGuides="1">
      <p:cViewPr varScale="1">
        <p:scale>
          <a:sx n="112" d="100"/>
          <a:sy n="112" d="100"/>
        </p:scale>
        <p:origin x="1326" y="108"/>
      </p:cViewPr>
      <p:guideLst>
        <p:guide orient="horz" pos="4006"/>
        <p:guide pos="6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9" d="100"/>
          <a:sy n="99" d="100"/>
        </p:scale>
        <p:origin x="-3564" y="-90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30C43E-AA5E-6B46-A1F1-BB0047D6E822}" type="datetimeFigureOut">
              <a:rPr lang="en-US" smtClean="0"/>
              <a:t>8/28/2019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8409768-1E2F-2A40-8D59-42AAD1285CC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48500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F8F235D-792C-8C4C-A812-06E713B0B218}" type="datetimeFigureOut">
              <a:rPr lang="en-US" smtClean="0"/>
              <a:t>8/28/2019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D69798C-9FC1-714E-BB69-2199F60E7A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33186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69798C-9FC1-714E-BB69-2199F60E7A3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7260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©2016 Trinity Health - Livonia, Mich.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F9553-C816-6842-8939-EE75ECF7EB2B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6476217"/>
      </p:ext>
    </p:extLst>
  </p:cSld>
  <p:clrMapOvr>
    <a:masterClrMapping/>
  </p:clrMapOvr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©2016 Trinity Health - Livonia, Mich.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F9553-C816-6842-8939-EE75ECF7EB2B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8741612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©2016 Trinity Health - Livonia, Mich.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F9553-C816-6842-8939-EE75ECF7EB2B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0800836"/>
      </p:ext>
    </p:extLst>
  </p:cSld>
  <p:clrMapOvr>
    <a:masterClrMapping/>
  </p:clrMapOvr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©2016 Trinity Health - Livonia, Mich.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F9553-C816-6842-8939-EE75ECF7EB2B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49535352"/>
      </p:ext>
    </p:extLst>
  </p:cSld>
  <p:clrMapOvr>
    <a:masterClrMapping/>
  </p:clrMapOvr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©2016 Trinity Health - Livonia, Mich.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F9553-C816-6842-8939-EE75ECF7EB2B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9376011"/>
      </p:ext>
    </p:extLst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©2016 Trinity Health - Livonia, Mich.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F9553-C816-6842-8939-EE75ECF7EB2B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6211943"/>
      </p:ext>
    </p:extLst>
  </p:cSld>
  <p:clrMapOvr>
    <a:masterClrMapping/>
  </p:clrMapOvr>
  <p:hf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©2016 Trinity Health - Livonia, Mich.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F9553-C816-6842-8939-EE75ECF7EB2B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080187"/>
      </p:ext>
    </p:extLst>
  </p:cSld>
  <p:clrMapOvr>
    <a:masterClrMapping/>
  </p:clrMapOvr>
  <p:hf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©2016 Trinity Health - Livonia, Mich.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F9553-C816-6842-8939-EE75ECF7EB2B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2325105"/>
      </p:ext>
    </p:extLst>
  </p:cSld>
  <p:clrMapOvr>
    <a:masterClrMapping/>
  </p:clrMapOvr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©2016 Trinity Health - Livonia, Mich.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F9553-C816-6842-8939-EE75ECF7EB2B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6661973"/>
      </p:ext>
    </p:extLst>
  </p:cSld>
  <p:clrMapOvr>
    <a:masterClrMapping/>
  </p:clrMapOvr>
  <p:hf hd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088"/>
            <a:ext cx="9143999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2347" y="1116272"/>
            <a:ext cx="6007241" cy="648134"/>
          </a:xfrm>
        </p:spPr>
        <p:txBody>
          <a:bodyPr>
            <a:normAutofit/>
          </a:bodyPr>
          <a:lstStyle>
            <a:lvl1pPr>
              <a:lnSpc>
                <a:spcPts val="3700"/>
              </a:lnSpc>
              <a:defRPr sz="3200">
                <a:solidFill>
                  <a:srgbClr val="443D3E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2348" y="1918732"/>
            <a:ext cx="4693390" cy="63427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rgbClr val="6E2585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522348" y="3735136"/>
            <a:ext cx="3050947" cy="975601"/>
          </a:xfrm>
        </p:spPr>
        <p:txBody>
          <a:bodyPr>
            <a:normAutofit/>
          </a:bodyPr>
          <a:lstStyle>
            <a:lvl1pPr marL="0" indent="0">
              <a:lnSpc>
                <a:spcPts val="1850"/>
              </a:lnSpc>
              <a:spcAft>
                <a:spcPts val="0"/>
              </a:spcAft>
              <a:buNone/>
              <a:defRPr sz="1600" baseline="0">
                <a:solidFill>
                  <a:srgbClr val="443D3E"/>
                </a:solidFill>
              </a:defRPr>
            </a:lvl1pPr>
          </a:lstStyle>
          <a:p>
            <a:pPr lvl="0"/>
            <a:r>
              <a:rPr lang="en-US" dirty="0"/>
              <a:t>Presenter’s Name Here</a:t>
            </a:r>
            <a:br>
              <a:rPr lang="en-US" dirty="0"/>
            </a:br>
            <a:r>
              <a:rPr lang="en-US" dirty="0"/>
              <a:t>Title Here</a:t>
            </a:r>
          </a:p>
          <a:p>
            <a:pPr lvl="0"/>
            <a:r>
              <a:rPr lang="en-US" dirty="0"/>
              <a:t>Date Here</a:t>
            </a:r>
          </a:p>
        </p:txBody>
      </p:sp>
    </p:spTree>
    <p:extLst>
      <p:ext uri="{BB962C8B-B14F-4D97-AF65-F5344CB8AC3E}">
        <p14:creationId xmlns:p14="http://schemas.microsoft.com/office/powerpoint/2010/main" val="25924234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Pag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802" y="0"/>
            <a:ext cx="9181802" cy="688635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7579" y="1705210"/>
            <a:ext cx="5347914" cy="1794258"/>
          </a:xfrm>
        </p:spPr>
        <p:txBody>
          <a:bodyPr>
            <a:normAutofit/>
          </a:bodyPr>
          <a:lstStyle>
            <a:lvl1pPr>
              <a:lnSpc>
                <a:spcPts val="3500"/>
              </a:lnSpc>
              <a:defRPr sz="3200">
                <a:solidFill>
                  <a:srgbClr val="54565B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874630" y="6532557"/>
            <a:ext cx="3835387" cy="249201"/>
          </a:xfrm>
          <a:prstGeom prst="rect">
            <a:avLst/>
          </a:prstGeom>
        </p:spPr>
        <p:txBody>
          <a:bodyPr/>
          <a:lstStyle>
            <a:lvl1pPr algn="r">
              <a:defRPr sz="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©2016 Trinity Health - Livonia, Mich.</a:t>
            </a:r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573392" y="6443103"/>
            <a:ext cx="406692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700">
                <a:solidFill>
                  <a:schemeClr val="bg1"/>
                </a:solidFill>
              </a:defRPr>
            </a:lvl1pPr>
          </a:lstStyle>
          <a:p>
            <a:fld id="{489F9553-C816-6842-8939-EE75ECF7EB2B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0983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5E6DB-2F89-4FD0-865F-A33F050CDD85}" type="datetimeFigureOut">
              <a:rPr lang="en-US" smtClean="0"/>
              <a:t>8/28/2019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3C5EE-59E5-4CF5-9B57-F766124C3E8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9009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Pag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801" y="0"/>
            <a:ext cx="9181802" cy="6886351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47578" y="1705210"/>
            <a:ext cx="5631249" cy="1794258"/>
          </a:xfrm>
        </p:spPr>
        <p:txBody>
          <a:bodyPr>
            <a:normAutofit/>
          </a:bodyPr>
          <a:lstStyle>
            <a:lvl1pPr>
              <a:lnSpc>
                <a:spcPts val="3500"/>
              </a:lnSpc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874630" y="6532557"/>
            <a:ext cx="3835387" cy="249201"/>
          </a:xfrm>
          <a:prstGeom prst="rect">
            <a:avLst/>
          </a:prstGeom>
        </p:spPr>
        <p:txBody>
          <a:bodyPr/>
          <a:lstStyle>
            <a:lvl1pPr algn="r">
              <a:defRPr sz="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©2016 Trinity Health - Livonia, Mich.</a:t>
            </a:r>
          </a:p>
        </p:txBody>
      </p:sp>
      <p:sp>
        <p:nvSpPr>
          <p:cNvPr id="1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573392" y="6443103"/>
            <a:ext cx="406692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700">
                <a:solidFill>
                  <a:schemeClr val="bg1"/>
                </a:solidFill>
              </a:defRPr>
            </a:lvl1pPr>
          </a:lstStyle>
          <a:p>
            <a:fld id="{489F9553-C816-6842-8939-EE75ECF7EB2B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07791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sz="quarter" idx="12"/>
          </p:nvPr>
        </p:nvSpPr>
        <p:spPr>
          <a:xfrm>
            <a:off x="393408" y="1319372"/>
            <a:ext cx="8236688" cy="5044851"/>
          </a:xfrm>
        </p:spPr>
        <p:txBody>
          <a:bodyPr/>
          <a:lstStyle>
            <a:lvl1pPr marL="285750" indent="-285750">
              <a:defRPr sz="2800">
                <a:latin typeface="Calibri" panose="020F0502020204030204" pitchFamily="34" charset="0"/>
              </a:defRPr>
            </a:lvl1pPr>
            <a:lvl2pPr marL="512763" indent="-227013">
              <a:defRPr>
                <a:latin typeface="Calibri" panose="020F0502020204030204" pitchFamily="34" charset="0"/>
              </a:defRPr>
            </a:lvl2pPr>
            <a:lvl3pPr marL="746125" indent="-174625">
              <a:spcAft>
                <a:spcPts val="600"/>
              </a:spcAft>
              <a:buSzPct val="100000"/>
              <a:defRPr>
                <a:latin typeface="Calibri" panose="020F0502020204030204" pitchFamily="34" charset="0"/>
              </a:defRPr>
            </a:lvl3pPr>
            <a:lvl4pPr marL="919163" indent="-173038">
              <a:spcAft>
                <a:spcPts val="600"/>
              </a:spcAft>
              <a:tabLst/>
              <a:defRPr>
                <a:latin typeface="Calibri" panose="020F0502020204030204" pitchFamily="34" charset="0"/>
              </a:defRPr>
            </a:lvl4pPr>
            <a:lvl5pPr>
              <a:spcAft>
                <a:spcPts val="600"/>
              </a:spcAft>
              <a:defRPr baseline="0">
                <a:latin typeface="Calibri" panose="020F0502020204030204" pitchFamily="34" charset="0"/>
              </a:defRPr>
            </a:lvl5pPr>
            <a:lvl6pPr marL="2286000" indent="-225425">
              <a:spcAft>
                <a:spcPts val="600"/>
              </a:spcAft>
              <a:buFontTx/>
              <a:buNone/>
              <a:defRPr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4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573392" y="6443103"/>
            <a:ext cx="406692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7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489F9553-C816-6842-8939-EE75ECF7EB2B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25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874630" y="6532557"/>
            <a:ext cx="3835387" cy="249201"/>
          </a:xfrm>
          <a:prstGeom prst="rect">
            <a:avLst/>
          </a:prstGeom>
        </p:spPr>
        <p:txBody>
          <a:bodyPr/>
          <a:lstStyle>
            <a:lvl1pPr algn="r">
              <a:defRPr sz="6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©2016 Trinity Health - Livonia, Mich.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393408" y="359254"/>
            <a:ext cx="8229600" cy="664874"/>
          </a:xfrm>
          <a:prstGeom prst="rect">
            <a:avLst/>
          </a:prstGeom>
        </p:spPr>
        <p:txBody>
          <a:bodyPr vert="horz" lIns="0" tIns="0" rIns="91440" bIns="45720" rtlCol="0" anchor="ctr" anchorCtr="0">
            <a:normAutofit/>
          </a:bodyPr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853712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0496" y="131937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1496" y="131937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5" name="Title Placeholder 1"/>
          <p:cNvSpPr>
            <a:spLocks noGrp="1"/>
          </p:cNvSpPr>
          <p:nvPr>
            <p:ph type="title"/>
          </p:nvPr>
        </p:nvSpPr>
        <p:spPr>
          <a:xfrm>
            <a:off x="393408" y="359254"/>
            <a:ext cx="8229600" cy="610765"/>
          </a:xfrm>
          <a:prstGeom prst="rect">
            <a:avLst/>
          </a:prstGeom>
        </p:spPr>
        <p:txBody>
          <a:bodyPr vert="horz" lIns="0" tIns="0" rIns="91440" bIns="4572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3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573392" y="6443103"/>
            <a:ext cx="406692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7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489F9553-C816-6842-8939-EE75ECF7EB2B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24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874630" y="6532557"/>
            <a:ext cx="3835387" cy="249201"/>
          </a:xfrm>
          <a:prstGeom prst="rect">
            <a:avLst/>
          </a:prstGeom>
        </p:spPr>
        <p:txBody>
          <a:bodyPr/>
          <a:lstStyle>
            <a:lvl1pPr algn="r">
              <a:defRPr sz="6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©2016 Trinity Health - Livonia, Mich.</a:t>
            </a:r>
          </a:p>
        </p:txBody>
      </p:sp>
    </p:spTree>
    <p:extLst>
      <p:ext uri="{BB962C8B-B14F-4D97-AF65-F5344CB8AC3E}">
        <p14:creationId xmlns:p14="http://schemas.microsoft.com/office/powerpoint/2010/main" val="25833963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0496" y="1315385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0496" y="1955147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8321" y="131538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88321" y="1955147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5" name="Title Placeholder 1"/>
          <p:cNvSpPr>
            <a:spLocks noGrp="1"/>
          </p:cNvSpPr>
          <p:nvPr>
            <p:ph type="title"/>
          </p:nvPr>
        </p:nvSpPr>
        <p:spPr>
          <a:xfrm>
            <a:off x="393408" y="359254"/>
            <a:ext cx="8229600" cy="610765"/>
          </a:xfrm>
          <a:prstGeom prst="rect">
            <a:avLst/>
          </a:prstGeom>
        </p:spPr>
        <p:txBody>
          <a:bodyPr vert="horz" lIns="0" tIns="0" rIns="91440" bIns="4572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5" name="Slide Number Placeholder 6"/>
          <p:cNvSpPr>
            <a:spLocks noGrp="1"/>
          </p:cNvSpPr>
          <p:nvPr>
            <p:ph type="sldNum" sz="quarter" idx="11"/>
          </p:nvPr>
        </p:nvSpPr>
        <p:spPr>
          <a:xfrm>
            <a:off x="8573392" y="6443103"/>
            <a:ext cx="406692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7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489F9553-C816-6842-8939-EE75ECF7EB2B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26" name="Footer Placeholder 2"/>
          <p:cNvSpPr>
            <a:spLocks noGrp="1"/>
          </p:cNvSpPr>
          <p:nvPr>
            <p:ph type="ftr" sz="quarter" idx="12"/>
          </p:nvPr>
        </p:nvSpPr>
        <p:spPr>
          <a:xfrm>
            <a:off x="4874630" y="6532557"/>
            <a:ext cx="3835387" cy="249201"/>
          </a:xfrm>
          <a:prstGeom prst="rect">
            <a:avLst/>
          </a:prstGeom>
        </p:spPr>
        <p:txBody>
          <a:bodyPr/>
          <a:lstStyle>
            <a:lvl1pPr algn="r">
              <a:defRPr sz="6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©2016 Trinity Health - Livonia, Mich.</a:t>
            </a:r>
          </a:p>
        </p:txBody>
      </p:sp>
    </p:spTree>
    <p:extLst>
      <p:ext uri="{BB962C8B-B14F-4D97-AF65-F5344CB8AC3E}">
        <p14:creationId xmlns:p14="http://schemas.microsoft.com/office/powerpoint/2010/main" val="3837893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©2016 Trinity Health - Livonia, Mich.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F9553-C816-6842-8939-EE75ECF7EB2B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599983"/>
      </p:ext>
    </p:extLst>
  </p:cSld>
  <p:clrMapOvr>
    <a:masterClrMapping/>
  </p:clrMapOvr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©2016 Trinity Health - Livonia, Mich.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F9553-C816-6842-8939-EE75ECF7EB2B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3226154"/>
      </p:ext>
    </p:extLst>
  </p:cSld>
  <p:clrMapOvr>
    <a:masterClrMapping/>
  </p:clrMapOvr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8/28/2019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©2016 Trinity Health - Livonia, Mich.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F9553-C816-6842-8939-EE75ECF7EB2B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547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©2016 Trinity Health - Livonia, Mich.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F9553-C816-6842-8939-EE75ECF7EB2B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6034348"/>
      </p:ext>
    </p:extLst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8/28/2019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©2016 Trinity Health - Livonia, Mich.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F9553-C816-6842-8939-EE75ECF7EB2B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758240"/>
      </p:ext>
    </p:extLst>
  </p:cSld>
  <p:clrMapOvr>
    <a:masterClrMapping/>
  </p:clrMapOvr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©2016 Trinity Health - Livonia, Mich.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F9553-C816-6842-8939-EE75ECF7EB2B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1246286"/>
      </p:ext>
    </p:extLst>
  </p:cSld>
  <p:clrMapOvr>
    <a:masterClrMapping/>
  </p:clrMapOvr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8/28/2019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r>
              <a:rPr lang="en-US"/>
              <a:t>©2016 Trinity Health - Livonia, Mich.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F9553-C816-6842-8939-EE75ECF7EB2B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7542015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8/28/2019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r>
              <a:rPr lang="en-US"/>
              <a:t>©2016 Trinity Health - Livonia, Mich.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89F9553-C816-6842-8939-EE75ECF7EB2B}" type="slidenum">
              <a:rPr lang="en-US" smtClean="0"/>
              <a:pPr/>
              <a:t>‹Nº›</a:t>
            </a:fld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4FB4E66-E4D7-429A-9ACF-0ED627EEE9F2}"/>
              </a:ext>
            </a:extLst>
          </p:cNvPr>
          <p:cNvPicPr>
            <a:picLocks noChangeAspect="1"/>
          </p:cNvPicPr>
          <p:nvPr userDrawn="1"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0383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  <p:sldLayoutId id="2147483730" r:id="rId13"/>
    <p:sldLayoutId id="2147483731" r:id="rId14"/>
    <p:sldLayoutId id="2147483732" r:id="rId15"/>
    <p:sldLayoutId id="2147483733" r:id="rId16"/>
    <p:sldLayoutId id="2147483734" r:id="rId17"/>
    <p:sldLayoutId id="2147483735" r:id="rId18"/>
    <p:sldLayoutId id="2147483650" r:id="rId19"/>
    <p:sldLayoutId id="2147483660" r:id="rId20"/>
    <p:sldLayoutId id="2147483653" r:id="rId21"/>
    <p:sldLayoutId id="2147483665" r:id="rId22"/>
    <p:sldLayoutId id="2147483666" r:id="rId23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0107" y="1644592"/>
            <a:ext cx="5705733" cy="648134"/>
          </a:xfrm>
        </p:spPr>
        <p:txBody>
          <a:bodyPr>
            <a:normAutofit fontScale="90000"/>
          </a:bodyPr>
          <a:lstStyle/>
          <a:p>
            <a:r>
              <a:rPr lang="en-US" dirty="0"/>
              <a:t>ESTABLISHING A DIAGNOSIS OF CRYPTOGENIC STROKE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380107" y="4077474"/>
            <a:ext cx="3050947" cy="975601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en-US" dirty="0"/>
              <a:t>Sheryl Strasser MD</a:t>
            </a:r>
            <a:br>
              <a:rPr lang="en-US" dirty="0"/>
            </a:br>
            <a:r>
              <a:rPr lang="en-US" dirty="0"/>
              <a:t>Phil Smith Neuroscience Institute</a:t>
            </a:r>
            <a:br>
              <a:rPr lang="en-US" dirty="0"/>
            </a:br>
            <a:r>
              <a:rPr lang="en-US" dirty="0"/>
              <a:t> August 28, 2019</a:t>
            </a: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0" y="6389226"/>
            <a:ext cx="6529588" cy="361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  <a:spcAft>
                <a:spcPts val="600"/>
              </a:spcAft>
            </a:pP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Member of Trinity Health, operating in the spirit of the Sisters of Mercy </a:t>
            </a:r>
          </a:p>
        </p:txBody>
      </p:sp>
    </p:spTree>
    <p:extLst>
      <p:ext uri="{BB962C8B-B14F-4D97-AF65-F5344CB8AC3E}">
        <p14:creationId xmlns:p14="http://schemas.microsoft.com/office/powerpoint/2010/main" val="9319760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312C2B"/>
                </a:solidFill>
              </a:rPr>
              <a:t>INCIDENCE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3600" dirty="0"/>
              <a:t>“Stroke that is cryptogenic after a standard diagnostic evaluation occurs in </a:t>
            </a:r>
            <a:r>
              <a:rPr lang="en-US" sz="3600" dirty="0" err="1"/>
              <a:t>approx</a:t>
            </a:r>
            <a:endParaRPr lang="en-US" sz="3600" dirty="0"/>
          </a:p>
          <a:p>
            <a:pPr marL="0" indent="0" algn="ctr">
              <a:buNone/>
            </a:pPr>
            <a:r>
              <a:rPr lang="en-US" sz="3600" dirty="0">
                <a:solidFill>
                  <a:srgbClr val="FF0000"/>
                </a:solidFill>
              </a:rPr>
              <a:t> 30% of all ischemic strokes </a:t>
            </a:r>
          </a:p>
          <a:p>
            <a:pPr marL="0" indent="0" algn="ctr">
              <a:buNone/>
            </a:pPr>
            <a:r>
              <a:rPr lang="en-US" sz="3600" dirty="0"/>
              <a:t>therefore affecting </a:t>
            </a:r>
          </a:p>
          <a:p>
            <a:pPr marL="0" indent="0" algn="ctr">
              <a:buNone/>
            </a:pPr>
            <a:r>
              <a:rPr lang="en-US" sz="3600" dirty="0">
                <a:solidFill>
                  <a:srgbClr val="FF0000"/>
                </a:solidFill>
              </a:rPr>
              <a:t>120,000 to 180,000 </a:t>
            </a:r>
          </a:p>
          <a:p>
            <a:pPr marL="0" indent="0" algn="ctr">
              <a:buNone/>
            </a:pPr>
            <a:r>
              <a:rPr lang="en-US" sz="3600" dirty="0"/>
              <a:t>patients each year in the US.”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2837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1693" y="327073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solidFill>
                  <a:srgbClr val="312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CRYPTOGENIC STROKE</a:t>
            </a:r>
            <a:br>
              <a:rPr lang="en-US" dirty="0">
                <a:solidFill>
                  <a:srgbClr val="312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</a:br>
            <a:r>
              <a:rPr lang="en-US" dirty="0">
                <a:solidFill>
                  <a:srgbClr val="312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WORK-UP</a:t>
            </a:r>
            <a:br>
              <a:rPr lang="en-US" dirty="0">
                <a:solidFill>
                  <a:srgbClr val="312C2B"/>
                </a:solidFill>
              </a:rPr>
            </a:br>
            <a:r>
              <a:rPr lang="en-US" dirty="0">
                <a:solidFill>
                  <a:srgbClr val="312C2B"/>
                </a:solidFill>
              </a:rPr>
              <a:t> </a:t>
            </a:r>
            <a:br>
              <a:rPr lang="en-US" dirty="0">
                <a:solidFill>
                  <a:srgbClr val="312C2B"/>
                </a:solidFill>
              </a:rPr>
            </a:br>
            <a:r>
              <a:rPr lang="en-US" dirty="0">
                <a:solidFill>
                  <a:srgbClr val="312C2B"/>
                </a:solidFill>
              </a:rPr>
              <a:t>Which tests??</a:t>
            </a:r>
            <a:br>
              <a:rPr lang="en-US" dirty="0">
                <a:solidFill>
                  <a:srgbClr val="312C2B"/>
                </a:solidFill>
              </a:rPr>
            </a:br>
            <a:br>
              <a:rPr lang="en-US" dirty="0">
                <a:solidFill>
                  <a:srgbClr val="312C2B"/>
                </a:solidFill>
              </a:rPr>
            </a:br>
            <a:r>
              <a:rPr lang="en-US" dirty="0">
                <a:solidFill>
                  <a:srgbClr val="312C2B"/>
                </a:solidFill>
              </a:rPr>
              <a:t>Which patients??</a:t>
            </a:r>
            <a:br>
              <a:rPr lang="en-US" dirty="0"/>
            </a:br>
            <a:r>
              <a:rPr lang="en-US" dirty="0"/>
              <a:t>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    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54344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552355"/>
            <a:ext cx="8229600" cy="5786846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US" sz="6200" dirty="0"/>
              <a:t>- </a:t>
            </a:r>
            <a:r>
              <a:rPr lang="en-US" sz="6200" b="1" dirty="0"/>
              <a:t>TEE</a:t>
            </a:r>
          </a:p>
          <a:p>
            <a:pPr marL="0" indent="0">
              <a:buNone/>
            </a:pPr>
            <a:r>
              <a:rPr lang="en-US" sz="6200" dirty="0"/>
              <a:t>- </a:t>
            </a:r>
            <a:r>
              <a:rPr lang="en-US" sz="6200" b="1" dirty="0"/>
              <a:t>30 day rhythm monitor, ICM</a:t>
            </a:r>
          </a:p>
          <a:p>
            <a:pPr marL="0" indent="0">
              <a:buNone/>
            </a:pPr>
            <a:endParaRPr lang="en-US" sz="6200" dirty="0"/>
          </a:p>
          <a:p>
            <a:pPr marL="0" indent="0">
              <a:buNone/>
            </a:pPr>
            <a:r>
              <a:rPr lang="en-US" sz="6200" dirty="0"/>
              <a:t>-catheter angiography</a:t>
            </a:r>
          </a:p>
          <a:p>
            <a:pPr marL="0" indent="0">
              <a:buNone/>
            </a:pPr>
            <a:r>
              <a:rPr lang="en-US" sz="6200" dirty="0"/>
              <a:t>- </a:t>
            </a:r>
            <a:r>
              <a:rPr lang="en-US" sz="6200" dirty="0" err="1"/>
              <a:t>cTCD</a:t>
            </a:r>
            <a:endParaRPr lang="en-US" sz="6200" dirty="0"/>
          </a:p>
          <a:p>
            <a:pPr marL="0" indent="0">
              <a:buNone/>
            </a:pPr>
            <a:r>
              <a:rPr lang="en-US" sz="6200" dirty="0"/>
              <a:t>-vasculitis work-up</a:t>
            </a:r>
          </a:p>
          <a:p>
            <a:pPr marL="0" indent="0">
              <a:buNone/>
            </a:pPr>
            <a:r>
              <a:rPr lang="en-US" sz="6200" dirty="0"/>
              <a:t>-hypercoagulability testing</a:t>
            </a:r>
          </a:p>
          <a:p>
            <a:pPr marL="0" indent="0">
              <a:buNone/>
            </a:pPr>
            <a:r>
              <a:rPr lang="en-US" sz="6200" dirty="0"/>
              <a:t>-MR Venography</a:t>
            </a:r>
            <a:endParaRPr lang="en-US" sz="6200" b="1" dirty="0"/>
          </a:p>
          <a:p>
            <a:pPr marL="0" indent="0">
              <a:buNone/>
            </a:pPr>
            <a:r>
              <a:rPr lang="en-US" sz="6200" dirty="0"/>
              <a:t>-genetic testing</a:t>
            </a:r>
          </a:p>
          <a:p>
            <a:pPr marL="0" indent="0">
              <a:buNone/>
            </a:pPr>
            <a:r>
              <a:rPr lang="en-US" sz="6200" dirty="0"/>
              <a:t>-CSF evaluation</a:t>
            </a:r>
          </a:p>
          <a:p>
            <a:pPr marL="0" indent="0">
              <a:buNone/>
            </a:pPr>
            <a:r>
              <a:rPr lang="en-US" sz="6200" dirty="0"/>
              <a:t>-Brain </a:t>
            </a:r>
            <a:r>
              <a:rPr lang="en-US" sz="6200" dirty="0" err="1"/>
              <a:t>Bx</a:t>
            </a:r>
            <a:r>
              <a:rPr lang="en-US" sz="6200" dirty="0"/>
              <a:t> </a:t>
            </a:r>
          </a:p>
          <a:p>
            <a:pPr marL="0" indent="0">
              <a:buNone/>
            </a:pPr>
            <a:r>
              <a:rPr lang="en-US" sz="6200" dirty="0"/>
              <a:t>-autoimmune testing</a:t>
            </a:r>
          </a:p>
          <a:p>
            <a:pPr marL="0" indent="0">
              <a:buNone/>
            </a:pPr>
            <a:r>
              <a:rPr lang="en-US" sz="6200" dirty="0"/>
              <a:t>-Cardiac structure – cardiac CT/MRI</a:t>
            </a:r>
          </a:p>
          <a:p>
            <a:pPr marL="0" indent="0">
              <a:buNone/>
            </a:pPr>
            <a:r>
              <a:rPr lang="en-US" sz="6200" dirty="0"/>
              <a:t>-work-up for occult cancer</a:t>
            </a:r>
          </a:p>
          <a:p>
            <a:pPr marL="0" indent="0">
              <a:buNone/>
            </a:pPr>
            <a:r>
              <a:rPr lang="en-US" sz="6200" dirty="0"/>
              <a:t>-inflammatory biomarkers</a:t>
            </a:r>
          </a:p>
          <a:p>
            <a:pPr marL="0" indent="0">
              <a:buNone/>
            </a:pPr>
            <a:r>
              <a:rPr lang="en-US" sz="6200" dirty="0"/>
              <a:t>-dental referral</a:t>
            </a:r>
          </a:p>
          <a:p>
            <a:pPr>
              <a:buFontTx/>
              <a:buChar char="-"/>
            </a:pPr>
            <a:endParaRPr 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762000" y="152400"/>
            <a:ext cx="784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Advanced Evaluation </a:t>
            </a:r>
          </a:p>
        </p:txBody>
      </p:sp>
    </p:spTree>
    <p:extLst>
      <p:ext uri="{BB962C8B-B14F-4D97-AF65-F5344CB8AC3E}">
        <p14:creationId xmlns:p14="http://schemas.microsoft.com/office/powerpoint/2010/main" val="37311570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rgbClr val="312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Which patients??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5946" y="2507632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Depends on:</a:t>
            </a:r>
          </a:p>
          <a:p>
            <a:pPr marL="0" indent="0">
              <a:buNone/>
            </a:pPr>
            <a:r>
              <a:rPr lang="en-US" dirty="0"/>
              <a:t>	- Exam </a:t>
            </a:r>
          </a:p>
          <a:p>
            <a:pPr marL="0" indent="0">
              <a:buNone/>
            </a:pPr>
            <a:r>
              <a:rPr lang="en-US" dirty="0"/>
              <a:t>	- History</a:t>
            </a:r>
          </a:p>
          <a:p>
            <a:pPr marL="0" indent="0">
              <a:buNone/>
            </a:pPr>
            <a:r>
              <a:rPr lang="en-US" dirty="0"/>
              <a:t>	- Age</a:t>
            </a:r>
          </a:p>
          <a:p>
            <a:pPr marL="0" indent="0">
              <a:buNone/>
            </a:pPr>
            <a:r>
              <a:rPr lang="en-US" dirty="0"/>
              <a:t>	- Neuroimaging</a:t>
            </a:r>
          </a:p>
        </p:txBody>
      </p:sp>
    </p:spTree>
    <p:extLst>
      <p:ext uri="{BB962C8B-B14F-4D97-AF65-F5344CB8AC3E}">
        <p14:creationId xmlns:p14="http://schemas.microsoft.com/office/powerpoint/2010/main" val="29563470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312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EXAM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Vessels – pulses, bruits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Extremities – swelling, evidence of emboli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Heart – murmurs</a:t>
            </a:r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>
                <a:solidFill>
                  <a:srgbClr val="FF0000"/>
                </a:solidFill>
              </a:rPr>
              <a:t>Most helpful if positive findings</a:t>
            </a:r>
          </a:p>
        </p:txBody>
      </p:sp>
    </p:spTree>
    <p:extLst>
      <p:ext uri="{BB962C8B-B14F-4D97-AF65-F5344CB8AC3E}">
        <p14:creationId xmlns:p14="http://schemas.microsoft.com/office/powerpoint/2010/main" val="20402035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877" y="359254"/>
            <a:ext cx="8229600" cy="664874"/>
          </a:xfrm>
        </p:spPr>
        <p:txBody>
          <a:bodyPr/>
          <a:lstStyle/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HISTORY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137" y="1488831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- Comorbidities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-Family history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 -Active medical illnesses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-Events at onset of CVA – strenuous exertion,</a:t>
            </a:r>
          </a:p>
          <a:p>
            <a:pPr marL="0" indent="0">
              <a:buNone/>
            </a:pPr>
            <a:r>
              <a:rPr lang="en-US" dirty="0"/>
              <a:t>prolonged immobility, Valsalva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61932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“Young”  -   structural  cardiac,  </a:t>
            </a:r>
            <a:r>
              <a:rPr lang="en-US" dirty="0" err="1"/>
              <a:t>thrombophilias</a:t>
            </a:r>
            <a:r>
              <a:rPr lang="en-US" dirty="0"/>
              <a:t>, dissection, early-onset atherosclerosis</a:t>
            </a:r>
          </a:p>
          <a:p>
            <a:endParaRPr lang="en-US" dirty="0"/>
          </a:p>
          <a:p>
            <a:r>
              <a:rPr lang="en-US" dirty="0"/>
              <a:t>“Old”  -  atrial fibrillation,  acquired cardiac disease</a:t>
            </a:r>
          </a:p>
          <a:p>
            <a:endParaRPr lang="en-US" dirty="0"/>
          </a:p>
          <a:p>
            <a:endParaRPr lang="en-US" dirty="0"/>
          </a:p>
          <a:p>
            <a:pPr marL="0" indent="0" algn="ctr">
              <a:buNone/>
            </a:pPr>
            <a:r>
              <a:rPr lang="en-US" dirty="0"/>
              <a:t>What age is “young”?  How old is “old”?</a:t>
            </a:r>
          </a:p>
        </p:txBody>
      </p:sp>
    </p:spTree>
    <p:extLst>
      <p:ext uri="{BB962C8B-B14F-4D97-AF65-F5344CB8AC3E}">
        <p14:creationId xmlns:p14="http://schemas.microsoft.com/office/powerpoint/2010/main" val="16094362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NEUROIMAGING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3200" dirty="0"/>
              <a:t>Cortical              			embolic</a:t>
            </a:r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en-US" sz="3200" dirty="0"/>
              <a:t>Subcortical             		atherosclerotic 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				</a:t>
            </a:r>
            <a:r>
              <a:rPr lang="en-US" dirty="0">
                <a:solidFill>
                  <a:srgbClr val="FF0000"/>
                </a:solidFill>
              </a:rPr>
              <a:t>But not always …..</a:t>
            </a:r>
          </a:p>
        </p:txBody>
      </p:sp>
      <p:sp>
        <p:nvSpPr>
          <p:cNvPr id="4" name="Right Arrow 3"/>
          <p:cNvSpPr/>
          <p:nvPr/>
        </p:nvSpPr>
        <p:spPr>
          <a:xfrm>
            <a:off x="2712720" y="2989579"/>
            <a:ext cx="533400" cy="381000"/>
          </a:xfrm>
          <a:prstGeom prst="rightArrow">
            <a:avLst>
              <a:gd name="adj1" fmla="val 21249"/>
              <a:gd name="adj2" fmla="val 464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Arrow 4"/>
          <p:cNvSpPr/>
          <p:nvPr/>
        </p:nvSpPr>
        <p:spPr>
          <a:xfrm>
            <a:off x="2667000" y="1900464"/>
            <a:ext cx="533400" cy="381000"/>
          </a:xfrm>
          <a:prstGeom prst="rightArrow">
            <a:avLst>
              <a:gd name="adj1" fmla="val 21249"/>
              <a:gd name="adj2" fmla="val 464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9755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rgbClr val="312C2B"/>
                </a:solidFill>
              </a:rPr>
              <a:t>Most common causes found after specialized testing: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-	</a:t>
            </a:r>
            <a:r>
              <a:rPr lang="en-US" dirty="0" err="1"/>
              <a:t>Cardioembolism</a:t>
            </a:r>
            <a:r>
              <a:rPr lang="en-US" dirty="0"/>
              <a:t>    (</a:t>
            </a:r>
            <a:r>
              <a:rPr lang="en-US" dirty="0" err="1"/>
              <a:t>ie</a:t>
            </a:r>
            <a:r>
              <a:rPr lang="en-US" dirty="0"/>
              <a:t>: </a:t>
            </a:r>
            <a:r>
              <a:rPr lang="en-US" dirty="0" err="1"/>
              <a:t>afib</a:t>
            </a:r>
            <a:r>
              <a:rPr lang="en-US" dirty="0"/>
              <a:t>, cardiomyopathy, 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err="1"/>
              <a:t>atriopathies</a:t>
            </a:r>
            <a:r>
              <a:rPr lang="en-US" dirty="0"/>
              <a:t>)</a:t>
            </a:r>
          </a:p>
          <a:p>
            <a:pPr marL="0" indent="0">
              <a:buNone/>
            </a:pPr>
            <a:r>
              <a:rPr lang="en-US" dirty="0"/>
              <a:t>-	Occult atherosclerosis (</a:t>
            </a:r>
            <a:r>
              <a:rPr lang="en-US" dirty="0" err="1"/>
              <a:t>ie</a:t>
            </a:r>
            <a:r>
              <a:rPr lang="en-US" dirty="0"/>
              <a:t>: </a:t>
            </a:r>
            <a:r>
              <a:rPr lang="en-US" dirty="0" err="1"/>
              <a:t>substenotic</a:t>
            </a:r>
            <a:r>
              <a:rPr lang="en-US" dirty="0"/>
              <a:t> 			atherosclerosis, </a:t>
            </a:r>
            <a:r>
              <a:rPr lang="en-US" dirty="0" err="1"/>
              <a:t>stenosisng</a:t>
            </a:r>
            <a:r>
              <a:rPr lang="en-US" dirty="0"/>
              <a:t> plaques at origin of 	carotid/vertebral arteries)</a:t>
            </a:r>
          </a:p>
          <a:p>
            <a:pPr marL="0" indent="0">
              <a:buNone/>
            </a:pPr>
            <a:r>
              <a:rPr lang="en-US" dirty="0"/>
              <a:t>-	</a:t>
            </a:r>
            <a:r>
              <a:rPr lang="en-US" dirty="0" err="1"/>
              <a:t>Nonatherosclerotic</a:t>
            </a:r>
            <a:r>
              <a:rPr lang="en-US" dirty="0"/>
              <a:t> </a:t>
            </a:r>
            <a:r>
              <a:rPr lang="en-US" dirty="0" err="1"/>
              <a:t>arteriopathies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-	Hypercoagulable states</a:t>
            </a:r>
          </a:p>
          <a:p>
            <a:pPr marL="0" indent="0">
              <a:buNone/>
            </a:pPr>
            <a:r>
              <a:rPr lang="en-US" dirty="0"/>
              <a:t>-	Paradoxical embolism</a:t>
            </a:r>
          </a:p>
        </p:txBody>
      </p:sp>
    </p:spTree>
    <p:extLst>
      <p:ext uri="{BB962C8B-B14F-4D97-AF65-F5344CB8AC3E}">
        <p14:creationId xmlns:p14="http://schemas.microsoft.com/office/powerpoint/2010/main" val="17078070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8956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rgbClr val="312C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Cryptogenic  Stroke Cases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86432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47CB18-A785-4293-AFA2-681E3CF202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DF348B-E7F7-47B7-B071-BE5BB5CE8A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No Disclosures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82AC7E-72CE-4532-A8AF-BAAC297AB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92BC29-7B93-42FF-B13E-CD9517183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3C5EE-59E5-4CF5-9B57-F766124C3E8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3435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sz="1600" dirty="0">
                <a:solidFill>
                  <a:srgbClr val="312C2B"/>
                </a:solidFill>
              </a:rPr>
              <a:t>42 </a:t>
            </a:r>
            <a:r>
              <a:rPr lang="en-US" sz="1600" dirty="0" err="1">
                <a:solidFill>
                  <a:srgbClr val="312C2B"/>
                </a:solidFill>
              </a:rPr>
              <a:t>yo</a:t>
            </a:r>
            <a:r>
              <a:rPr lang="en-US" sz="1600" dirty="0">
                <a:solidFill>
                  <a:srgbClr val="312C2B"/>
                </a:solidFill>
              </a:rPr>
              <a:t> woman w h/o uterine fibroids, HTN on OCPs who presents &gt; 4.5 </a:t>
            </a:r>
            <a:r>
              <a:rPr lang="en-US" sz="1600" dirty="0" err="1">
                <a:solidFill>
                  <a:srgbClr val="312C2B"/>
                </a:solidFill>
              </a:rPr>
              <a:t>hrs</a:t>
            </a:r>
            <a:r>
              <a:rPr lang="en-US" sz="1600" dirty="0">
                <a:solidFill>
                  <a:srgbClr val="312C2B"/>
                </a:solidFill>
              </a:rPr>
              <a:t> after developing difficulty speaking and mild </a:t>
            </a:r>
            <a:r>
              <a:rPr lang="en-US" sz="1600" dirty="0" err="1">
                <a:solidFill>
                  <a:srgbClr val="312C2B"/>
                </a:solidFill>
              </a:rPr>
              <a:t>rt</a:t>
            </a:r>
            <a:r>
              <a:rPr lang="en-US" sz="1600" dirty="0">
                <a:solidFill>
                  <a:srgbClr val="312C2B"/>
                </a:solidFill>
              </a:rPr>
              <a:t> side weakness; CT </a:t>
            </a:r>
            <a:r>
              <a:rPr lang="en-US" sz="1600" dirty="0" err="1">
                <a:solidFill>
                  <a:srgbClr val="312C2B"/>
                </a:solidFill>
              </a:rPr>
              <a:t>neg</a:t>
            </a:r>
            <a:r>
              <a:rPr lang="en-US" sz="1600" dirty="0">
                <a:solidFill>
                  <a:srgbClr val="312C2B"/>
                </a:solidFill>
              </a:rPr>
              <a:t>, CTA/CTP revealed </a:t>
            </a:r>
            <a:r>
              <a:rPr lang="en-US" sz="1600" dirty="0" err="1">
                <a:solidFill>
                  <a:srgbClr val="312C2B"/>
                </a:solidFill>
              </a:rPr>
              <a:t>lt</a:t>
            </a:r>
            <a:r>
              <a:rPr lang="en-US" sz="1600" dirty="0">
                <a:solidFill>
                  <a:srgbClr val="312C2B"/>
                </a:solidFill>
              </a:rPr>
              <a:t> M2 thrombus; </a:t>
            </a:r>
            <a:r>
              <a:rPr lang="en-US" sz="1600" dirty="0" err="1">
                <a:solidFill>
                  <a:srgbClr val="312C2B"/>
                </a:solidFill>
              </a:rPr>
              <a:t>thrombectomy</a:t>
            </a:r>
            <a:r>
              <a:rPr lang="en-US" sz="1600" dirty="0">
                <a:solidFill>
                  <a:srgbClr val="312C2B"/>
                </a:solidFill>
              </a:rPr>
              <a:t>  successful, no other vascular lesions noted.</a:t>
            </a:r>
            <a:br>
              <a:rPr lang="en-US" sz="1600" dirty="0">
                <a:solidFill>
                  <a:srgbClr val="312C2B"/>
                </a:solidFill>
              </a:rPr>
            </a:br>
            <a:r>
              <a:rPr lang="en-US" sz="1600" dirty="0">
                <a:solidFill>
                  <a:srgbClr val="312C2B"/>
                </a:solidFill>
              </a:rPr>
              <a:t>Standard IN-PT work-up: unremarkable (TTE  w </a:t>
            </a:r>
            <a:r>
              <a:rPr lang="en-US" sz="1600" dirty="0" err="1">
                <a:solidFill>
                  <a:srgbClr val="312C2B"/>
                </a:solidFill>
              </a:rPr>
              <a:t>neg</a:t>
            </a:r>
            <a:r>
              <a:rPr lang="en-US" sz="1600" dirty="0">
                <a:solidFill>
                  <a:srgbClr val="312C2B"/>
                </a:solidFill>
              </a:rPr>
              <a:t> bubble study).</a:t>
            </a:r>
            <a:br>
              <a:rPr lang="en-US" sz="1600" dirty="0">
                <a:solidFill>
                  <a:srgbClr val="312C2B"/>
                </a:solidFill>
              </a:rPr>
            </a:br>
            <a:r>
              <a:rPr lang="en-US" sz="1600" dirty="0">
                <a:solidFill>
                  <a:srgbClr val="312C2B"/>
                </a:solidFill>
              </a:rPr>
              <a:t>Advanced IN-PT work-up: TEE unremarkable; “basic” </a:t>
            </a:r>
            <a:r>
              <a:rPr lang="en-US" sz="1600" dirty="0" err="1">
                <a:solidFill>
                  <a:srgbClr val="312C2B"/>
                </a:solidFill>
              </a:rPr>
              <a:t>hypercoag</a:t>
            </a:r>
            <a:r>
              <a:rPr lang="en-US" sz="1600" dirty="0">
                <a:solidFill>
                  <a:srgbClr val="312C2B"/>
                </a:solidFill>
              </a:rPr>
              <a:t> labs neg.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274" y="533400"/>
            <a:ext cx="2823039" cy="376713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1330960"/>
            <a:ext cx="3581400" cy="4597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232" y="1330960"/>
            <a:ext cx="3601968" cy="45974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19200" y="5930537"/>
            <a:ext cx="312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CTA, left M2 thrombus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188131" y="5930537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CTP, MTT, </a:t>
            </a:r>
            <a:r>
              <a:rPr lang="en-US" dirty="0" err="1"/>
              <a:t>lt</a:t>
            </a:r>
            <a:r>
              <a:rPr lang="en-US" dirty="0"/>
              <a:t> frontal perfusion defect</a:t>
            </a:r>
          </a:p>
        </p:txBody>
      </p:sp>
    </p:spTree>
    <p:extLst>
      <p:ext uri="{BB962C8B-B14F-4D97-AF65-F5344CB8AC3E}">
        <p14:creationId xmlns:p14="http://schemas.microsoft.com/office/powerpoint/2010/main" val="5504866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1278"/>
            <a:ext cx="84582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1600" dirty="0">
                <a:solidFill>
                  <a:srgbClr val="312C2B"/>
                </a:solidFill>
              </a:rPr>
              <a:t>76 </a:t>
            </a:r>
            <a:r>
              <a:rPr lang="en-US" sz="1600" dirty="0" err="1">
                <a:solidFill>
                  <a:srgbClr val="312C2B"/>
                </a:solidFill>
              </a:rPr>
              <a:t>yo</a:t>
            </a:r>
            <a:r>
              <a:rPr lang="en-US" sz="1600" dirty="0">
                <a:solidFill>
                  <a:srgbClr val="312C2B"/>
                </a:solidFill>
              </a:rPr>
              <a:t> male w HTN, HLD, prost CA and prior CVA on ASA, Plavix who presented w “wake-up” </a:t>
            </a:r>
            <a:r>
              <a:rPr lang="en-US" sz="1600" dirty="0" err="1">
                <a:solidFill>
                  <a:srgbClr val="312C2B"/>
                </a:solidFill>
              </a:rPr>
              <a:t>lt</a:t>
            </a:r>
            <a:r>
              <a:rPr lang="en-US" sz="1600" dirty="0">
                <a:solidFill>
                  <a:srgbClr val="312C2B"/>
                </a:solidFill>
              </a:rPr>
              <a:t> sided weakness; CT, CTA w carotid plaque but &lt; 50% stenosis, CTP neg.</a:t>
            </a:r>
            <a:br>
              <a:rPr lang="en-US" sz="1600" dirty="0">
                <a:solidFill>
                  <a:srgbClr val="312C2B"/>
                </a:solidFill>
              </a:rPr>
            </a:br>
            <a:r>
              <a:rPr lang="en-US" sz="1600" dirty="0">
                <a:solidFill>
                  <a:srgbClr val="312C2B"/>
                </a:solidFill>
              </a:rPr>
              <a:t>Standard IN-PT work-up: neg.</a:t>
            </a:r>
            <a:br>
              <a:rPr lang="en-US" sz="1600" dirty="0">
                <a:solidFill>
                  <a:srgbClr val="312C2B"/>
                </a:solidFill>
              </a:rPr>
            </a:br>
            <a:r>
              <a:rPr lang="en-US" sz="1600" dirty="0">
                <a:solidFill>
                  <a:srgbClr val="312C2B"/>
                </a:solidFill>
              </a:rPr>
              <a:t>Advanced IN-PT work-up: TEE EF 55-60, </a:t>
            </a:r>
            <a:r>
              <a:rPr lang="en-US" sz="1600" dirty="0" err="1">
                <a:solidFill>
                  <a:srgbClr val="312C2B"/>
                </a:solidFill>
              </a:rPr>
              <a:t>neg</a:t>
            </a:r>
            <a:r>
              <a:rPr lang="en-US" sz="1600" dirty="0">
                <a:solidFill>
                  <a:srgbClr val="312C2B"/>
                </a:solidFill>
              </a:rPr>
              <a:t> bubble, LA NL; previously placed loop interrogation neg.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422400"/>
            <a:ext cx="3388934" cy="4525963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31"/>
          <a:stretch/>
        </p:blipFill>
        <p:spPr>
          <a:xfrm>
            <a:off x="5270863" y="1422401"/>
            <a:ext cx="3415937" cy="452596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66800" y="5996724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MRI  diffusion weighted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0" y="5980703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MRI   FLAIR</a:t>
            </a:r>
          </a:p>
        </p:txBody>
      </p:sp>
    </p:spTree>
    <p:extLst>
      <p:ext uri="{BB962C8B-B14F-4D97-AF65-F5344CB8AC3E}">
        <p14:creationId xmlns:p14="http://schemas.microsoft.com/office/powerpoint/2010/main" val="32158736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sz="1600" dirty="0">
                <a:solidFill>
                  <a:srgbClr val="312C2B"/>
                </a:solidFill>
              </a:rPr>
              <a:t>36 </a:t>
            </a:r>
            <a:r>
              <a:rPr lang="en-US" sz="1600" dirty="0" err="1">
                <a:solidFill>
                  <a:srgbClr val="312C2B"/>
                </a:solidFill>
              </a:rPr>
              <a:t>yo</a:t>
            </a:r>
            <a:r>
              <a:rPr lang="en-US" sz="1600" dirty="0">
                <a:solidFill>
                  <a:srgbClr val="312C2B"/>
                </a:solidFill>
              </a:rPr>
              <a:t> woman w h/o ITP in remission after splenectomy on OCP who presented w aphasia and </a:t>
            </a:r>
            <a:r>
              <a:rPr lang="en-US" sz="1600" dirty="0" err="1">
                <a:solidFill>
                  <a:srgbClr val="312C2B"/>
                </a:solidFill>
              </a:rPr>
              <a:t>rt</a:t>
            </a:r>
            <a:r>
              <a:rPr lang="en-US" sz="1600" dirty="0">
                <a:solidFill>
                  <a:srgbClr val="312C2B"/>
                </a:solidFill>
              </a:rPr>
              <a:t> sided numbness; CT, CTP, CTA </a:t>
            </a:r>
            <a:r>
              <a:rPr lang="en-US" sz="1600" dirty="0" err="1">
                <a:solidFill>
                  <a:srgbClr val="312C2B"/>
                </a:solidFill>
              </a:rPr>
              <a:t>neg</a:t>
            </a:r>
            <a:r>
              <a:rPr lang="en-US" sz="1600" dirty="0">
                <a:solidFill>
                  <a:srgbClr val="312C2B"/>
                </a:solidFill>
              </a:rPr>
              <a:t>; IV </a:t>
            </a:r>
            <a:r>
              <a:rPr lang="en-US" sz="1600" dirty="0" err="1">
                <a:solidFill>
                  <a:srgbClr val="312C2B"/>
                </a:solidFill>
              </a:rPr>
              <a:t>tPA</a:t>
            </a:r>
            <a:r>
              <a:rPr lang="en-US" sz="1600" dirty="0">
                <a:solidFill>
                  <a:srgbClr val="312C2B"/>
                </a:solidFill>
              </a:rPr>
              <a:t> given; symptoms resolved.</a:t>
            </a:r>
            <a:br>
              <a:rPr lang="en-US" sz="1600" dirty="0">
                <a:solidFill>
                  <a:srgbClr val="312C2B"/>
                </a:solidFill>
              </a:rPr>
            </a:br>
            <a:r>
              <a:rPr lang="en-US" sz="1600" dirty="0">
                <a:solidFill>
                  <a:srgbClr val="312C2B"/>
                </a:solidFill>
              </a:rPr>
              <a:t>Standard IN-PT work-up: </a:t>
            </a:r>
            <a:r>
              <a:rPr lang="en-US" sz="1600" dirty="0" err="1">
                <a:solidFill>
                  <a:srgbClr val="312C2B"/>
                </a:solidFill>
              </a:rPr>
              <a:t>neg</a:t>
            </a:r>
            <a:r>
              <a:rPr lang="en-US" sz="1600" dirty="0">
                <a:solidFill>
                  <a:srgbClr val="312C2B"/>
                </a:solidFill>
              </a:rPr>
              <a:t> (TTE w mild LA dilatation, mild MVP, </a:t>
            </a:r>
            <a:r>
              <a:rPr lang="en-US" sz="1600" dirty="0" err="1">
                <a:solidFill>
                  <a:srgbClr val="312C2B"/>
                </a:solidFill>
              </a:rPr>
              <a:t>neg</a:t>
            </a:r>
            <a:r>
              <a:rPr lang="en-US" sz="1600" dirty="0">
                <a:solidFill>
                  <a:srgbClr val="312C2B"/>
                </a:solidFill>
              </a:rPr>
              <a:t> bubble). MRI as shown.</a:t>
            </a:r>
            <a:br>
              <a:rPr lang="en-US" sz="1600" dirty="0">
                <a:solidFill>
                  <a:srgbClr val="312C2B"/>
                </a:solidFill>
              </a:rPr>
            </a:br>
            <a:r>
              <a:rPr lang="en-US" sz="1600" dirty="0">
                <a:solidFill>
                  <a:srgbClr val="312C2B"/>
                </a:solidFill>
              </a:rPr>
              <a:t>Advanced IN-PT work-up: </a:t>
            </a:r>
            <a:r>
              <a:rPr lang="en-US" sz="1600" dirty="0" err="1">
                <a:solidFill>
                  <a:srgbClr val="312C2B"/>
                </a:solidFill>
              </a:rPr>
              <a:t>hypercoag</a:t>
            </a:r>
            <a:r>
              <a:rPr lang="en-US" sz="1600" dirty="0">
                <a:solidFill>
                  <a:srgbClr val="312C2B"/>
                </a:solidFill>
              </a:rPr>
              <a:t> / </a:t>
            </a:r>
            <a:r>
              <a:rPr lang="en-US" sz="1600" dirty="0" err="1">
                <a:solidFill>
                  <a:srgbClr val="312C2B"/>
                </a:solidFill>
              </a:rPr>
              <a:t>vasculopathy</a:t>
            </a:r>
            <a:r>
              <a:rPr lang="en-US" sz="1600">
                <a:solidFill>
                  <a:srgbClr val="312C2B"/>
                </a:solidFill>
              </a:rPr>
              <a:t> labs </a:t>
            </a:r>
            <a:r>
              <a:rPr lang="en-US" sz="1600" dirty="0">
                <a:solidFill>
                  <a:srgbClr val="312C2B"/>
                </a:solidFill>
              </a:rPr>
              <a:t>neg.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437640"/>
            <a:ext cx="3394472" cy="4525963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1437640"/>
            <a:ext cx="3289300" cy="452596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11436" y="5958932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MRI  diffusion weighted 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181600" y="5967007"/>
            <a:ext cx="3060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Left thalamic,  16.94 mm</a:t>
            </a:r>
          </a:p>
        </p:txBody>
      </p:sp>
    </p:spTree>
    <p:extLst>
      <p:ext uri="{BB962C8B-B14F-4D97-AF65-F5344CB8AC3E}">
        <p14:creationId xmlns:p14="http://schemas.microsoft.com/office/powerpoint/2010/main" val="32401482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312C2B"/>
                </a:solidFill>
              </a:rPr>
              <a:t>66 </a:t>
            </a:r>
            <a:r>
              <a:rPr lang="en-US" sz="1800" dirty="0" err="1">
                <a:solidFill>
                  <a:srgbClr val="312C2B"/>
                </a:solidFill>
              </a:rPr>
              <a:t>yo</a:t>
            </a:r>
            <a:r>
              <a:rPr lang="en-US" sz="1800" dirty="0">
                <a:solidFill>
                  <a:srgbClr val="312C2B"/>
                </a:solidFill>
              </a:rPr>
              <a:t> male w HTN, HLD on ASA who had </a:t>
            </a:r>
            <a:r>
              <a:rPr lang="en-US" sz="1800" b="1" dirty="0">
                <a:solidFill>
                  <a:srgbClr val="312C2B"/>
                </a:solidFill>
              </a:rPr>
              <a:t>transient</a:t>
            </a:r>
            <a:r>
              <a:rPr lang="en-US" sz="1800" dirty="0">
                <a:solidFill>
                  <a:srgbClr val="312C2B"/>
                </a:solidFill>
              </a:rPr>
              <a:t> </a:t>
            </a:r>
            <a:r>
              <a:rPr lang="en-US" sz="1800" dirty="0" err="1">
                <a:solidFill>
                  <a:srgbClr val="312C2B"/>
                </a:solidFill>
              </a:rPr>
              <a:t>lt</a:t>
            </a:r>
            <a:r>
              <a:rPr lang="en-US" sz="1800" dirty="0">
                <a:solidFill>
                  <a:srgbClr val="312C2B"/>
                </a:solidFill>
              </a:rPr>
              <a:t> side weakness; CT, CTP, CTA neg.</a:t>
            </a:r>
            <a:br>
              <a:rPr lang="en-US" sz="1800" dirty="0">
                <a:solidFill>
                  <a:srgbClr val="312C2B"/>
                </a:solidFill>
              </a:rPr>
            </a:br>
            <a:r>
              <a:rPr lang="en-US" sz="1800" dirty="0">
                <a:solidFill>
                  <a:srgbClr val="312C2B"/>
                </a:solidFill>
              </a:rPr>
              <a:t>Standard IN-PT work-up: w MRI as below, otherwise </a:t>
            </a:r>
            <a:r>
              <a:rPr lang="en-US" sz="1800" dirty="0" err="1">
                <a:solidFill>
                  <a:srgbClr val="312C2B"/>
                </a:solidFill>
              </a:rPr>
              <a:t>neg</a:t>
            </a:r>
            <a:r>
              <a:rPr lang="en-US" sz="1800" dirty="0">
                <a:solidFill>
                  <a:srgbClr val="312C2B"/>
                </a:solidFill>
              </a:rPr>
              <a:t> for cause of stroke.</a:t>
            </a:r>
            <a:br>
              <a:rPr lang="en-US" sz="1800" dirty="0">
                <a:solidFill>
                  <a:srgbClr val="312C2B"/>
                </a:solidFill>
              </a:rPr>
            </a:br>
            <a:r>
              <a:rPr lang="en-US" sz="1800" dirty="0">
                <a:solidFill>
                  <a:srgbClr val="312C2B"/>
                </a:solidFill>
              </a:rPr>
              <a:t>Advanced IN-PT work-up:   TEE  PFO+.</a:t>
            </a:r>
            <a:endParaRPr lang="en-US" dirty="0">
              <a:solidFill>
                <a:srgbClr val="312C2B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7170" y="533400"/>
            <a:ext cx="2827248" cy="3767138"/>
          </a:xfrm>
        </p:spPr>
      </p:pic>
      <p:sp>
        <p:nvSpPr>
          <p:cNvPr id="5" name="TextBox 4"/>
          <p:cNvSpPr txBox="1"/>
          <p:nvPr/>
        </p:nvSpPr>
        <p:spPr>
          <a:xfrm>
            <a:off x="3352800" y="6172200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MRI, diffusion weighted </a:t>
            </a:r>
          </a:p>
        </p:txBody>
      </p:sp>
    </p:spTree>
    <p:extLst>
      <p:ext uri="{BB962C8B-B14F-4D97-AF65-F5344CB8AC3E}">
        <p14:creationId xmlns:p14="http://schemas.microsoft.com/office/powerpoint/2010/main" val="39341227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685800"/>
            <a:ext cx="8229600" cy="541020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dirty="0"/>
              <a:t>  </a:t>
            </a:r>
          </a:p>
          <a:p>
            <a:pPr marL="0" indent="0" algn="ctr">
              <a:buNone/>
            </a:pPr>
            <a:r>
              <a:rPr lang="en-US" sz="3900" dirty="0"/>
              <a:t>Multi-specialty approach </a:t>
            </a:r>
          </a:p>
          <a:p>
            <a:pPr marL="0" indent="0" algn="ctr">
              <a:buNone/>
            </a:pPr>
            <a:r>
              <a:rPr lang="en-US" sz="3900" dirty="0"/>
              <a:t>utilizing most specific stroke classifications </a:t>
            </a:r>
          </a:p>
          <a:p>
            <a:pPr marL="0" indent="0" algn="ctr">
              <a:buNone/>
            </a:pPr>
            <a:r>
              <a:rPr lang="en-US" sz="3900" dirty="0"/>
              <a:t>to guide the advanced work-up </a:t>
            </a:r>
          </a:p>
          <a:p>
            <a:pPr marL="0" indent="0" algn="ctr">
              <a:buNone/>
            </a:pPr>
            <a:r>
              <a:rPr lang="en-US" sz="3900" dirty="0"/>
              <a:t>and appropriate treatment </a:t>
            </a:r>
          </a:p>
          <a:p>
            <a:pPr marL="0" indent="0" algn="ctr">
              <a:buNone/>
            </a:pPr>
            <a:r>
              <a:rPr lang="en-US" sz="3900" dirty="0"/>
              <a:t>for the 30% of patients </a:t>
            </a:r>
          </a:p>
          <a:p>
            <a:pPr marL="0" indent="0" algn="ctr">
              <a:buNone/>
            </a:pPr>
            <a:r>
              <a:rPr lang="en-US" sz="3900" dirty="0"/>
              <a:t>whose cause of their stroke is</a:t>
            </a:r>
          </a:p>
          <a:p>
            <a:pPr marL="0" indent="0" algn="ctr">
              <a:buNone/>
            </a:pPr>
            <a:r>
              <a:rPr lang="en-US" sz="3900" dirty="0">
                <a:solidFill>
                  <a:srgbClr val="FF0000"/>
                </a:solidFill>
              </a:rPr>
              <a:t>CRYPTOGENIC</a:t>
            </a:r>
            <a:r>
              <a:rPr lang="en-US" sz="3900" dirty="0"/>
              <a:t> 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47373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630" y="897182"/>
            <a:ext cx="4975740" cy="5038725"/>
          </a:xfrm>
        </p:spPr>
      </p:pic>
    </p:spTree>
    <p:extLst>
      <p:ext uri="{BB962C8B-B14F-4D97-AF65-F5344CB8AC3E}">
        <p14:creationId xmlns:p14="http://schemas.microsoft.com/office/powerpoint/2010/main" val="34214219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8229600" cy="7040563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/>
              <a:t>“ The category of ischemic stroke for</a:t>
            </a:r>
          </a:p>
          <a:p>
            <a:pPr marL="0" indent="0" algn="ctr">
              <a:buNone/>
            </a:pPr>
            <a:r>
              <a:rPr lang="en-US" dirty="0"/>
              <a:t> which no probable cause is found </a:t>
            </a:r>
          </a:p>
          <a:p>
            <a:pPr marL="0" indent="0" algn="ctr">
              <a:buNone/>
            </a:pPr>
            <a:r>
              <a:rPr lang="en-US" dirty="0"/>
              <a:t>despite a thorough diagnostic </a:t>
            </a:r>
          </a:p>
          <a:p>
            <a:pPr marL="0" indent="0" algn="ctr">
              <a:buNone/>
            </a:pPr>
            <a:r>
              <a:rPr lang="en-US" dirty="0"/>
              <a:t>evaluation.” </a:t>
            </a:r>
          </a:p>
        </p:txBody>
      </p:sp>
    </p:spTree>
    <p:extLst>
      <p:ext uri="{BB962C8B-B14F-4D97-AF65-F5344CB8AC3E}">
        <p14:creationId xmlns:p14="http://schemas.microsoft.com/office/powerpoint/2010/main" val="25041175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Ischemic Stroke Classification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295400"/>
            <a:ext cx="8991600" cy="50593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1958</a:t>
            </a:r>
            <a:r>
              <a:rPr lang="en-US" dirty="0"/>
              <a:t> -  </a:t>
            </a:r>
            <a:r>
              <a:rPr lang="en-US" sz="2800" b="1" dirty="0"/>
              <a:t>National Institute for Neurological Disorders and</a:t>
            </a:r>
          </a:p>
          <a:p>
            <a:pPr marL="0" indent="0">
              <a:buNone/>
            </a:pPr>
            <a:r>
              <a:rPr lang="en-US" sz="2800" dirty="0"/>
              <a:t>               </a:t>
            </a:r>
            <a:r>
              <a:rPr lang="en-US" sz="2800" b="1" dirty="0"/>
              <a:t>Blindness</a:t>
            </a:r>
            <a:r>
              <a:rPr lang="en-US" sz="2800" dirty="0"/>
              <a:t> report on cerebrovascular diseases.  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r>
              <a:rPr lang="en-US" dirty="0"/>
              <a:t>	Causes of ischemic stroke:</a:t>
            </a:r>
          </a:p>
          <a:p>
            <a:pPr marL="0" indent="0">
              <a:buNone/>
            </a:pPr>
            <a:r>
              <a:rPr lang="en-US" dirty="0"/>
              <a:t>	1)  “thrombosis with atherosclerosis”</a:t>
            </a:r>
          </a:p>
          <a:p>
            <a:pPr marL="0" indent="0">
              <a:buNone/>
            </a:pPr>
            <a:r>
              <a:rPr lang="en-US" dirty="0"/>
              <a:t>	2)  “cerebral embolism”</a:t>
            </a:r>
          </a:p>
          <a:p>
            <a:pPr marL="0" indent="0">
              <a:buNone/>
            </a:pPr>
            <a:r>
              <a:rPr lang="en-US" dirty="0"/>
              <a:t>	3)  “other causes”</a:t>
            </a:r>
          </a:p>
          <a:p>
            <a:pPr marL="0" indent="0">
              <a:buNone/>
            </a:pPr>
            <a:r>
              <a:rPr lang="en-US" dirty="0"/>
              <a:t>	4)  </a:t>
            </a:r>
            <a:r>
              <a:rPr lang="en-US" dirty="0">
                <a:solidFill>
                  <a:srgbClr val="FF0000"/>
                </a:solidFill>
              </a:rPr>
              <a:t>“cerebral</a:t>
            </a:r>
            <a:r>
              <a:rPr lang="en-US" dirty="0"/>
              <a:t> </a:t>
            </a:r>
            <a:r>
              <a:rPr lang="en-US" dirty="0">
                <a:solidFill>
                  <a:srgbClr val="FF0000"/>
                </a:solidFill>
              </a:rPr>
              <a:t>infarction of undetermined origin”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428323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1"/>
            <a:ext cx="8458200" cy="536416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800" dirty="0">
                <a:solidFill>
                  <a:srgbClr val="FF0000"/>
                </a:solidFill>
              </a:rPr>
              <a:t>1993</a:t>
            </a:r>
            <a:r>
              <a:rPr lang="en-US" sz="2800" dirty="0"/>
              <a:t>  - The </a:t>
            </a:r>
            <a:r>
              <a:rPr lang="en-US" sz="2800" b="1" dirty="0"/>
              <a:t>TOAST</a:t>
            </a:r>
            <a:r>
              <a:rPr lang="en-US" sz="2800" dirty="0"/>
              <a:t> </a:t>
            </a:r>
            <a:r>
              <a:rPr lang="en-US" sz="2000" dirty="0"/>
              <a:t>(Trial of ORG 10172 in Acute Ischemic Stroke)</a:t>
            </a:r>
            <a:r>
              <a:rPr lang="en-US" sz="2400" dirty="0"/>
              <a:t> 	   	</a:t>
            </a:r>
            <a:r>
              <a:rPr lang="en-US" sz="2800" dirty="0"/>
              <a:t>project refined the classifications into </a:t>
            </a:r>
            <a:r>
              <a:rPr lang="en-US" sz="2800" b="1" dirty="0"/>
              <a:t>5</a:t>
            </a:r>
            <a:r>
              <a:rPr lang="en-US" sz="2800" dirty="0"/>
              <a:t> categories: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r>
              <a:rPr lang="en-US" sz="2800" dirty="0"/>
              <a:t>	(1) Large artery atherosclerosis</a:t>
            </a:r>
            <a:br>
              <a:rPr lang="en-US" sz="2800" dirty="0"/>
            </a:br>
            <a:r>
              <a:rPr lang="en-US" sz="2800" dirty="0"/>
              <a:t>	(2) </a:t>
            </a:r>
            <a:r>
              <a:rPr lang="en-US" sz="2800" dirty="0" err="1"/>
              <a:t>Cardioembolism</a:t>
            </a:r>
            <a:br>
              <a:rPr lang="en-US" sz="2800" dirty="0"/>
            </a:br>
            <a:r>
              <a:rPr lang="en-US" sz="2800" dirty="0"/>
              <a:t>	(3) Small vessel occlusion</a:t>
            </a:r>
            <a:br>
              <a:rPr lang="en-US" sz="2800" dirty="0"/>
            </a:br>
            <a:r>
              <a:rPr lang="en-US" sz="2800" dirty="0"/>
              <a:t>	(4) Other determined etiology</a:t>
            </a:r>
            <a:br>
              <a:rPr lang="en-US" sz="2800" dirty="0"/>
            </a:br>
            <a:r>
              <a:rPr lang="en-US" sz="2800" dirty="0"/>
              <a:t>	(5) </a:t>
            </a:r>
            <a:r>
              <a:rPr lang="en-US" sz="2800" dirty="0">
                <a:solidFill>
                  <a:srgbClr val="FF0000"/>
                </a:solidFill>
              </a:rPr>
              <a:t>Undetermined etiology -  negative evaluation,</a:t>
            </a:r>
          </a:p>
          <a:p>
            <a:pPr marL="0" indent="0">
              <a:buNone/>
            </a:pPr>
            <a:r>
              <a:rPr lang="en-US" sz="2800" dirty="0">
                <a:solidFill>
                  <a:srgbClr val="FF0000"/>
                </a:solidFill>
              </a:rPr>
              <a:t>	 incomplete evaluation or if more than one cause</a:t>
            </a:r>
          </a:p>
          <a:p>
            <a:pPr marL="0" indent="0">
              <a:buNone/>
            </a:pPr>
            <a:r>
              <a:rPr lang="en-US" sz="2800" dirty="0">
                <a:solidFill>
                  <a:srgbClr val="FF0000"/>
                </a:solidFill>
              </a:rPr>
              <a:t>	 was found</a:t>
            </a:r>
          </a:p>
        </p:txBody>
      </p:sp>
    </p:spTree>
    <p:extLst>
      <p:ext uri="{BB962C8B-B14F-4D97-AF65-F5344CB8AC3E}">
        <p14:creationId xmlns:p14="http://schemas.microsoft.com/office/powerpoint/2010/main" val="24885348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838200"/>
            <a:ext cx="8153400" cy="5939246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chemeClr val="tx2"/>
                </a:solidFill>
              </a:rPr>
              <a:t>1995</a:t>
            </a:r>
            <a:r>
              <a:rPr lang="en-US" dirty="0">
                <a:solidFill>
                  <a:srgbClr val="FF0000"/>
                </a:solidFill>
              </a:rPr>
              <a:t>     </a:t>
            </a:r>
            <a:r>
              <a:rPr lang="en-US" dirty="0"/>
              <a:t>Baltimore Washington</a:t>
            </a:r>
          </a:p>
          <a:p>
            <a:pPr marL="514350" indent="-514350">
              <a:buAutoNum type="arabicPlain" startAt="2005"/>
            </a:pPr>
            <a:r>
              <a:rPr lang="en-US" dirty="0">
                <a:solidFill>
                  <a:srgbClr val="FF0000"/>
                </a:solidFill>
              </a:rPr>
              <a:t>     </a:t>
            </a:r>
            <a:r>
              <a:rPr lang="en-US" dirty="0"/>
              <a:t>Stop-Stroke Study TOAST (SSS-TOAST)</a:t>
            </a: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514350" indent="-514350">
              <a:buAutoNum type="arabicPlain" startAt="2007"/>
            </a:pPr>
            <a:r>
              <a:rPr lang="en-US" dirty="0">
                <a:solidFill>
                  <a:srgbClr val="FF0000"/>
                </a:solidFill>
              </a:rPr>
              <a:t>     </a:t>
            </a:r>
            <a:r>
              <a:rPr lang="en-US" dirty="0"/>
              <a:t>CCS (Causative Classification of Stroke)</a:t>
            </a:r>
          </a:p>
          <a:p>
            <a:pPr marL="514350" indent="-514350">
              <a:buAutoNum type="arabicPlain" startAt="2007"/>
            </a:pPr>
            <a:r>
              <a:rPr lang="en-US" dirty="0">
                <a:solidFill>
                  <a:srgbClr val="FF0000"/>
                </a:solidFill>
              </a:rPr>
              <a:t>     </a:t>
            </a:r>
            <a:r>
              <a:rPr lang="en-US" dirty="0"/>
              <a:t>Modified TOAST</a:t>
            </a:r>
          </a:p>
          <a:p>
            <a:pPr marL="514350" indent="-514350">
              <a:buAutoNum type="arabicPlain" startAt="2009"/>
            </a:pPr>
            <a:r>
              <a:rPr lang="en-US" dirty="0">
                <a:solidFill>
                  <a:srgbClr val="FF0000"/>
                </a:solidFill>
              </a:rPr>
              <a:t>     </a:t>
            </a:r>
            <a:r>
              <a:rPr lang="en-US" dirty="0"/>
              <a:t>ASCO</a:t>
            </a:r>
          </a:p>
          <a:p>
            <a:pPr marL="514350" indent="-514350">
              <a:buAutoNum type="arabicPlain" startAt="2011"/>
            </a:pPr>
            <a:r>
              <a:rPr lang="en-US" dirty="0">
                <a:solidFill>
                  <a:srgbClr val="FF0000"/>
                </a:solidFill>
              </a:rPr>
              <a:t>     </a:t>
            </a:r>
            <a:r>
              <a:rPr lang="en-US" dirty="0"/>
              <a:t>Chinese Ischemic Stroke Classification</a:t>
            </a:r>
          </a:p>
          <a:p>
            <a:pPr marL="514350" indent="-514350">
              <a:buAutoNum type="arabicPlain" startAt="2013"/>
            </a:pPr>
            <a:r>
              <a:rPr lang="en-US" dirty="0">
                <a:solidFill>
                  <a:srgbClr val="FF0000"/>
                </a:solidFill>
              </a:rPr>
              <a:t>     </a:t>
            </a:r>
            <a:r>
              <a:rPr lang="en-US" dirty="0"/>
              <a:t>ASCOD</a:t>
            </a:r>
          </a:p>
          <a:p>
            <a:pPr marL="0" indent="0">
              <a:buNone/>
            </a:pPr>
            <a:r>
              <a:rPr lang="en-US" dirty="0">
                <a:solidFill>
                  <a:schemeClr val="tx2"/>
                </a:solidFill>
              </a:rPr>
              <a:t>2014</a:t>
            </a:r>
            <a:r>
              <a:rPr lang="en-US" dirty="0">
                <a:solidFill>
                  <a:srgbClr val="FF0000"/>
                </a:solidFill>
              </a:rPr>
              <a:t>     </a:t>
            </a:r>
            <a:r>
              <a:rPr lang="en-US" dirty="0"/>
              <a:t>SPARKLE</a:t>
            </a:r>
          </a:p>
        </p:txBody>
      </p:sp>
    </p:spTree>
    <p:extLst>
      <p:ext uri="{BB962C8B-B14F-4D97-AF65-F5344CB8AC3E}">
        <p14:creationId xmlns:p14="http://schemas.microsoft.com/office/powerpoint/2010/main" val="4883525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sz="4000" b="1" dirty="0">
                <a:solidFill>
                  <a:schemeClr val="tx1"/>
                </a:solidFill>
              </a:rPr>
              <a:t>CCS</a:t>
            </a:r>
            <a:r>
              <a:rPr lang="en-US" dirty="0">
                <a:solidFill>
                  <a:schemeClr val="tx1"/>
                </a:solidFill>
              </a:rPr>
              <a:t>  (</a:t>
            </a:r>
            <a:r>
              <a:rPr lang="en-US" sz="4000" b="1" dirty="0">
                <a:solidFill>
                  <a:schemeClr val="tx1"/>
                </a:solidFill>
              </a:rPr>
              <a:t>C</a:t>
            </a:r>
            <a:r>
              <a:rPr lang="en-US" sz="4000" dirty="0">
                <a:solidFill>
                  <a:schemeClr val="tx1"/>
                </a:solidFill>
              </a:rPr>
              <a:t>ausative </a:t>
            </a:r>
            <a:r>
              <a:rPr lang="en-US" sz="4000" b="1" dirty="0">
                <a:solidFill>
                  <a:schemeClr val="tx1"/>
                </a:solidFill>
              </a:rPr>
              <a:t>C</a:t>
            </a:r>
            <a:r>
              <a:rPr lang="en-US" sz="4000" dirty="0">
                <a:solidFill>
                  <a:schemeClr val="tx1"/>
                </a:solidFill>
              </a:rPr>
              <a:t>lassification of </a:t>
            </a:r>
            <a:r>
              <a:rPr lang="en-US" sz="4000" b="1" dirty="0">
                <a:solidFill>
                  <a:schemeClr val="tx1"/>
                </a:solidFill>
              </a:rPr>
              <a:t>S</a:t>
            </a:r>
            <a:r>
              <a:rPr lang="en-US" sz="4000" dirty="0">
                <a:solidFill>
                  <a:schemeClr val="tx1"/>
                </a:solidFill>
              </a:rPr>
              <a:t>troke</a:t>
            </a:r>
            <a:r>
              <a:rPr lang="en-US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981200"/>
            <a:ext cx="8991600" cy="5562600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sz="5100" dirty="0"/>
              <a:t>(1)    Large artery atherosclerosis</a:t>
            </a:r>
          </a:p>
          <a:p>
            <a:pPr marL="0" indent="0">
              <a:buNone/>
            </a:pPr>
            <a:endParaRPr lang="en-US" sz="5100" dirty="0"/>
          </a:p>
          <a:p>
            <a:pPr marL="0" indent="0">
              <a:buNone/>
            </a:pPr>
            <a:r>
              <a:rPr lang="en-US" sz="5100" dirty="0"/>
              <a:t>(2)    </a:t>
            </a:r>
            <a:r>
              <a:rPr lang="en-US" sz="5100" dirty="0" err="1"/>
              <a:t>Cardioembolism</a:t>
            </a:r>
            <a:endParaRPr lang="en-US" sz="5100" dirty="0"/>
          </a:p>
          <a:p>
            <a:pPr marL="0" indent="0">
              <a:buNone/>
            </a:pPr>
            <a:endParaRPr lang="en-US" sz="5100" dirty="0"/>
          </a:p>
          <a:p>
            <a:pPr marL="0" indent="0">
              <a:buNone/>
            </a:pPr>
            <a:r>
              <a:rPr lang="en-US" sz="5100" dirty="0"/>
              <a:t>(3)    Small vessel occlusion</a:t>
            </a:r>
          </a:p>
          <a:p>
            <a:pPr marL="0" indent="0">
              <a:buNone/>
            </a:pPr>
            <a:br>
              <a:rPr lang="en-US" sz="5100" dirty="0"/>
            </a:br>
            <a:r>
              <a:rPr lang="en-US" sz="5100" dirty="0"/>
              <a:t>(4)    Other determined etiology </a:t>
            </a:r>
            <a:r>
              <a:rPr lang="en-US" sz="3600" dirty="0"/>
              <a:t>(</a:t>
            </a:r>
            <a:r>
              <a:rPr lang="en-US" sz="3600" dirty="0" err="1"/>
              <a:t>ie</a:t>
            </a:r>
            <a:r>
              <a:rPr lang="en-US" sz="3600" dirty="0"/>
              <a:t>: infectious, </a:t>
            </a:r>
            <a:r>
              <a:rPr lang="en-US" sz="3600" dirty="0" err="1"/>
              <a:t>hypercoag</a:t>
            </a:r>
            <a:r>
              <a:rPr lang="en-US" sz="3600" dirty="0"/>
              <a:t>, </a:t>
            </a:r>
            <a:r>
              <a:rPr lang="en-US" sz="3600" dirty="0" err="1"/>
              <a:t>etc</a:t>
            </a:r>
            <a:r>
              <a:rPr lang="en-US" sz="3600" dirty="0"/>
              <a:t>)</a:t>
            </a:r>
          </a:p>
          <a:p>
            <a:pPr marL="0" indent="0">
              <a:buNone/>
            </a:pPr>
            <a:br>
              <a:rPr lang="en-US" sz="5100" dirty="0"/>
            </a:br>
            <a:r>
              <a:rPr lang="en-US" sz="5100" dirty="0"/>
              <a:t>(5)    </a:t>
            </a:r>
            <a:r>
              <a:rPr lang="en-US" sz="5100" dirty="0">
                <a:solidFill>
                  <a:srgbClr val="FF0000"/>
                </a:solidFill>
              </a:rPr>
              <a:t>Undetermined etiology</a:t>
            </a:r>
            <a:endParaRPr lang="en-US" sz="5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51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4881708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092" y="340165"/>
            <a:ext cx="8991600" cy="556260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sz="3800" b="1" dirty="0"/>
              <a:t>UNDERMINED ETIOLOGY: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>
                <a:solidFill>
                  <a:srgbClr val="FF0000"/>
                </a:solidFill>
              </a:rPr>
              <a:t>Cryptogenic</a:t>
            </a:r>
            <a:r>
              <a:rPr lang="en-US" dirty="0"/>
              <a:t> </a:t>
            </a:r>
            <a:r>
              <a:rPr lang="en-US" dirty="0">
                <a:solidFill>
                  <a:srgbClr val="FF0000"/>
                </a:solidFill>
              </a:rPr>
              <a:t>embolism (ESUS)</a:t>
            </a:r>
          </a:p>
          <a:p>
            <a:pPr marL="0" indent="0">
              <a:buNone/>
            </a:pPr>
            <a:r>
              <a:rPr lang="en-US" dirty="0"/>
              <a:t>		- angiographic evidence of blood clot within otherwise</a:t>
            </a:r>
          </a:p>
          <a:p>
            <a:pPr marL="0" indent="0">
              <a:buNone/>
            </a:pPr>
            <a:r>
              <a:rPr lang="en-US" dirty="0"/>
              <a:t>		 normal vessel</a:t>
            </a:r>
          </a:p>
          <a:p>
            <a:pPr marL="0" indent="0">
              <a:buNone/>
            </a:pPr>
            <a:r>
              <a:rPr lang="en-US" dirty="0"/>
              <a:t>		- imaging evidence that the relevant occluded intracranial artery has</a:t>
            </a:r>
          </a:p>
          <a:p>
            <a:pPr marL="0" indent="0">
              <a:buNone/>
            </a:pPr>
            <a:r>
              <a:rPr lang="en-US" dirty="0"/>
              <a:t>		completely </a:t>
            </a:r>
            <a:r>
              <a:rPr lang="en-US" dirty="0" err="1"/>
              <a:t>recanalized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		- multiple acute infarctions without abnormality in the</a:t>
            </a:r>
          </a:p>
          <a:p>
            <a:pPr marL="0" indent="0">
              <a:buNone/>
            </a:pPr>
            <a:r>
              <a:rPr lang="en-US" dirty="0"/>
              <a:t>		relevant vessels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>
                <a:solidFill>
                  <a:srgbClr val="FF0000"/>
                </a:solidFill>
              </a:rPr>
              <a:t>Other</a:t>
            </a:r>
            <a:r>
              <a:rPr lang="en-US" dirty="0"/>
              <a:t> </a:t>
            </a:r>
            <a:r>
              <a:rPr lang="en-US" dirty="0">
                <a:solidFill>
                  <a:srgbClr val="FF0000"/>
                </a:solidFill>
              </a:rPr>
              <a:t>cryptogenic</a:t>
            </a:r>
          </a:p>
          <a:p>
            <a:pPr marL="0" indent="0">
              <a:buNone/>
            </a:pPr>
            <a:r>
              <a:rPr lang="en-US" dirty="0"/>
              <a:t>		- those not fulfilling criteria for cryptogenic embolism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	Incomplete work-up</a:t>
            </a:r>
          </a:p>
          <a:p>
            <a:pPr marL="0" indent="0">
              <a:buNone/>
            </a:pPr>
            <a:r>
              <a:rPr lang="en-US" dirty="0"/>
              <a:t>		- inadequate work-up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	Unclassified </a:t>
            </a:r>
          </a:p>
          <a:p>
            <a:pPr marL="0" indent="0">
              <a:buNone/>
            </a:pPr>
            <a:r>
              <a:rPr lang="en-US" dirty="0"/>
              <a:t>		- 2 or more possible causes	</a:t>
            </a:r>
          </a:p>
        </p:txBody>
      </p:sp>
    </p:spTree>
    <p:extLst>
      <p:ext uri="{BB962C8B-B14F-4D97-AF65-F5344CB8AC3E}">
        <p14:creationId xmlns:p14="http://schemas.microsoft.com/office/powerpoint/2010/main" val="14094968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52400"/>
            <a:ext cx="8686800" cy="6553200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US" sz="2400" dirty="0"/>
              <a:t>Subtyping Acute Stroke Patients by Etiology</a:t>
            </a:r>
          </a:p>
          <a:p>
            <a:pPr marL="0" indent="0" algn="ctr">
              <a:buNone/>
            </a:pPr>
            <a:r>
              <a:rPr lang="en-US" sz="2000" b="1" dirty="0"/>
              <a:t>CCS</a:t>
            </a:r>
            <a:r>
              <a:rPr lang="en-US" sz="2000" dirty="0"/>
              <a:t>   (Causative Classification System)</a:t>
            </a:r>
          </a:p>
          <a:p>
            <a:pPr marL="0" indent="0" algn="ctr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200" dirty="0"/>
              <a:t>       Etiology				  	N		     %</a:t>
            </a:r>
          </a:p>
          <a:p>
            <a:pPr marL="0" indent="0">
              <a:buNone/>
            </a:pPr>
            <a:endParaRPr lang="en-US" sz="2200" dirty="0"/>
          </a:p>
          <a:p>
            <a:pPr marL="0" indent="0">
              <a:buNone/>
            </a:pPr>
            <a:r>
              <a:rPr lang="en-US" sz="2200" dirty="0"/>
              <a:t>Large artery </a:t>
            </a:r>
            <a:r>
              <a:rPr lang="en-US" sz="2200" dirty="0" err="1"/>
              <a:t>athero</a:t>
            </a:r>
            <a:r>
              <a:rPr lang="en-US" sz="2200" dirty="0"/>
              <a:t>			395		 (22%)</a:t>
            </a:r>
          </a:p>
          <a:p>
            <a:pPr marL="0" indent="0">
              <a:buNone/>
            </a:pPr>
            <a:r>
              <a:rPr lang="en-US" sz="2200" dirty="0"/>
              <a:t>Cardioembolic				443	 	(24%)</a:t>
            </a:r>
          </a:p>
          <a:p>
            <a:pPr marL="0" indent="0">
              <a:buNone/>
            </a:pPr>
            <a:r>
              <a:rPr lang="en-US" sz="2200" dirty="0"/>
              <a:t>Sm vessel					234	 	(13%)</a:t>
            </a:r>
          </a:p>
          <a:p>
            <a:pPr marL="0" indent="0">
              <a:buNone/>
            </a:pPr>
            <a:r>
              <a:rPr lang="en-US" sz="2200" dirty="0"/>
              <a:t>Other </a:t>
            </a:r>
            <a:r>
              <a:rPr lang="en-US" sz="1700" dirty="0"/>
              <a:t>(infectious, </a:t>
            </a:r>
            <a:r>
              <a:rPr lang="en-US" sz="1700" dirty="0" err="1"/>
              <a:t>hypercoag</a:t>
            </a:r>
            <a:r>
              <a:rPr lang="en-US" sz="1700" dirty="0"/>
              <a:t>, </a:t>
            </a:r>
            <a:r>
              <a:rPr lang="en-US" sz="1700" dirty="0" err="1"/>
              <a:t>etc</a:t>
            </a:r>
            <a:r>
              <a:rPr lang="en-US" sz="1700" dirty="0"/>
              <a:t>)</a:t>
            </a:r>
            <a:r>
              <a:rPr lang="en-US" sz="2200" dirty="0"/>
              <a:t>	148	 	 ( 8%)</a:t>
            </a:r>
          </a:p>
          <a:p>
            <a:pPr marL="0" indent="0">
              <a:buNone/>
            </a:pPr>
            <a:r>
              <a:rPr lang="en-US" sz="2200" dirty="0"/>
              <a:t>Undetermined						</a:t>
            </a:r>
          </a:p>
          <a:p>
            <a:pPr marL="0" indent="0">
              <a:buNone/>
            </a:pPr>
            <a:r>
              <a:rPr lang="en-US" sz="2200" dirty="0">
                <a:solidFill>
                  <a:srgbClr val="FF0000"/>
                </a:solidFill>
              </a:rPr>
              <a:t>      </a:t>
            </a:r>
            <a:r>
              <a:rPr lang="en-US" sz="2000" b="1" dirty="0">
                <a:solidFill>
                  <a:srgbClr val="FF0000"/>
                </a:solidFill>
              </a:rPr>
              <a:t>Cryptogenic embolism 		 381	 	(21%)		</a:t>
            </a:r>
          </a:p>
          <a:p>
            <a:pPr marL="0" indent="0">
              <a:buNone/>
            </a:pPr>
            <a:r>
              <a:rPr lang="en-US" sz="2000" b="1" dirty="0">
                <a:solidFill>
                  <a:srgbClr val="FF0000"/>
                </a:solidFill>
              </a:rPr>
              <a:t>      Other cryptogenic			 163   	(  9%)</a:t>
            </a:r>
            <a:r>
              <a:rPr lang="en-US" sz="2000" dirty="0">
                <a:solidFill>
                  <a:srgbClr val="FF0000"/>
                </a:solidFill>
              </a:rPr>
              <a:t>		</a:t>
            </a:r>
          </a:p>
          <a:p>
            <a:pPr marL="0" indent="0">
              <a:buNone/>
            </a:pPr>
            <a:r>
              <a:rPr lang="en-US" sz="2000" dirty="0"/>
              <a:t>      Incomplete work-up		   18 	(  1%)		</a:t>
            </a:r>
          </a:p>
          <a:p>
            <a:pPr marL="0" indent="0">
              <a:buNone/>
            </a:pPr>
            <a:r>
              <a:rPr lang="en-US" sz="2000" dirty="0"/>
              <a:t>      Multiple causes			   36	 	(  2%)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TOTAL PATIENTS				1816</a:t>
            </a:r>
          </a:p>
          <a:p>
            <a:pPr marL="0" indent="0">
              <a:buNone/>
            </a:pPr>
            <a:endParaRPr lang="en-US" sz="2200" dirty="0"/>
          </a:p>
          <a:p>
            <a:pPr marL="0" indent="0">
              <a:buNone/>
            </a:pPr>
            <a:r>
              <a:rPr lang="en-US" sz="2400" dirty="0"/>
              <a:t> 						   		</a:t>
            </a:r>
          </a:p>
        </p:txBody>
      </p:sp>
    </p:spTree>
    <p:extLst>
      <p:ext uri="{BB962C8B-B14F-4D97-AF65-F5344CB8AC3E}">
        <p14:creationId xmlns:p14="http://schemas.microsoft.com/office/powerpoint/2010/main" val="2235162141"/>
      </p:ext>
    </p:extLst>
  </p:cSld>
  <p:clrMapOvr>
    <a:masterClrMapping/>
  </p:clrMapOvr>
</p:sld>
</file>

<file path=ppt/theme/theme1.xml><?xml version="1.0" encoding="utf-8"?>
<a:theme xmlns:a="http://schemas.openxmlformats.org/drawingml/2006/main" name="Slic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AEC7AA27E1664CAC2052848BEF46DB" ma:contentTypeVersion="6" ma:contentTypeDescription="Create a new document." ma:contentTypeScope="" ma:versionID="c7300639a72e599a65eefb1fb4007250">
  <xsd:schema xmlns:xsd="http://www.w3.org/2001/XMLSchema" xmlns:xs="http://www.w3.org/2001/XMLSchema" xmlns:p="http://schemas.microsoft.com/office/2006/metadata/properties" xmlns:ns2="c94690a4-8e2a-46f9-8080-db2bb3c42e65" targetNamespace="http://schemas.microsoft.com/office/2006/metadata/properties" ma:root="true" ma:fieldsID="754282140905a35865f0b322842d66e6" ns2:_="">
    <xsd:import namespace="c94690a4-8e2a-46f9-8080-db2bb3c42e65"/>
    <xsd:element name="properties">
      <xsd:complexType>
        <xsd:sequence>
          <xsd:element name="documentManagement">
            <xsd:complexType>
              <xsd:all>
                <xsd:element ref="ns2:Category"/>
                <xsd:element ref="ns2:Subcategory" minOccurs="0"/>
                <xsd:element ref="ns2:Prior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4690a4-8e2a-46f9-8080-db2bb3c42e65" elementFormDefault="qualified">
    <xsd:import namespace="http://schemas.microsoft.com/office/2006/documentManagement/types"/>
    <xsd:import namespace="http://schemas.microsoft.com/office/infopath/2007/PartnerControls"/>
    <xsd:element name="Category" ma:index="8" ma:displayName="Category" ma:description="This column provides category information for sorting files in shared documents." ma:format="Dropdown" ma:internalName="Category">
      <xsd:simpleType>
        <xsd:restriction base="dms:Choice">
          <xsd:enumeration value="Ad"/>
          <xsd:enumeration value="Brochure"/>
          <xsd:enumeration value="Calendar"/>
          <xsd:enumeration value="Clippings"/>
          <xsd:enumeration value="Direct Mailer"/>
          <xsd:enumeration value="Flyer / Poster"/>
          <xsd:enumeration value="Marketing Forms"/>
          <xsd:enumeration value="Meeting Agenda"/>
          <xsd:enumeration value="Meeting Notes"/>
          <xsd:enumeration value="Physician Biosketches"/>
          <xsd:enumeration value="Postcard"/>
          <xsd:enumeration value="Presentation"/>
          <xsd:enumeration value="Press Release"/>
          <xsd:enumeration value="Referral List"/>
          <xsd:enumeration value="Report"/>
          <xsd:enumeration value="Service Line Info"/>
          <xsd:enumeration value="Strategic Planning"/>
        </xsd:restriction>
      </xsd:simpleType>
    </xsd:element>
    <xsd:element name="Subcategory" ma:index="9" nillable="true" ma:displayName="Subcategory" ma:description="This column identifies subcategories for sorting shared documents." ma:format="Dropdown" ma:internalName="Subcategory">
      <xsd:simpleType>
        <xsd:restriction base="dms:Choice">
          <xsd:enumeration value="IP Discharge Reports"/>
          <xsd:enumeration value="Monthly Physician Data"/>
          <xsd:enumeration value="Splitter Reports"/>
          <xsd:enumeration value="Productivity Report"/>
          <xsd:enumeration value="Other Reports"/>
        </xsd:restriction>
      </xsd:simpleType>
    </xsd:element>
    <xsd:element name="Priority" ma:index="10" nillable="true" ma:displayName="Priority" ma:decimals="0" ma:description="Priority for Sorting" ma:internalName="Priority0" ma:percentage="FALSE">
      <xsd:simpleType>
        <xsd:restriction base="dms:Number">
          <xsd:minInclusive value="1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ategory xmlns="c94690a4-8e2a-46f9-8080-db2bb3c42e65">Presentation</Category>
    <Subcategory xmlns="c94690a4-8e2a-46f9-8080-db2bb3c42e65" xsi:nil="true"/>
    <Priority xmlns="c94690a4-8e2a-46f9-8080-db2bb3c42e6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661593C-5426-4072-BE94-128A498F02F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4690a4-8e2a-46f9-8080-db2bb3c42e6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189451C-B86D-43F5-AA06-34D722258368}">
  <ds:schemaRefs>
    <ds:schemaRef ds:uri="http://purl.org/dc/elements/1.1/"/>
    <ds:schemaRef ds:uri="c94690a4-8e2a-46f9-8080-db2bb3c42e65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AC88FC6E-F497-4A21-9773-B9F3D9265D3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9998</TotalTime>
  <Words>554</Words>
  <Application>Microsoft Office PowerPoint</Application>
  <PresentationFormat>Presentación en pantalla (4:3)</PresentationFormat>
  <Paragraphs>174</Paragraphs>
  <Slides>25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25</vt:i4>
      </vt:variant>
    </vt:vector>
  </HeadingPairs>
  <TitlesOfParts>
    <vt:vector size="31" baseType="lpstr">
      <vt:lpstr>Arial</vt:lpstr>
      <vt:lpstr>Calibri</vt:lpstr>
      <vt:lpstr>Century Gothic</vt:lpstr>
      <vt:lpstr>Franklin Gothic Medium</vt:lpstr>
      <vt:lpstr>Wingdings 3</vt:lpstr>
      <vt:lpstr>Slice</vt:lpstr>
      <vt:lpstr>ESTABLISHING A DIAGNOSIS OF CRYPTOGENIC STROKE</vt:lpstr>
      <vt:lpstr>Presentación de PowerPoint</vt:lpstr>
      <vt:lpstr>Presentación de PowerPoint</vt:lpstr>
      <vt:lpstr>Ischemic Stroke Classification</vt:lpstr>
      <vt:lpstr>Presentación de PowerPoint</vt:lpstr>
      <vt:lpstr>Presentación de PowerPoint</vt:lpstr>
      <vt:lpstr>CCS  (Causative Classification of Stroke)</vt:lpstr>
      <vt:lpstr>Presentación de PowerPoint</vt:lpstr>
      <vt:lpstr>Presentación de PowerPoint</vt:lpstr>
      <vt:lpstr>INCIDENCE</vt:lpstr>
      <vt:lpstr>CRYPTOGENIC STROKE WORK-UP   Which tests??  Which patients??         </vt:lpstr>
      <vt:lpstr>Presentación de PowerPoint</vt:lpstr>
      <vt:lpstr>Which patients??</vt:lpstr>
      <vt:lpstr>EXAM</vt:lpstr>
      <vt:lpstr>HISTORY</vt:lpstr>
      <vt:lpstr>AGE</vt:lpstr>
      <vt:lpstr>NEUROIMAGING</vt:lpstr>
      <vt:lpstr>Most common causes found after specialized testing:</vt:lpstr>
      <vt:lpstr>Cryptogenic  Stroke Cases </vt:lpstr>
      <vt:lpstr>42 yo woman w h/o uterine fibroids, HTN on OCPs who presents &gt; 4.5 hrs after developing difficulty speaking and mild rt side weakness; CT neg, CTA/CTP revealed lt M2 thrombus; thrombectomy  successful, no other vascular lesions noted. Standard IN-PT work-up: unremarkable (TTE  w neg bubble study). Advanced IN-PT work-up: TEE unremarkable; “basic” hypercoag labs neg.</vt:lpstr>
      <vt:lpstr>76 yo male w HTN, HLD, prost CA and prior CVA on ASA, Plavix who presented w “wake-up” lt sided weakness; CT, CTA w carotid plaque but &lt; 50% stenosis, CTP neg. Standard IN-PT work-up: neg. Advanced IN-PT work-up: TEE EF 55-60, neg bubble, LA NL; previously placed loop interrogation neg.</vt:lpstr>
      <vt:lpstr>36 yo woman w h/o ITP in remission after splenectomy on OCP who presented w aphasia and rt sided numbness; CT, CTP, CTA neg; IV tPA given; symptoms resolved. Standard IN-PT work-up: neg (TTE w mild LA dilatation, mild MVP, neg bubble). MRI as shown. Advanced IN-PT work-up: hypercoag / vasculopathy labs neg.</vt:lpstr>
      <vt:lpstr>66 yo male w HTN, HLD on ASA who had transient lt side weakness; CT, CTP, CTA neg. Standard IN-PT work-up: w MRI as below, otherwise neg for cause of stroke. Advanced IN-PT work-up:   TEE  PFO+.</vt:lpstr>
      <vt:lpstr>Presentación de PowerPoint</vt:lpstr>
      <vt:lpstr>Presentación de PowerPoint</vt:lpstr>
    </vt:vector>
  </TitlesOfParts>
  <Company>Trinity Health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Sample Document Title</dc:title>
  <dc:creator>Michael Cottone</dc:creator>
  <cp:lastModifiedBy>Lester Ariel Araujo Moreira</cp:lastModifiedBy>
  <cp:revision>79</cp:revision>
  <cp:lastPrinted>2015-03-20T16:41:08Z</cp:lastPrinted>
  <dcterms:created xsi:type="dcterms:W3CDTF">2015-06-01T18:54:58Z</dcterms:created>
  <dcterms:modified xsi:type="dcterms:W3CDTF">2019-08-29T00:20:50Z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0x01010017AEC7AA27E1664CAC2052848BEF46DB</vt:lpwstr>
  </property>
  <property fmtid="{D5CDD505-2E9C-101B-9397-08002B2CF9AE}" pid="3" name="_dlc_DocIdItemGuid">
    <vt:lpwstr>f0c6c5fb-63b8-43da-acbf-b28da6a0a69e</vt:lpwstr>
  </property>
</Properties>
</file>